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62" r:id="rId2"/>
    <p:sldId id="257" r:id="rId3"/>
    <p:sldId id="263" r:id="rId4"/>
    <p:sldId id="264" r:id="rId5"/>
    <p:sldId id="270" r:id="rId6"/>
    <p:sldId id="321" r:id="rId7"/>
    <p:sldId id="334" r:id="rId8"/>
    <p:sldId id="322" r:id="rId9"/>
    <p:sldId id="347" r:id="rId10"/>
    <p:sldId id="346" r:id="rId11"/>
    <p:sldId id="356" r:id="rId12"/>
    <p:sldId id="328" r:id="rId13"/>
    <p:sldId id="348" r:id="rId14"/>
    <p:sldId id="327" r:id="rId15"/>
    <p:sldId id="349" r:id="rId16"/>
    <p:sldId id="350" r:id="rId17"/>
    <p:sldId id="351" r:id="rId18"/>
    <p:sldId id="389" r:id="rId19"/>
    <p:sldId id="387" r:id="rId20"/>
    <p:sldId id="388" r:id="rId21"/>
    <p:sldId id="358" r:id="rId22"/>
    <p:sldId id="359" r:id="rId23"/>
    <p:sldId id="357" r:id="rId24"/>
    <p:sldId id="363" r:id="rId25"/>
    <p:sldId id="298" r:id="rId26"/>
    <p:sldId id="364" r:id="rId27"/>
    <p:sldId id="326" r:id="rId28"/>
    <p:sldId id="365" r:id="rId29"/>
    <p:sldId id="366" r:id="rId30"/>
    <p:sldId id="302" r:id="rId31"/>
    <p:sldId id="367" r:id="rId32"/>
    <p:sldId id="368" r:id="rId33"/>
    <p:sldId id="312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4" r:id="rId49"/>
    <p:sldId id="289" r:id="rId50"/>
    <p:sldId id="268" r:id="rId51"/>
  </p:sldIdLst>
  <p:sldSz cx="9144000" cy="6858000" type="screen4x3"/>
  <p:notesSz cx="6807200" cy="99393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3B87605F-6347-4350-B173-1EE1CBAA3787}">
          <p14:sldIdLst>
            <p14:sldId id="262"/>
          </p14:sldIdLst>
        </p14:section>
        <p14:section name="Brand Statement" id="{E9B22BFF-877C-4AA1-9323-19B679BF99B1}">
          <p14:sldIdLst>
            <p14:sldId id="257"/>
          </p14:sldIdLst>
        </p14:section>
        <p14:section name="Table of Contents" id="{0B1E2898-31BC-42F3-A5A5-141726087CC7}">
          <p14:sldIdLst>
            <p14:sldId id="263"/>
          </p14:sldIdLst>
        </p14:section>
        <p14:section name="Body" id="{18FAE958-DF6E-4AAC-835E-E68BDECA82A9}">
          <p14:sldIdLst>
            <p14:sldId id="264"/>
            <p14:sldId id="270"/>
            <p14:sldId id="321"/>
            <p14:sldId id="334"/>
            <p14:sldId id="322"/>
            <p14:sldId id="347"/>
            <p14:sldId id="346"/>
            <p14:sldId id="356"/>
            <p14:sldId id="328"/>
            <p14:sldId id="348"/>
            <p14:sldId id="327"/>
            <p14:sldId id="349"/>
            <p14:sldId id="350"/>
            <p14:sldId id="351"/>
            <p14:sldId id="389"/>
            <p14:sldId id="387"/>
            <p14:sldId id="388"/>
            <p14:sldId id="358"/>
            <p14:sldId id="359"/>
            <p14:sldId id="357"/>
            <p14:sldId id="363"/>
            <p14:sldId id="298"/>
            <p14:sldId id="364"/>
            <p14:sldId id="326"/>
            <p14:sldId id="365"/>
            <p14:sldId id="366"/>
            <p14:sldId id="302"/>
            <p14:sldId id="367"/>
            <p14:sldId id="368"/>
            <p14:sldId id="312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4"/>
            <p14:sldId id="289"/>
          </p14:sldIdLst>
        </p14:section>
        <p14:section name="Corporate Mark" id="{043BD1DC-881F-4DDA-BE71-3D4C881D9A5E}">
          <p14:sldIdLst>
            <p14:sldId id="268"/>
          </p14:sldIdLst>
        </p14:section>
        <p14:section name="(補足)" id="{E36FC802-8FC8-48BA-A239-364BEB19B47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orient="horz" pos="73">
          <p15:clr>
            <a:srgbClr val="A4A3A4"/>
          </p15:clr>
        </p15:guide>
        <p15:guide id="3" orient="horz" pos="4064">
          <p15:clr>
            <a:srgbClr val="A4A3A4"/>
          </p15:clr>
        </p15:guide>
        <p15:guide id="4" pos="2880">
          <p15:clr>
            <a:srgbClr val="A4A3A4"/>
          </p15:clr>
        </p15:guide>
        <p15:guide id="5" pos="113">
          <p15:clr>
            <a:srgbClr val="A4A3A4"/>
          </p15:clr>
        </p15:guide>
        <p15:guide id="6" pos="56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FFCC"/>
    <a:srgbClr val="467995"/>
    <a:srgbClr val="F2F2F2"/>
    <a:srgbClr val="002A62"/>
    <a:srgbClr val="004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162" autoAdjust="0"/>
  </p:normalViewPr>
  <p:slideViewPr>
    <p:cSldViewPr snapToGrid="0" snapToObjects="1">
      <p:cViewPr varScale="1">
        <p:scale>
          <a:sx n="112" d="100"/>
          <a:sy n="112" d="100"/>
        </p:scale>
        <p:origin x="294" y="102"/>
      </p:cViewPr>
      <p:guideLst>
        <p:guide orient="horz" pos="527"/>
        <p:guide orient="horz" pos="73"/>
        <p:guide orient="horz" pos="4064"/>
        <p:guide pos="2880"/>
        <p:guide pos="113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932"/>
    </p:cViewPr>
  </p:sorterViewPr>
  <p:notesViewPr>
    <p:cSldViewPr snapToGrid="0" snapToObjects="1">
      <p:cViewPr varScale="1">
        <p:scale>
          <a:sx n="91" d="100"/>
          <a:sy n="91" d="100"/>
        </p:scale>
        <p:origin x="3684" y="78"/>
      </p:cViewPr>
      <p:guideLst>
        <p:guide orient="horz" pos="3130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7" cy="496967"/>
          </a:xfrm>
          <a:prstGeom prst="rect">
            <a:avLst/>
          </a:prstGeom>
        </p:spPr>
        <p:txBody>
          <a:bodyPr vert="horz" lIns="92221" tIns="46111" rIns="92221" bIns="46111" rtlCol="0"/>
          <a:lstStyle>
            <a:lvl1pPr algn="l">
              <a:defRPr sz="1200"/>
            </a:lvl1pPr>
          </a:lstStyle>
          <a:p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2221" tIns="46111" rIns="92221" bIns="46111" rtlCol="0"/>
          <a:lstStyle>
            <a:lvl1pPr algn="r">
              <a:defRPr sz="1200"/>
            </a:lvl1pPr>
          </a:lstStyle>
          <a:p>
            <a:fld id="{D829EBEE-5DBD-45D0-BA62-80122688BEB8}" type="datetimeFigureOut">
              <a:rPr kumimoji="1" lang="ja-JP" altLang="en-US" smtClean="0">
                <a:ea typeface="メイリオ" panose="020B0604030504040204" pitchFamily="50" charset="-128"/>
              </a:rPr>
              <a:t>2019/1/23</a:t>
            </a:fld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787" cy="496967"/>
          </a:xfrm>
          <a:prstGeom prst="rect">
            <a:avLst/>
          </a:prstGeom>
        </p:spPr>
        <p:txBody>
          <a:bodyPr vert="horz" lIns="92221" tIns="46111" rIns="92221" bIns="46111" rtlCol="0" anchor="b"/>
          <a:lstStyle>
            <a:lvl1pPr algn="l">
              <a:defRPr sz="1200"/>
            </a:lvl1pPr>
          </a:lstStyle>
          <a:p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2221" tIns="46111" rIns="92221" bIns="46111" rtlCol="0" anchor="b"/>
          <a:lstStyle>
            <a:lvl1pPr algn="r">
              <a:defRPr sz="1200"/>
            </a:lvl1pPr>
          </a:lstStyle>
          <a:p>
            <a:fld id="{6322DB22-2E22-491B-AA6C-F689DB200DBB}" type="slidenum">
              <a:rPr kumimoji="1" lang="ja-JP" altLang="en-US" smtClean="0">
                <a:ea typeface="メイリオ" panose="020B0604030504040204" pitchFamily="50" charset="-128"/>
              </a:rPr>
              <a:t>‹#›</a:t>
            </a:fld>
            <a:endParaRPr kumimoji="1"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0505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288000"/>
          </a:xfrm>
          <a:prstGeom prst="rect">
            <a:avLst/>
          </a:prstGeom>
        </p:spPr>
        <p:txBody>
          <a:bodyPr vert="horz" lIns="92221" tIns="46111" rIns="92221" bIns="46111" rtlCol="0"/>
          <a:lstStyle>
            <a:lvl1pPr algn="r">
              <a:defRPr sz="1000">
                <a:ea typeface="メイリオ" panose="020B0604030504040204" pitchFamily="50" charset="-128"/>
              </a:defRPr>
            </a:lvl1pPr>
          </a:lstStyle>
          <a:p>
            <a:fld id="{4B26993D-C081-44EB-B0F5-A9F467792B62}" type="datetimeFigureOut">
              <a:rPr lang="ja-JP" altLang="en-US" smtClean="0"/>
              <a:pPr/>
              <a:t>2019/1/23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652150"/>
            <a:ext cx="2949787" cy="288000"/>
          </a:xfrm>
          <a:prstGeom prst="rect">
            <a:avLst/>
          </a:prstGeom>
        </p:spPr>
        <p:txBody>
          <a:bodyPr vert="horz" lIns="92221" tIns="46111" rIns="92221" bIns="46111" rtlCol="0" anchor="b"/>
          <a:lstStyle>
            <a:lvl1pPr algn="r">
              <a:defRPr sz="1000">
                <a:ea typeface="メイリオ" panose="020B0604030504040204" pitchFamily="50" charset="-128"/>
              </a:defRPr>
            </a:lvl1pPr>
          </a:lstStyle>
          <a:p>
            <a:fld id="{CFBBA293-708C-4261-9FD1-AE04041D5F7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スライド イメージ プレースホルダー 7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431800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9" name="ノート プレースホルダー 8"/>
          <p:cNvSpPr>
            <a:spLocks noGrp="1"/>
          </p:cNvSpPr>
          <p:nvPr>
            <p:ph type="body" sz="quarter" idx="3"/>
          </p:nvPr>
        </p:nvSpPr>
        <p:spPr>
          <a:xfrm>
            <a:off x="91601" y="4320000"/>
            <a:ext cx="6624000" cy="5220000"/>
          </a:xfrm>
          <a:prstGeom prst="rect">
            <a:avLst/>
          </a:prstGeom>
        </p:spPr>
        <p:txBody>
          <a:bodyPr vert="horz" lIns="0" tIns="45716" rIns="0" bIns="45716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525029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1pPr>
    <a:lvl2pPr marL="457200" algn="l" defTabSz="914400" rtl="0" eaLnBrk="1" latinLnBrk="0" hangingPunct="1">
      <a:defRPr kumimoji="1" sz="8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2pPr>
    <a:lvl3pPr marL="914400" algn="l" defTabSz="914400" rtl="0" eaLnBrk="1" latinLnBrk="0" hangingPunct="1">
      <a:defRPr kumimoji="1" sz="8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3pPr>
    <a:lvl4pPr marL="1371600" algn="l" defTabSz="914400" rtl="0" eaLnBrk="1" latinLnBrk="0" hangingPunct="1">
      <a:defRPr kumimoji="1" sz="8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4pPr>
    <a:lvl5pPr marL="1828800" algn="l" defTabSz="914400" rtl="0" eaLnBrk="1" latinLnBrk="0" hangingPunct="1">
      <a:defRPr kumimoji="1" sz="8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8815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432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5026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7790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43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2844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50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416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431800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840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971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90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608E-45BE-426F-B1F5-7603AF45869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17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167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7945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6846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236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986499"/>
            <a:ext cx="8784000" cy="647664"/>
          </a:xfrm>
        </p:spPr>
        <p:txBody>
          <a:bodyPr anchor="b" anchorCtr="0">
            <a:spAutoFit/>
          </a:bodyPr>
          <a:lstStyle>
            <a:lvl1pPr>
              <a:defRPr sz="3200">
                <a:solidFill>
                  <a:schemeClr val="accent6"/>
                </a:solidFill>
                <a:effectLst/>
              </a:defRPr>
            </a:lvl1pPr>
          </a:lstStyle>
          <a:p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7" y="1800000"/>
            <a:ext cx="6372000" cy="360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ja-JP" altLang="en-US" dirty="0" smtClean="0"/>
              <a:t>宛先がある場合は入力</a:t>
            </a:r>
            <a:endParaRPr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79513" y="4032000"/>
            <a:ext cx="6552727" cy="400110"/>
          </a:xfr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72000" indent="0">
              <a:buNone/>
              <a:defRPr>
                <a:solidFill>
                  <a:schemeClr val="bg1"/>
                </a:solidFill>
              </a:defRPr>
            </a:lvl2pPr>
            <a:lvl3pPr marL="222962" indent="0">
              <a:buNone/>
              <a:defRPr>
                <a:solidFill>
                  <a:schemeClr val="bg1"/>
                </a:solidFill>
              </a:defRPr>
            </a:lvl3pPr>
            <a:lvl4pPr marL="327787" indent="0">
              <a:buNone/>
              <a:defRPr>
                <a:solidFill>
                  <a:schemeClr val="bg1"/>
                </a:solidFill>
              </a:defRPr>
            </a:lvl4pPr>
            <a:lvl5pPr marL="311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 smtClean="0"/>
              <a:t>年月　部署名　氏名など　適宜改行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 bwMode="ltGray">
          <a:xfrm>
            <a:off x="179513" y="6619461"/>
            <a:ext cx="496348" cy="238539"/>
          </a:xfrm>
          <a:prstGeom prst="rect">
            <a:avLst/>
          </a:prstGeom>
          <a:solidFill>
            <a:srgbClr val="004D99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887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 Statement (mo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rchest_blue_bas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逆光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縦ライン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4" name="右上へ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5" name="左下へ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最後右へ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7" name="グループ化 16"/>
          <p:cNvGrpSpPr/>
          <p:nvPr userDrawn="1"/>
        </p:nvGrpSpPr>
        <p:grpSpPr bwMode="gray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5" name="white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6" name="text"/>
            <p:cNvPicPr>
              <a:picLocks noChangeAspect="1" noChangeArrowheads="1"/>
            </p:cNvPicPr>
            <p:nvPr userDrawn="1"/>
          </p:nvPicPr>
          <p:blipFill>
            <a:blip r:embed="rId9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64149" y="3598148"/>
              <a:ext cx="6913563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brighter_logo_poji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96790" y="2146503"/>
              <a:ext cx="8466645" cy="993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7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619672" y="332613"/>
            <a:ext cx="7344000" cy="504000"/>
          </a:xfrm>
        </p:spPr>
        <p:txBody>
          <a:bodyPr wrap="square" anchor="b">
            <a:spAutoFit/>
          </a:bodyPr>
          <a:lstStyle>
            <a:lvl1pPr>
              <a:defRPr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目次 のタイトルを入力</a:t>
            </a:r>
            <a:endParaRPr kumimoji="1"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619672" y="1116000"/>
            <a:ext cx="7344000" cy="5112000"/>
          </a:xfrm>
        </p:spPr>
        <p:txBody>
          <a:bodyPr wrap="square">
            <a:noAutofit/>
          </a:bodyPr>
          <a:lstStyle>
            <a:lvl1pPr marL="0" indent="0">
              <a:lnSpc>
                <a:spcPct val="140000"/>
              </a:lnSpc>
              <a:spcBef>
                <a:spcPts val="5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180000" indent="0">
              <a:lnSpc>
                <a:spcPct val="100000"/>
              </a:lnSpc>
              <a:spcBef>
                <a:spcPts val="500"/>
              </a:spcBef>
              <a:buNone/>
              <a:defRPr sz="1800" b="0">
                <a:solidFill>
                  <a:schemeClr val="tx1"/>
                </a:solidFill>
              </a:defRPr>
            </a:lvl2pPr>
            <a:lvl3pPr marL="360000" indent="0">
              <a:lnSpc>
                <a:spcPct val="100000"/>
              </a:lnSpc>
              <a:spcBef>
                <a:spcPts val="500"/>
              </a:spcBef>
              <a:buNone/>
              <a:defRPr b="0">
                <a:solidFill>
                  <a:schemeClr val="tx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500"/>
              </a:spcBef>
              <a:buNone/>
              <a:defRPr b="0">
                <a:solidFill>
                  <a:schemeClr val="tx1"/>
                </a:solidFill>
              </a:defRPr>
            </a:lvl4pPr>
            <a:lvl5pPr marL="685800" indent="0">
              <a:buNone/>
              <a:defRPr b="0"/>
            </a:lvl5pPr>
          </a:lstStyle>
          <a:p>
            <a:pPr lvl="0"/>
            <a:r>
              <a:rPr kumimoji="1" lang="ja-JP" altLang="en-US" dirty="0" smtClean="0"/>
              <a:t>項目を入力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878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white">
          <a:xfrm>
            <a:off x="179388" y="2988000"/>
            <a:ext cx="8784000" cy="524311"/>
          </a:xfrm>
        </p:spPr>
        <p:txBody>
          <a:bodyPr wrap="square" anchor="b">
            <a:sp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79388" y="3852000"/>
            <a:ext cx="7200900" cy="1212640"/>
          </a:xfrm>
        </p:spPr>
        <p:txBody>
          <a:bodyPr>
            <a:spAutoFit/>
          </a:bodyPr>
          <a:lstStyle>
            <a:lvl1pPr marL="0" indent="0">
              <a:buNone/>
              <a:defRPr b="0"/>
            </a:lvl1pPr>
            <a:lvl2pPr marL="72000" indent="0">
              <a:buNone/>
              <a:defRPr sz="1800" b="0"/>
            </a:lvl2pPr>
            <a:lvl3pPr marL="222962" indent="0">
              <a:buNone/>
              <a:defRPr b="0"/>
            </a:lvl3pPr>
            <a:lvl4pPr marL="327787" indent="0">
              <a:buNone/>
              <a:defRPr b="0"/>
            </a:lvl4pPr>
            <a:lvl5pPr marL="311400" indent="0">
              <a:buNone/>
              <a:defRPr b="0"/>
            </a:lvl5pPr>
          </a:lstStyle>
          <a:p>
            <a:pPr lvl="0"/>
            <a:r>
              <a:rPr kumimoji="1" lang="ja-JP" altLang="en-US" dirty="0" smtClean="0"/>
              <a:t>サブタイトルを入力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7625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ja-JP" altLang="en-US" sz="28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836712"/>
            <a:ext cx="8784976" cy="5616476"/>
          </a:xfrm>
        </p:spPr>
        <p:txBody>
          <a:bodyPr vert="horz" lIns="0" tIns="0" rIns="0" bIns="0" rtlCol="0">
            <a:normAutofit/>
          </a:bodyPr>
          <a:lstStyle>
            <a:lvl1pPr>
              <a:defRPr lang="ja-JP" altLang="en-US" sz="2400" baseline="0" noProof="0" dirty="0" smtClean="0"/>
            </a:lvl1pPr>
            <a:lvl2pPr>
              <a:defRPr lang="ja-JP" altLang="en-US" sz="2000" baseline="0" noProof="0" dirty="0" smtClean="0"/>
            </a:lvl2pPr>
            <a:lvl3pPr>
              <a:defRPr lang="ja-JP" altLang="en-US" sz="1800" baseline="0" noProof="0" dirty="0" smtClean="0"/>
            </a:lvl3pPr>
            <a:lvl4pPr>
              <a:defRPr lang="ja-JP" altLang="en-US" sz="1400" baseline="0" noProof="0" dirty="0" smtClean="0"/>
            </a:lvl4pPr>
          </a:lstStyle>
          <a:p>
            <a:pPr lvl="0"/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本文を入力</a:t>
            </a:r>
          </a:p>
          <a:p>
            <a:pPr lvl="1"/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2"/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3"/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4</a:t>
            </a:r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8339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1 line &amp; Content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ja-JP" altLang="en-US" sz="28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8287" y="836613"/>
            <a:ext cx="8785226" cy="432000"/>
          </a:xfrm>
          <a:prstGeom prst="roundRect">
            <a:avLst>
              <a:gd name="adj" fmla="val 13830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0" bIns="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ja-JP" altLang="en-US" dirty="0" smtClean="0"/>
              <a:t>リード文が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行でおさまる場合はこのレイアウトで入力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388" y="1413188"/>
            <a:ext cx="8785225" cy="5040000"/>
          </a:xfrm>
        </p:spPr>
        <p:txBody>
          <a:bodyPr vert="horz" lIns="0" tIns="0" rIns="0" bIns="0" rtlCol="0">
            <a:normAutofit/>
          </a:bodyPr>
          <a:lstStyle>
            <a:lvl1pPr>
              <a:defRPr lang="ja-JP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>
              <a:defRPr lang="ja-JP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lang="ja-JP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本文を入力</a:t>
            </a:r>
          </a:p>
          <a:p>
            <a:pPr lvl="1"/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2"/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3"/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4</a:t>
            </a:r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3466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2 lines &amp; Content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9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388" y="836613"/>
            <a:ext cx="8784000" cy="756000"/>
          </a:xfrm>
          <a:prstGeom prst="roundRect">
            <a:avLst>
              <a:gd name="adj" fmla="val 7924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72000" bIns="36000" anchor="ctr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ja-JP" altLang="en-US" dirty="0" smtClean="0"/>
              <a:t>リード文が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行にわたる場合は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このレイアウトで入力</a:t>
            </a:r>
            <a:endParaRPr kumimoji="1" lang="ja-JP" altLang="en-US" dirty="0"/>
          </a:p>
        </p:txBody>
      </p:sp>
      <p:sp>
        <p:nvSpPr>
          <p:cNvPr id="10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8412" y="1737188"/>
            <a:ext cx="8784976" cy="4714412"/>
          </a:xfrm>
        </p:spPr>
        <p:txBody>
          <a:bodyPr vert="horz" lIns="90000" tIns="46800" rIns="90000" bIns="46800" rtlCol="0">
            <a:noAutofit/>
          </a:bodyPr>
          <a:lstStyle>
            <a:lvl1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marR="0" lvl="0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ja-JP" altLang="en-US" dirty="0" smtClean="0"/>
              <a:t>本文を入力</a:t>
            </a:r>
          </a:p>
          <a:p>
            <a:pPr marR="0" lvl="1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レベル</a:t>
            </a:r>
          </a:p>
          <a:p>
            <a:pPr marR="0" lvl="2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レベル</a:t>
            </a:r>
          </a:p>
          <a:p>
            <a:pPr marR="0" lvl="3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8692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ate Mar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08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2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"/>
          <p:cNvSpPr>
            <a:spLocks noGrp="1"/>
          </p:cNvSpPr>
          <p:nvPr>
            <p:ph type="title"/>
          </p:nvPr>
        </p:nvSpPr>
        <p:spPr bwMode="gray">
          <a:xfrm>
            <a:off x="179387" y="108000"/>
            <a:ext cx="8785225" cy="468000"/>
          </a:xfrm>
          <a:prstGeom prst="rect">
            <a:avLst/>
          </a:prstGeom>
          <a:noFill/>
        </p:spPr>
        <p:txBody>
          <a:bodyPr vert="horz" lIns="91440" tIns="36000" rIns="91440" bIns="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"/>
          <p:cNvSpPr>
            <a:spLocks noGrp="1"/>
          </p:cNvSpPr>
          <p:nvPr>
            <p:ph type="body" idx="1"/>
          </p:nvPr>
        </p:nvSpPr>
        <p:spPr bwMode="gray">
          <a:xfrm>
            <a:off x="179387" y="836614"/>
            <a:ext cx="8785226" cy="5616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8" name="PageNumber"/>
          <p:cNvSpPr txBox="1"/>
          <p:nvPr userDrawn="1"/>
        </p:nvSpPr>
        <p:spPr bwMode="white">
          <a:xfrm>
            <a:off x="168810" y="6597840"/>
            <a:ext cx="684000" cy="234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F5524-168B-428D-88E2-BCDC17194B2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redit"/>
          <p:cNvSpPr txBox="1"/>
          <p:nvPr userDrawn="1"/>
        </p:nvSpPr>
        <p:spPr bwMode="white">
          <a:xfrm>
            <a:off x="1096858" y="6597840"/>
            <a:ext cx="16417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NEC Corporation 2019</a:t>
            </a:r>
          </a:p>
        </p:txBody>
      </p:sp>
    </p:spTree>
    <p:extLst>
      <p:ext uri="{BB962C8B-B14F-4D97-AF65-F5344CB8AC3E}">
        <p14:creationId xmlns:p14="http://schemas.microsoft.com/office/powerpoint/2010/main" val="65415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82" r:id="rId3"/>
    <p:sldLayoutId id="2147483681" r:id="rId4"/>
    <p:sldLayoutId id="2147483670" r:id="rId5"/>
    <p:sldLayoutId id="2147483672" r:id="rId6"/>
    <p:sldLayoutId id="2147483695" r:id="rId7"/>
    <p:sldLayoutId id="2147483693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9pPr>
    </p:titleStyle>
    <p:bodyStyle>
      <a:lvl1pPr marL="180000" indent="-180000" algn="l" rtl="0" eaLnBrk="1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Arial" panose="020B0604020202020204" pitchFamily="34" charset="0"/>
        <a:buChar char="▌"/>
        <a:defRPr kumimoji="1" sz="2000" b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rtl="0" eaLnBrk="1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Wingdings" pitchFamily="2" charset="2"/>
        <a:buChar char="l"/>
        <a:defRPr kumimoji="1" sz="1600" b="0">
          <a:solidFill>
            <a:schemeClr val="tx1"/>
          </a:solidFill>
          <a:latin typeface="+mn-lt"/>
          <a:ea typeface="+mn-ea"/>
        </a:defRPr>
      </a:lvl2pPr>
      <a:lvl3pPr marL="468000" indent="-108000" algn="l" rtl="0" eaLnBrk="1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Arial" panose="020B0604020202020204" pitchFamily="34" charset="0"/>
        <a:buChar char="•"/>
        <a:defRPr kumimoji="1" sz="1400" b="0">
          <a:solidFill>
            <a:schemeClr val="tx1"/>
          </a:solidFill>
          <a:latin typeface="+mn-lt"/>
          <a:ea typeface="+mn-ea"/>
        </a:defRPr>
      </a:lvl3pPr>
      <a:lvl4pPr marL="576000" indent="-108000" algn="l" rtl="0" eaLnBrk="1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Tahoma" pitchFamily="34" charset="0"/>
        <a:buChar char="–"/>
        <a:defRPr kumimoji="1" sz="1200" b="0">
          <a:solidFill>
            <a:schemeClr val="tx1"/>
          </a:solidFill>
          <a:latin typeface="+mn-lt"/>
          <a:ea typeface="+mn-ea"/>
        </a:defRPr>
      </a:lvl4pPr>
      <a:lvl5pPr marL="735013" indent="-157163" algn="l" rtl="0" eaLnBrk="0" fontAlgn="base" hangingPunct="0">
        <a:spcBef>
          <a:spcPct val="20000"/>
        </a:spcBef>
        <a:spcAft>
          <a:spcPct val="0"/>
        </a:spcAft>
        <a:buClr>
          <a:schemeClr val="accent6"/>
        </a:buClr>
        <a:buChar char="≫"/>
        <a:defRPr kumimoji="1" sz="1200" b="1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0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emf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179513" y="2736037"/>
            <a:ext cx="8784000" cy="898126"/>
          </a:xfrm>
        </p:spPr>
        <p:txBody>
          <a:bodyPr/>
          <a:lstStyle/>
          <a:p>
            <a:r>
              <a:rPr lang="ja-JP" altLang="en-US" b="1" dirty="0"/>
              <a:t>「クラウド基盤の仮想化</a:t>
            </a:r>
            <a:r>
              <a:rPr lang="en-US" altLang="ja-JP" b="1" dirty="0"/>
              <a:t>NW</a:t>
            </a:r>
            <a:r>
              <a:rPr lang="ja-JP" altLang="en-US" b="1" dirty="0"/>
              <a:t>の設計と課題」</a:t>
            </a:r>
            <a:r>
              <a:rPr lang="en-US" altLang="ja-JP" sz="3600" b="1" dirty="0"/>
              <a:t/>
            </a:r>
            <a:br>
              <a:rPr lang="en-US" altLang="ja-JP" sz="3600" b="1" dirty="0"/>
            </a:br>
            <a:r>
              <a:rPr lang="en-US" altLang="ja-JP" sz="2400" b="1" dirty="0"/>
              <a:t>– </a:t>
            </a:r>
            <a:r>
              <a:rPr lang="ja-JP" altLang="en-US" sz="2400" b="1" dirty="0"/>
              <a:t>今の仮想化技術でどこまで物理工事を削減できるか</a:t>
            </a:r>
            <a:r>
              <a:rPr lang="en-US" altLang="ja-JP" sz="2400" b="1" dirty="0"/>
              <a:t> – </a:t>
            </a:r>
            <a:endParaRPr kumimoji="1" lang="ja-JP" altLang="en-US" sz="24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179513" y="4032000"/>
            <a:ext cx="6552727" cy="2010807"/>
          </a:xfrm>
        </p:spPr>
        <p:txBody>
          <a:bodyPr/>
          <a:lstStyle/>
          <a:p>
            <a:r>
              <a:rPr lang="en-US" altLang="ja-JP" b="1" dirty="0"/>
              <a:t>2019</a:t>
            </a:r>
            <a:r>
              <a:rPr lang="ja-JP" altLang="en-US" b="1" dirty="0"/>
              <a:t>年 </a:t>
            </a:r>
            <a:r>
              <a:rPr lang="en-US" altLang="ja-JP" b="1" dirty="0"/>
              <a:t>1</a:t>
            </a:r>
            <a:r>
              <a:rPr lang="ja-JP" altLang="en-US" b="1" dirty="0"/>
              <a:t>月 </a:t>
            </a:r>
            <a:r>
              <a:rPr lang="en-US" altLang="ja-JP" b="1" dirty="0"/>
              <a:t>23</a:t>
            </a:r>
            <a:r>
              <a:rPr lang="ja-JP" altLang="en-US" b="1" dirty="0" smtClean="0"/>
              <a:t>日</a:t>
            </a:r>
            <a:endParaRPr lang="en-US" altLang="ja-JP" b="1" dirty="0" smtClean="0"/>
          </a:p>
          <a:p>
            <a:r>
              <a:rPr lang="ja-JP" altLang="en-US" sz="2400" b="1" dirty="0" smtClean="0"/>
              <a:t>中原一彦</a:t>
            </a:r>
            <a:endParaRPr lang="ja-JP" altLang="en-US" sz="2400" b="1" dirty="0"/>
          </a:p>
          <a:p>
            <a:r>
              <a:rPr lang="ja-JP" altLang="en-US" b="1" dirty="0" smtClean="0"/>
              <a:t>日本電気株式会社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国本英悟</a:t>
            </a:r>
            <a:endParaRPr lang="en-US" altLang="ja-JP" sz="2400" b="1" dirty="0" smtClean="0"/>
          </a:p>
          <a:p>
            <a:r>
              <a:rPr lang="en-US" altLang="ja-JP" b="1" dirty="0" smtClean="0"/>
              <a:t>NEC</a:t>
            </a:r>
            <a:r>
              <a:rPr lang="ja-JP" altLang="en-US" b="1" dirty="0" smtClean="0"/>
              <a:t>ソリューションイノベータ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株</a:t>
            </a:r>
            <a:r>
              <a:rPr lang="en-US" altLang="ja-JP" b="1" dirty="0" smtClean="0"/>
              <a:t>)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2081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今回やろうとしていること </a:t>
            </a:r>
            <a:r>
              <a:rPr lang="en-US" altLang="ja-JP" dirty="0" smtClean="0"/>
              <a:t>1/2</a:t>
            </a:r>
            <a:endParaRPr kumimoji="1" lang="ja-JP" altLang="en-US" dirty="0"/>
          </a:p>
        </p:txBody>
      </p:sp>
      <p:sp>
        <p:nvSpPr>
          <p:cNvPr id="201" name="テキスト プレースホルダー 200"/>
          <p:cNvSpPr>
            <a:spLocks noGrp="1"/>
          </p:cNvSpPr>
          <p:nvPr>
            <p:ph type="body" sz="quarter" idx="11"/>
          </p:nvPr>
        </p:nvSpPr>
        <p:spPr>
          <a:xfrm>
            <a:off x="179388" y="836613"/>
            <a:ext cx="8784000" cy="557708"/>
          </a:xfrm>
        </p:spPr>
        <p:txBody>
          <a:bodyPr/>
          <a:lstStyle/>
          <a:p>
            <a:r>
              <a:rPr lang="ja-JP" altLang="en-US" sz="1800" dirty="0"/>
              <a:t>シンプルな</a:t>
            </a:r>
            <a:r>
              <a:rPr lang="en-US" altLang="ja-JP" sz="1800" dirty="0"/>
              <a:t>NW</a:t>
            </a:r>
            <a:r>
              <a:rPr lang="ja-JP" altLang="en-US" sz="1800" dirty="0"/>
              <a:t>基盤を</a:t>
            </a:r>
            <a:r>
              <a:rPr lang="en-US" altLang="ja-JP" sz="1800" dirty="0" err="1"/>
              <a:t>HaaS</a:t>
            </a:r>
            <a:r>
              <a:rPr lang="ja-JP" altLang="en-US" sz="1800" dirty="0" smtClean="0"/>
              <a:t>化し、オーバレイ領域に物理</a:t>
            </a:r>
            <a:r>
              <a:rPr lang="en-US" altLang="ja-JP" sz="1800" dirty="0" smtClean="0"/>
              <a:t>SV</a:t>
            </a:r>
            <a:r>
              <a:rPr lang="ja-JP" altLang="en-US" sz="1800" dirty="0" err="1" smtClean="0"/>
              <a:t>、</a:t>
            </a:r>
            <a:r>
              <a:rPr lang="en-US" altLang="ja-JP" sz="1800" dirty="0" smtClean="0"/>
              <a:t>NW</a:t>
            </a:r>
            <a:r>
              <a:rPr lang="ja-JP" altLang="en-US" sz="1800" dirty="0" smtClean="0"/>
              <a:t>を提供</a:t>
            </a:r>
            <a:endParaRPr kumimoji="1" lang="en-US" altLang="ja-JP" sz="1800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168721" y="1366712"/>
            <a:ext cx="7982987" cy="5019407"/>
            <a:chOff x="282011" y="1281279"/>
            <a:chExt cx="9184678" cy="5512469"/>
          </a:xfrm>
        </p:grpSpPr>
        <p:sp>
          <p:nvSpPr>
            <p:cNvPr id="147" name="角丸四角形 146"/>
            <p:cNvSpPr/>
            <p:nvPr/>
          </p:nvSpPr>
          <p:spPr bwMode="auto">
            <a:xfrm>
              <a:off x="282011" y="3251137"/>
              <a:ext cx="8776531" cy="2287810"/>
            </a:xfrm>
            <a:prstGeom prst="roundRect">
              <a:avLst>
                <a:gd name="adj" fmla="val 10172"/>
              </a:avLst>
            </a:prstGeom>
            <a:solidFill>
              <a:srgbClr val="CC00FF"/>
            </a:solidFill>
            <a:ln w="57150">
              <a:solidFill>
                <a:srgbClr val="CC00FF"/>
              </a:solidFill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5" name="平行四辺形 4"/>
            <p:cNvSpPr/>
            <p:nvPr/>
          </p:nvSpPr>
          <p:spPr bwMode="auto">
            <a:xfrm>
              <a:off x="497524" y="3430423"/>
              <a:ext cx="7422776" cy="690856"/>
            </a:xfrm>
            <a:prstGeom prst="parallelogram">
              <a:avLst>
                <a:gd name="adj" fmla="val 49510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 bwMode="auto">
            <a:xfrm>
              <a:off x="1044369" y="3728144"/>
              <a:ext cx="6122896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" name="正方形/長方形 6"/>
            <p:cNvSpPr/>
            <p:nvPr/>
          </p:nvSpPr>
          <p:spPr bwMode="auto">
            <a:xfrm>
              <a:off x="528918" y="1397824"/>
              <a:ext cx="1963270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672353" y="1935706"/>
              <a:ext cx="1658471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100" b="1" dirty="0" smtClean="0">
                  <a:latin typeface="+mj-ea"/>
                  <a:ea typeface="+mj-ea"/>
                </a:rPr>
                <a:t>分散仮想</a:t>
              </a:r>
              <a:r>
                <a:rPr kumimoji="1" lang="en-US" altLang="ja-JP" sz="1100" b="1" dirty="0" smtClean="0">
                  <a:latin typeface="+mj-ea"/>
                  <a:ea typeface="+mj-ea"/>
                </a:rPr>
                <a:t>SW</a:t>
              </a:r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9" name="円/楕円 8"/>
            <p:cNvSpPr/>
            <p:nvPr/>
          </p:nvSpPr>
          <p:spPr bwMode="auto">
            <a:xfrm>
              <a:off x="770963" y="1568153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V</a:t>
              </a:r>
              <a:r>
                <a:rPr lang="en-US" altLang="ja-JP" sz="900" b="1" dirty="0">
                  <a:latin typeface="+mj-ea"/>
                  <a:ea typeface="+mj-ea"/>
                </a:rPr>
                <a:t>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sp>
          <p:nvSpPr>
            <p:cNvPr id="10" name="円/楕円 9"/>
            <p:cNvSpPr/>
            <p:nvPr/>
          </p:nvSpPr>
          <p:spPr bwMode="auto">
            <a:xfrm>
              <a:off x="1187823" y="1568153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V</a:t>
              </a:r>
              <a:r>
                <a:rPr lang="en-US" altLang="ja-JP" sz="900" b="1" dirty="0">
                  <a:latin typeface="+mj-ea"/>
                  <a:ea typeface="+mj-ea"/>
                </a:rPr>
                <a:t>M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sp>
          <p:nvSpPr>
            <p:cNvPr id="11" name="円/楕円 10"/>
            <p:cNvSpPr/>
            <p:nvPr/>
          </p:nvSpPr>
          <p:spPr bwMode="auto">
            <a:xfrm>
              <a:off x="1900517" y="1559188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V</a:t>
              </a:r>
              <a:r>
                <a:rPr lang="en-US" altLang="ja-JP" sz="900" b="1" dirty="0">
                  <a:latin typeface="+mj-ea"/>
                  <a:ea typeface="+mj-ea"/>
                </a:rPr>
                <a:t>M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 bwMode="auto">
            <a:xfrm>
              <a:off x="1631576" y="1702623"/>
              <a:ext cx="17033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直線コネクタ 12"/>
            <p:cNvCxnSpPr>
              <a:stCxn id="9" idx="4"/>
            </p:cNvCxnSpPr>
            <p:nvPr/>
          </p:nvCxnSpPr>
          <p:spPr bwMode="auto">
            <a:xfrm flipH="1">
              <a:off x="923364" y="1837094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直線コネクタ 13"/>
            <p:cNvCxnSpPr>
              <a:stCxn id="10" idx="4"/>
            </p:cNvCxnSpPr>
            <p:nvPr/>
          </p:nvCxnSpPr>
          <p:spPr bwMode="auto">
            <a:xfrm>
              <a:off x="1349188" y="1837094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直線コネクタ 14"/>
            <p:cNvCxnSpPr>
              <a:stCxn id="11" idx="4"/>
            </p:cNvCxnSpPr>
            <p:nvPr/>
          </p:nvCxnSpPr>
          <p:spPr bwMode="auto">
            <a:xfrm>
              <a:off x="2061882" y="1828129"/>
              <a:ext cx="0" cy="1075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" name="正方形/長方形 15"/>
            <p:cNvSpPr/>
            <p:nvPr/>
          </p:nvSpPr>
          <p:spPr bwMode="auto">
            <a:xfrm>
              <a:off x="2653553" y="1397825"/>
              <a:ext cx="1963270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2796988" y="1935706"/>
              <a:ext cx="1658471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18" name="円/楕円 17"/>
            <p:cNvSpPr/>
            <p:nvPr/>
          </p:nvSpPr>
          <p:spPr bwMode="auto">
            <a:xfrm>
              <a:off x="2913529" y="1568153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</a:p>
          </p:txBody>
        </p:sp>
        <p:sp>
          <p:nvSpPr>
            <p:cNvPr id="19" name="円/楕円 18"/>
            <p:cNvSpPr/>
            <p:nvPr/>
          </p:nvSpPr>
          <p:spPr bwMode="auto">
            <a:xfrm>
              <a:off x="3312458" y="1568153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4025152" y="1559188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 bwMode="auto">
            <a:xfrm>
              <a:off x="3756211" y="1702623"/>
              <a:ext cx="17033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直線コネクタ 21"/>
            <p:cNvCxnSpPr>
              <a:stCxn id="18" idx="4"/>
            </p:cNvCxnSpPr>
            <p:nvPr/>
          </p:nvCxnSpPr>
          <p:spPr bwMode="auto">
            <a:xfrm>
              <a:off x="3074894" y="1837094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直線コネクタ 22"/>
            <p:cNvCxnSpPr>
              <a:stCxn id="19" idx="4"/>
            </p:cNvCxnSpPr>
            <p:nvPr/>
          </p:nvCxnSpPr>
          <p:spPr bwMode="auto">
            <a:xfrm>
              <a:off x="3473823" y="1837094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直線コネクタ 23"/>
            <p:cNvCxnSpPr>
              <a:stCxn id="20" idx="4"/>
            </p:cNvCxnSpPr>
            <p:nvPr/>
          </p:nvCxnSpPr>
          <p:spPr bwMode="auto">
            <a:xfrm>
              <a:off x="4186517" y="1828129"/>
              <a:ext cx="0" cy="1075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" name="フリーフォーム 24"/>
            <p:cNvSpPr/>
            <p:nvPr/>
          </p:nvSpPr>
          <p:spPr bwMode="auto">
            <a:xfrm>
              <a:off x="3083859" y="1774341"/>
              <a:ext cx="170329" cy="304800"/>
            </a:xfrm>
            <a:custGeom>
              <a:avLst/>
              <a:gdLst>
                <a:gd name="connsiteX0" fmla="*/ 0 w 170329"/>
                <a:gd name="connsiteY0" fmla="*/ 0 h 304800"/>
                <a:gd name="connsiteX1" fmla="*/ 8965 w 170329"/>
                <a:gd name="connsiteY1" fmla="*/ 170330 h 304800"/>
                <a:gd name="connsiteX2" fmla="*/ 17929 w 170329"/>
                <a:gd name="connsiteY2" fmla="*/ 197224 h 304800"/>
                <a:gd name="connsiteX3" fmla="*/ 80682 w 170329"/>
                <a:gd name="connsiteY3" fmla="*/ 259977 h 304800"/>
                <a:gd name="connsiteX4" fmla="*/ 98612 w 170329"/>
                <a:gd name="connsiteY4" fmla="*/ 286871 h 304800"/>
                <a:gd name="connsiteX5" fmla="*/ 152400 w 170329"/>
                <a:gd name="connsiteY5" fmla="*/ 295835 h 304800"/>
                <a:gd name="connsiteX6" fmla="*/ 170329 w 170329"/>
                <a:gd name="connsiteY6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29" h="304800">
                  <a:moveTo>
                    <a:pt x="0" y="0"/>
                  </a:moveTo>
                  <a:cubicBezTo>
                    <a:pt x="2988" y="56777"/>
                    <a:pt x="3818" y="113708"/>
                    <a:pt x="8965" y="170330"/>
                  </a:cubicBezTo>
                  <a:cubicBezTo>
                    <a:pt x="9820" y="179741"/>
                    <a:pt x="12026" y="189845"/>
                    <a:pt x="17929" y="197224"/>
                  </a:cubicBezTo>
                  <a:cubicBezTo>
                    <a:pt x="36409" y="220324"/>
                    <a:pt x="64272" y="235364"/>
                    <a:pt x="80682" y="259977"/>
                  </a:cubicBezTo>
                  <a:cubicBezTo>
                    <a:pt x="86659" y="268942"/>
                    <a:pt x="88975" y="282053"/>
                    <a:pt x="98612" y="286871"/>
                  </a:cubicBezTo>
                  <a:cubicBezTo>
                    <a:pt x="114870" y="295000"/>
                    <a:pt x="134766" y="291427"/>
                    <a:pt x="152400" y="295835"/>
                  </a:cubicBezTo>
                  <a:cubicBezTo>
                    <a:pt x="158882" y="297456"/>
                    <a:pt x="164353" y="301812"/>
                    <a:pt x="170329" y="304800"/>
                  </a:cubicBezTo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 bwMode="auto">
            <a:xfrm>
              <a:off x="3056964" y="1971565"/>
              <a:ext cx="1156447" cy="143435"/>
            </a:xfrm>
            <a:custGeom>
              <a:avLst/>
              <a:gdLst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47482 w 1156447"/>
                <a:gd name="connsiteY5" fmla="*/ 8965 h 134471"/>
                <a:gd name="connsiteX6" fmla="*/ 1156447 w 1156447"/>
                <a:gd name="connsiteY6" fmla="*/ 0 h 134471"/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29553 w 1156447"/>
                <a:gd name="connsiteY5" fmla="*/ 100853 h 134471"/>
                <a:gd name="connsiteX6" fmla="*/ 1147482 w 1156447"/>
                <a:gd name="connsiteY6" fmla="*/ 8965 h 134471"/>
                <a:gd name="connsiteX7" fmla="*/ 1156447 w 1156447"/>
                <a:gd name="connsiteY7" fmla="*/ 0 h 134471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120588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075765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111623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29553 w 1156447"/>
                <a:gd name="connsiteY5" fmla="*/ 109258 h 134471"/>
                <a:gd name="connsiteX6" fmla="*/ 1147482 w 1156447"/>
                <a:gd name="connsiteY6" fmla="*/ 8965 h 134471"/>
                <a:gd name="connsiteX7" fmla="*/ 1156447 w 1156447"/>
                <a:gd name="connsiteY7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6447" h="134471">
                  <a:moveTo>
                    <a:pt x="0" y="0"/>
                  </a:moveTo>
                  <a:lnTo>
                    <a:pt x="0" y="0"/>
                  </a:lnTo>
                  <a:cubicBezTo>
                    <a:pt x="14938" y="97091"/>
                    <a:pt x="-15975" y="134471"/>
                    <a:pt x="89647" y="134471"/>
                  </a:cubicBezTo>
                  <a:lnTo>
                    <a:pt x="98612" y="134471"/>
                  </a:lnTo>
                  <a:lnTo>
                    <a:pt x="1021977" y="134471"/>
                  </a:lnTo>
                  <a:cubicBezTo>
                    <a:pt x="1192306" y="133070"/>
                    <a:pt x="1108636" y="130176"/>
                    <a:pt x="1129553" y="109258"/>
                  </a:cubicBezTo>
                  <a:cubicBezTo>
                    <a:pt x="1150470" y="88340"/>
                    <a:pt x="1141506" y="29976"/>
                    <a:pt x="1147482" y="8965"/>
                  </a:cubicBezTo>
                  <a:lnTo>
                    <a:pt x="1156447" y="0"/>
                  </a:lnTo>
                </a:path>
              </a:pathLst>
            </a:cu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headEnd type="triangle"/>
              <a:tailEnd type="triangle"/>
            </a:ln>
            <a:effectLst/>
            <a:extLst/>
          </p:spPr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VXLAN</a:t>
              </a:r>
              <a:endParaRPr kumimoji="1" lang="ja-JP" altLang="en-US" sz="1200" b="1" dirty="0"/>
            </a:p>
          </p:txBody>
        </p:sp>
        <p:sp>
          <p:nvSpPr>
            <p:cNvPr id="27" name="正方形/長方形 26"/>
            <p:cNvSpPr/>
            <p:nvPr/>
          </p:nvSpPr>
          <p:spPr bwMode="auto">
            <a:xfrm>
              <a:off x="2796988" y="2464622"/>
              <a:ext cx="1658471" cy="224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050" b="1" dirty="0" smtClean="0">
                  <a:latin typeface="+mj-ea"/>
                  <a:ea typeface="+mj-ea"/>
                </a:rPr>
                <a:t>VXLANGW</a:t>
              </a:r>
            </a:p>
          </p:txBody>
        </p:sp>
        <p:sp>
          <p:nvSpPr>
            <p:cNvPr id="28" name="正方形/長方形 27"/>
            <p:cNvSpPr/>
            <p:nvPr/>
          </p:nvSpPr>
          <p:spPr bwMode="auto">
            <a:xfrm>
              <a:off x="4760258" y="1442647"/>
              <a:ext cx="959223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4930588" y="1935706"/>
              <a:ext cx="546847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30" name="円/楕円 29"/>
            <p:cNvSpPr/>
            <p:nvPr/>
          </p:nvSpPr>
          <p:spPr bwMode="auto">
            <a:xfrm>
              <a:off x="4876793" y="1568153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FW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31" name="円/楕円 30"/>
            <p:cNvSpPr/>
            <p:nvPr/>
          </p:nvSpPr>
          <p:spPr bwMode="auto">
            <a:xfrm>
              <a:off x="5060574" y="1586083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F</a:t>
              </a:r>
              <a:r>
                <a:rPr lang="en-US" altLang="ja-JP" sz="900" b="1" dirty="0">
                  <a:latin typeface="+mj-ea"/>
                  <a:ea typeface="+mj-ea"/>
                </a:rPr>
                <a:t>W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32" name="直線コネクタ 31"/>
            <p:cNvCxnSpPr>
              <a:stCxn id="30" idx="4"/>
            </p:cNvCxnSpPr>
            <p:nvPr/>
          </p:nvCxnSpPr>
          <p:spPr bwMode="auto">
            <a:xfrm flipH="1">
              <a:off x="5029194" y="1837094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直線コネクタ 32"/>
            <p:cNvCxnSpPr>
              <a:stCxn id="31" idx="4"/>
            </p:cNvCxnSpPr>
            <p:nvPr/>
          </p:nvCxnSpPr>
          <p:spPr bwMode="auto">
            <a:xfrm>
              <a:off x="5221939" y="1855024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4" name="正方形/長方形 33"/>
            <p:cNvSpPr/>
            <p:nvPr/>
          </p:nvSpPr>
          <p:spPr bwMode="auto">
            <a:xfrm>
              <a:off x="5853945" y="1433682"/>
              <a:ext cx="959223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35" name="正方形/長方形 34"/>
            <p:cNvSpPr/>
            <p:nvPr/>
          </p:nvSpPr>
          <p:spPr bwMode="auto">
            <a:xfrm>
              <a:off x="6024275" y="1926741"/>
              <a:ext cx="546847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36" name="円/楕円 35"/>
            <p:cNvSpPr/>
            <p:nvPr/>
          </p:nvSpPr>
          <p:spPr bwMode="auto">
            <a:xfrm>
              <a:off x="5970480" y="1559188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L</a:t>
              </a:r>
              <a:r>
                <a:rPr lang="en-US" altLang="ja-JP" sz="700" b="1" dirty="0">
                  <a:latin typeface="+mj-ea"/>
                  <a:ea typeface="+mj-ea"/>
                </a:rPr>
                <a:t>B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37" name="円/楕円 36"/>
            <p:cNvSpPr/>
            <p:nvPr/>
          </p:nvSpPr>
          <p:spPr bwMode="auto">
            <a:xfrm>
              <a:off x="6154261" y="1577118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L</a:t>
              </a:r>
              <a:r>
                <a:rPr lang="en-US" altLang="ja-JP" sz="900" b="1" dirty="0">
                  <a:latin typeface="+mj-ea"/>
                  <a:ea typeface="+mj-ea"/>
                </a:rPr>
                <a:t>B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38" name="直線コネクタ 37"/>
            <p:cNvCxnSpPr>
              <a:stCxn id="36" idx="4"/>
            </p:cNvCxnSpPr>
            <p:nvPr/>
          </p:nvCxnSpPr>
          <p:spPr bwMode="auto">
            <a:xfrm flipH="1">
              <a:off x="6122881" y="1828129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直線コネクタ 38"/>
            <p:cNvCxnSpPr>
              <a:stCxn id="37" idx="4"/>
            </p:cNvCxnSpPr>
            <p:nvPr/>
          </p:nvCxnSpPr>
          <p:spPr bwMode="auto">
            <a:xfrm>
              <a:off x="6315626" y="1846059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正方形/長方形 39"/>
            <p:cNvSpPr/>
            <p:nvPr/>
          </p:nvSpPr>
          <p:spPr bwMode="auto">
            <a:xfrm>
              <a:off x="6929703" y="1433682"/>
              <a:ext cx="959223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41" name="正方形/長方形 40"/>
            <p:cNvSpPr/>
            <p:nvPr/>
          </p:nvSpPr>
          <p:spPr bwMode="auto">
            <a:xfrm>
              <a:off x="6956597" y="1926741"/>
              <a:ext cx="878556" cy="26211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100" b="1" dirty="0" smtClean="0">
                  <a:latin typeface="+mj-ea"/>
                  <a:ea typeface="+mj-ea"/>
                </a:rPr>
                <a:t>ハウジング連携</a:t>
              </a:r>
              <a:r>
                <a:rPr lang="en-US" altLang="ja-JP" sz="1100" b="1" dirty="0" smtClean="0">
                  <a:latin typeface="+mj-ea"/>
                  <a:ea typeface="+mj-ea"/>
                </a:rPr>
                <a:t>SW</a:t>
              </a:r>
            </a:p>
          </p:txBody>
        </p:sp>
        <p:sp>
          <p:nvSpPr>
            <p:cNvPr id="42" name="平行四辺形 41"/>
            <p:cNvSpPr/>
            <p:nvPr/>
          </p:nvSpPr>
          <p:spPr bwMode="auto">
            <a:xfrm>
              <a:off x="515469" y="2675384"/>
              <a:ext cx="7422776" cy="490681"/>
            </a:xfrm>
            <a:prstGeom prst="parallelogram">
              <a:avLst>
                <a:gd name="adj" fmla="val 54355"/>
              </a:avLst>
            </a:prstGeom>
            <a:solidFill>
              <a:srgbClr val="CCFFFF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cxnSp>
          <p:nvCxnSpPr>
            <p:cNvPr id="43" name="直線コネクタ 42"/>
            <p:cNvCxnSpPr/>
            <p:nvPr/>
          </p:nvCxnSpPr>
          <p:spPr bwMode="auto">
            <a:xfrm>
              <a:off x="1084728" y="2885980"/>
              <a:ext cx="6485959" cy="2689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直線コネクタ 43"/>
            <p:cNvCxnSpPr>
              <a:stCxn id="8" idx="2"/>
            </p:cNvCxnSpPr>
            <p:nvPr/>
          </p:nvCxnSpPr>
          <p:spPr bwMode="auto">
            <a:xfrm flipH="1">
              <a:off x="1501588" y="2213612"/>
              <a:ext cx="1" cy="75305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直線コネクタ 44"/>
            <p:cNvCxnSpPr>
              <a:stCxn id="17" idx="2"/>
              <a:endCxn id="27" idx="0"/>
            </p:cNvCxnSpPr>
            <p:nvPr/>
          </p:nvCxnSpPr>
          <p:spPr bwMode="auto">
            <a:xfrm>
              <a:off x="3626224" y="2213612"/>
              <a:ext cx="0" cy="25101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直線コネクタ 45"/>
            <p:cNvCxnSpPr>
              <a:stCxn id="27" idx="2"/>
            </p:cNvCxnSpPr>
            <p:nvPr/>
          </p:nvCxnSpPr>
          <p:spPr bwMode="auto">
            <a:xfrm>
              <a:off x="3626224" y="2688739"/>
              <a:ext cx="22411" cy="19724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直線コネクタ 46"/>
            <p:cNvCxnSpPr/>
            <p:nvPr/>
          </p:nvCxnSpPr>
          <p:spPr bwMode="auto">
            <a:xfrm flipH="1">
              <a:off x="5212011" y="2159822"/>
              <a:ext cx="9930" cy="73084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直線コネクタ 47"/>
            <p:cNvCxnSpPr>
              <a:stCxn id="35" idx="2"/>
            </p:cNvCxnSpPr>
            <p:nvPr/>
          </p:nvCxnSpPr>
          <p:spPr bwMode="auto">
            <a:xfrm flipH="1">
              <a:off x="6279745" y="2204647"/>
              <a:ext cx="17954" cy="76201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9" name="平行四辺形 48"/>
            <p:cNvSpPr/>
            <p:nvPr/>
          </p:nvSpPr>
          <p:spPr bwMode="auto">
            <a:xfrm>
              <a:off x="681318" y="4279249"/>
              <a:ext cx="2017059" cy="577834"/>
            </a:xfrm>
            <a:prstGeom prst="parallelogram">
              <a:avLst>
                <a:gd name="adj" fmla="val 4951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altLang="ja-JP" sz="1200" b="1" dirty="0" smtClean="0">
                <a:latin typeface="+mj-ea"/>
                <a:ea typeface="+mj-ea"/>
              </a:endParaRPr>
            </a:p>
          </p:txBody>
        </p:sp>
        <p:sp>
          <p:nvSpPr>
            <p:cNvPr id="50" name="平行四辺形 49"/>
            <p:cNvSpPr/>
            <p:nvPr/>
          </p:nvSpPr>
          <p:spPr bwMode="auto">
            <a:xfrm>
              <a:off x="2698377" y="4270191"/>
              <a:ext cx="2017059" cy="605934"/>
            </a:xfrm>
            <a:prstGeom prst="parallelogram">
              <a:avLst>
                <a:gd name="adj" fmla="val 45588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b="1" dirty="0">
                <a:latin typeface="+mj-ea"/>
                <a:ea typeface="+mj-ea"/>
              </a:endParaRPr>
            </a:p>
          </p:txBody>
        </p:sp>
        <p:sp>
          <p:nvSpPr>
            <p:cNvPr id="51" name="平行四辺形 50"/>
            <p:cNvSpPr/>
            <p:nvPr/>
          </p:nvSpPr>
          <p:spPr bwMode="auto">
            <a:xfrm>
              <a:off x="6768347" y="4326379"/>
              <a:ext cx="1120579" cy="576645"/>
            </a:xfrm>
            <a:prstGeom prst="parallelogram">
              <a:avLst>
                <a:gd name="adj" fmla="val 36765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52" name="平行四辺形 51"/>
            <p:cNvSpPr/>
            <p:nvPr/>
          </p:nvSpPr>
          <p:spPr bwMode="auto">
            <a:xfrm>
              <a:off x="4724398" y="4279249"/>
              <a:ext cx="2017059" cy="615331"/>
            </a:xfrm>
            <a:prstGeom prst="parallelogram">
              <a:avLst>
                <a:gd name="adj" fmla="val 40686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b="1" dirty="0">
                <a:latin typeface="+mj-ea"/>
                <a:ea typeface="+mj-ea"/>
              </a:endParaRPr>
            </a:p>
          </p:txBody>
        </p:sp>
        <p:cxnSp>
          <p:nvCxnSpPr>
            <p:cNvPr id="53" name="直線コネクタ 52"/>
            <p:cNvCxnSpPr>
              <a:stCxn id="41" idx="2"/>
            </p:cNvCxnSpPr>
            <p:nvPr/>
          </p:nvCxnSpPr>
          <p:spPr bwMode="auto">
            <a:xfrm flipH="1">
              <a:off x="7386918" y="2204647"/>
              <a:ext cx="22396" cy="77943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直線コネクタ 53"/>
            <p:cNvCxnSpPr/>
            <p:nvPr/>
          </p:nvCxnSpPr>
          <p:spPr bwMode="auto">
            <a:xfrm flipV="1">
              <a:off x="1134035" y="4491160"/>
              <a:ext cx="1134036" cy="896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直線コネクタ 54"/>
            <p:cNvCxnSpPr/>
            <p:nvPr/>
          </p:nvCxnSpPr>
          <p:spPr bwMode="auto">
            <a:xfrm>
              <a:off x="3119718" y="4491160"/>
              <a:ext cx="1042145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" name="直線コネクタ 55"/>
            <p:cNvCxnSpPr/>
            <p:nvPr/>
          </p:nvCxnSpPr>
          <p:spPr bwMode="auto">
            <a:xfrm>
              <a:off x="5136777" y="4491160"/>
              <a:ext cx="1039892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直線コネクタ 56"/>
            <p:cNvCxnSpPr/>
            <p:nvPr/>
          </p:nvCxnSpPr>
          <p:spPr bwMode="auto">
            <a:xfrm>
              <a:off x="7135892" y="4491160"/>
              <a:ext cx="412391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8" name="正方形/長方形 57"/>
            <p:cNvSpPr/>
            <p:nvPr/>
          </p:nvSpPr>
          <p:spPr bwMode="auto">
            <a:xfrm>
              <a:off x="770963" y="5045955"/>
              <a:ext cx="6799724" cy="3944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400" b="1" dirty="0" smtClean="0">
                  <a:latin typeface="+mj-ea"/>
                  <a:ea typeface="+mj-ea"/>
                </a:rPr>
                <a:t>ＢＢドメイン</a:t>
              </a:r>
              <a:endParaRPr kumimoji="1" lang="ja-JP" altLang="en-US" sz="1400" b="1" dirty="0">
                <a:latin typeface="+mj-ea"/>
                <a:ea typeface="+mj-ea"/>
              </a:endParaRPr>
            </a:p>
          </p:txBody>
        </p:sp>
        <p:cxnSp>
          <p:nvCxnSpPr>
            <p:cNvPr id="59" name="直線コネクタ 58"/>
            <p:cNvCxnSpPr>
              <a:stCxn id="49" idx="3"/>
            </p:cNvCxnSpPr>
            <p:nvPr/>
          </p:nvCxnSpPr>
          <p:spPr bwMode="auto">
            <a:xfrm>
              <a:off x="1546805" y="4857083"/>
              <a:ext cx="28743" cy="19835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0" name="直線コネクタ 59"/>
            <p:cNvCxnSpPr>
              <a:stCxn id="50" idx="3"/>
            </p:cNvCxnSpPr>
            <p:nvPr/>
          </p:nvCxnSpPr>
          <p:spPr bwMode="auto">
            <a:xfrm>
              <a:off x="3568790" y="4876125"/>
              <a:ext cx="0" cy="16983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" name="直線コネクタ 60"/>
            <p:cNvCxnSpPr>
              <a:stCxn id="52" idx="3"/>
            </p:cNvCxnSpPr>
            <p:nvPr/>
          </p:nvCxnSpPr>
          <p:spPr bwMode="auto">
            <a:xfrm>
              <a:off x="5607751" y="4894580"/>
              <a:ext cx="1915" cy="16983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" name="直線コネクタ 61"/>
            <p:cNvCxnSpPr>
              <a:stCxn id="51" idx="3"/>
            </p:cNvCxnSpPr>
            <p:nvPr/>
          </p:nvCxnSpPr>
          <p:spPr bwMode="auto">
            <a:xfrm>
              <a:off x="7222635" y="4903024"/>
              <a:ext cx="2918" cy="16136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3" name="フリーフォーム 62"/>
            <p:cNvSpPr/>
            <p:nvPr/>
          </p:nvSpPr>
          <p:spPr bwMode="auto">
            <a:xfrm>
              <a:off x="1977431" y="4517537"/>
              <a:ext cx="1285722" cy="698037"/>
            </a:xfrm>
            <a:custGeom>
              <a:avLst/>
              <a:gdLst>
                <a:gd name="connsiteX0" fmla="*/ 39628 w 1285722"/>
                <a:gd name="connsiteY0" fmla="*/ 53789 h 1030619"/>
                <a:gd name="connsiteX1" fmla="*/ 12734 w 1285722"/>
                <a:gd name="connsiteY1" fmla="*/ 851647 h 1030619"/>
                <a:gd name="connsiteX2" fmla="*/ 218922 w 1285722"/>
                <a:gd name="connsiteY2" fmla="*/ 995083 h 1030619"/>
                <a:gd name="connsiteX3" fmla="*/ 1034710 w 1285722"/>
                <a:gd name="connsiteY3" fmla="*/ 986118 h 1030619"/>
                <a:gd name="connsiteX4" fmla="*/ 1231934 w 1285722"/>
                <a:gd name="connsiteY4" fmla="*/ 510989 h 1030619"/>
                <a:gd name="connsiteX5" fmla="*/ 1285722 w 1285722"/>
                <a:gd name="connsiteY5" fmla="*/ 0 h 103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722" h="1030619">
                  <a:moveTo>
                    <a:pt x="39628" y="53789"/>
                  </a:moveTo>
                  <a:cubicBezTo>
                    <a:pt x="11240" y="374277"/>
                    <a:pt x="-17148" y="694765"/>
                    <a:pt x="12734" y="851647"/>
                  </a:cubicBezTo>
                  <a:cubicBezTo>
                    <a:pt x="42616" y="1008529"/>
                    <a:pt x="48593" y="972671"/>
                    <a:pt x="218922" y="995083"/>
                  </a:cubicBezTo>
                  <a:cubicBezTo>
                    <a:pt x="389251" y="1017495"/>
                    <a:pt x="865875" y="1066800"/>
                    <a:pt x="1034710" y="986118"/>
                  </a:cubicBezTo>
                  <a:cubicBezTo>
                    <a:pt x="1203545" y="905436"/>
                    <a:pt x="1190099" y="675342"/>
                    <a:pt x="1231934" y="510989"/>
                  </a:cubicBezTo>
                  <a:cubicBezTo>
                    <a:pt x="1273769" y="346636"/>
                    <a:pt x="1279745" y="173318"/>
                    <a:pt x="1285722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 bwMode="auto">
            <a:xfrm>
              <a:off x="3772525" y="4490643"/>
              <a:ext cx="1498722" cy="878541"/>
            </a:xfrm>
            <a:custGeom>
              <a:avLst/>
              <a:gdLst>
                <a:gd name="connsiteX0" fmla="*/ 100228 w 1498722"/>
                <a:gd name="connsiteY0" fmla="*/ 0 h 1067702"/>
                <a:gd name="connsiteX1" fmla="*/ 19546 w 1498722"/>
                <a:gd name="connsiteY1" fmla="*/ 806824 h 1067702"/>
                <a:gd name="connsiteX2" fmla="*/ 422957 w 1498722"/>
                <a:gd name="connsiteY2" fmla="*/ 1048871 h 1067702"/>
                <a:gd name="connsiteX3" fmla="*/ 1032557 w 1498722"/>
                <a:gd name="connsiteY3" fmla="*/ 995083 h 1067702"/>
                <a:gd name="connsiteX4" fmla="*/ 1346322 w 1498722"/>
                <a:gd name="connsiteY4" fmla="*/ 546847 h 1067702"/>
                <a:gd name="connsiteX5" fmla="*/ 1498722 w 1498722"/>
                <a:gd name="connsiteY5" fmla="*/ 0 h 106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8722" h="1067702">
                  <a:moveTo>
                    <a:pt x="100228" y="0"/>
                  </a:moveTo>
                  <a:cubicBezTo>
                    <a:pt x="32993" y="316006"/>
                    <a:pt x="-34242" y="632012"/>
                    <a:pt x="19546" y="806824"/>
                  </a:cubicBezTo>
                  <a:cubicBezTo>
                    <a:pt x="73334" y="981636"/>
                    <a:pt x="254122" y="1017495"/>
                    <a:pt x="422957" y="1048871"/>
                  </a:cubicBezTo>
                  <a:cubicBezTo>
                    <a:pt x="591792" y="1080247"/>
                    <a:pt x="878663" y="1078754"/>
                    <a:pt x="1032557" y="995083"/>
                  </a:cubicBezTo>
                  <a:cubicBezTo>
                    <a:pt x="1186451" y="911412"/>
                    <a:pt x="1268628" y="712694"/>
                    <a:pt x="1346322" y="546847"/>
                  </a:cubicBezTo>
                  <a:cubicBezTo>
                    <a:pt x="1424016" y="381000"/>
                    <a:pt x="1461369" y="190500"/>
                    <a:pt x="1498722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 bwMode="auto">
            <a:xfrm>
              <a:off x="5842461" y="4499608"/>
              <a:ext cx="1383092" cy="760988"/>
            </a:xfrm>
            <a:custGeom>
              <a:avLst/>
              <a:gdLst>
                <a:gd name="connsiteX0" fmla="*/ 74245 w 1383092"/>
                <a:gd name="connsiteY0" fmla="*/ 0 h 1089156"/>
                <a:gd name="connsiteX1" fmla="*/ 2527 w 1383092"/>
                <a:gd name="connsiteY1" fmla="*/ 824753 h 1089156"/>
                <a:gd name="connsiteX2" fmla="*/ 154927 w 1383092"/>
                <a:gd name="connsiteY2" fmla="*/ 1021976 h 1089156"/>
                <a:gd name="connsiteX3" fmla="*/ 872104 w 1383092"/>
                <a:gd name="connsiteY3" fmla="*/ 1039906 h 1089156"/>
                <a:gd name="connsiteX4" fmla="*/ 1293445 w 1383092"/>
                <a:gd name="connsiteY4" fmla="*/ 403412 h 1089156"/>
                <a:gd name="connsiteX5" fmla="*/ 1383092 w 1383092"/>
                <a:gd name="connsiteY5" fmla="*/ 8965 h 108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092" h="1089156">
                  <a:moveTo>
                    <a:pt x="74245" y="0"/>
                  </a:moveTo>
                  <a:cubicBezTo>
                    <a:pt x="31662" y="327212"/>
                    <a:pt x="-10920" y="654424"/>
                    <a:pt x="2527" y="824753"/>
                  </a:cubicBezTo>
                  <a:cubicBezTo>
                    <a:pt x="15974" y="995082"/>
                    <a:pt x="9998" y="986117"/>
                    <a:pt x="154927" y="1021976"/>
                  </a:cubicBezTo>
                  <a:cubicBezTo>
                    <a:pt x="299856" y="1057835"/>
                    <a:pt x="682351" y="1143000"/>
                    <a:pt x="872104" y="1039906"/>
                  </a:cubicBezTo>
                  <a:cubicBezTo>
                    <a:pt x="1061857" y="936812"/>
                    <a:pt x="1208280" y="575235"/>
                    <a:pt x="1293445" y="403412"/>
                  </a:cubicBezTo>
                  <a:cubicBezTo>
                    <a:pt x="1378610" y="231589"/>
                    <a:pt x="1380851" y="120277"/>
                    <a:pt x="1383092" y="8965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矢印コネクタ 65"/>
            <p:cNvCxnSpPr/>
            <p:nvPr/>
          </p:nvCxnSpPr>
          <p:spPr bwMode="auto">
            <a:xfrm flipH="1">
              <a:off x="8265459" y="1281279"/>
              <a:ext cx="17929" cy="208827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" name="テキスト ボックス 66"/>
            <p:cNvSpPr txBox="1"/>
            <p:nvPr/>
          </p:nvSpPr>
          <p:spPr>
            <a:xfrm>
              <a:off x="8265454" y="1648833"/>
              <a:ext cx="1201235" cy="70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NECCI</a:t>
              </a:r>
            </a:p>
            <a:p>
              <a:r>
                <a:rPr lang="ja-JP" altLang="en-US" sz="1200" b="1" dirty="0" smtClean="0"/>
                <a:t>テナント面</a:t>
              </a:r>
              <a:endParaRPr lang="en-US" altLang="ja-JP" sz="1200" b="1" dirty="0" smtClean="0"/>
            </a:p>
            <a:p>
              <a:r>
                <a:rPr kumimoji="1" lang="ja-JP" altLang="en-US" sz="1200" b="1" dirty="0" smtClean="0"/>
                <a:t>（仮想</a:t>
              </a:r>
              <a:r>
                <a:rPr kumimoji="1" lang="en-US" altLang="ja-JP" sz="1200" b="1" dirty="0" smtClean="0"/>
                <a:t>NW)</a:t>
              </a:r>
              <a:endParaRPr kumimoji="1" lang="ja-JP" altLang="en-US" sz="1200" b="1" dirty="0"/>
            </a:p>
          </p:txBody>
        </p:sp>
        <p:cxnSp>
          <p:nvCxnSpPr>
            <p:cNvPr id="68" name="直線コネクタ 67"/>
            <p:cNvCxnSpPr/>
            <p:nvPr/>
          </p:nvCxnSpPr>
          <p:spPr bwMode="auto">
            <a:xfrm>
              <a:off x="1044369" y="3728144"/>
              <a:ext cx="143454" cy="78939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直線コネクタ 68"/>
            <p:cNvCxnSpPr/>
            <p:nvPr/>
          </p:nvCxnSpPr>
          <p:spPr bwMode="auto">
            <a:xfrm flipV="1">
              <a:off x="2268071" y="3765541"/>
              <a:ext cx="528917" cy="73458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直線コネクタ 69"/>
            <p:cNvCxnSpPr/>
            <p:nvPr/>
          </p:nvCxnSpPr>
          <p:spPr bwMode="auto">
            <a:xfrm>
              <a:off x="2796988" y="3781920"/>
              <a:ext cx="313765" cy="70924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直線コネクタ 70"/>
            <p:cNvCxnSpPr/>
            <p:nvPr/>
          </p:nvCxnSpPr>
          <p:spPr bwMode="auto">
            <a:xfrm flipV="1">
              <a:off x="4213411" y="3764522"/>
              <a:ext cx="502025" cy="75301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直線コネクタ 71"/>
            <p:cNvCxnSpPr/>
            <p:nvPr/>
          </p:nvCxnSpPr>
          <p:spPr bwMode="auto">
            <a:xfrm>
              <a:off x="4724398" y="3738130"/>
              <a:ext cx="412379" cy="77940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" name="直線コネクタ 72"/>
            <p:cNvCxnSpPr/>
            <p:nvPr/>
          </p:nvCxnSpPr>
          <p:spPr bwMode="auto">
            <a:xfrm flipV="1">
              <a:off x="6232702" y="3764522"/>
              <a:ext cx="410145" cy="72663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4" name="直線コネクタ 73"/>
            <p:cNvCxnSpPr/>
            <p:nvPr/>
          </p:nvCxnSpPr>
          <p:spPr bwMode="auto">
            <a:xfrm>
              <a:off x="6642847" y="3781920"/>
              <a:ext cx="524418" cy="73561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5" name="直線コネクタ 74"/>
            <p:cNvCxnSpPr/>
            <p:nvPr/>
          </p:nvCxnSpPr>
          <p:spPr bwMode="auto">
            <a:xfrm flipH="1" flipV="1">
              <a:off x="7225553" y="3765541"/>
              <a:ext cx="345134" cy="72561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" name="直線矢印コネクタ 75"/>
            <p:cNvCxnSpPr/>
            <p:nvPr/>
          </p:nvCxnSpPr>
          <p:spPr bwMode="auto">
            <a:xfrm>
              <a:off x="8265459" y="3352129"/>
              <a:ext cx="0" cy="91440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7" name="テキスト ボックス 76"/>
            <p:cNvSpPr txBox="1"/>
            <p:nvPr/>
          </p:nvSpPr>
          <p:spPr>
            <a:xfrm>
              <a:off x="8298431" y="3468955"/>
              <a:ext cx="8455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P-Flow</a:t>
              </a:r>
            </a:p>
            <a:p>
              <a:r>
                <a:rPr lang="ja-JP" altLang="en-US" sz="1200" b="1" dirty="0"/>
                <a:t>（</a:t>
              </a:r>
              <a:r>
                <a:rPr lang="ja-JP" altLang="en-US" sz="1200" b="1" dirty="0" smtClean="0"/>
                <a:t>仮想</a:t>
              </a:r>
              <a:r>
                <a:rPr lang="en-US" altLang="ja-JP" sz="1200" b="1" dirty="0" smtClean="0"/>
                <a:t>NW</a:t>
              </a:r>
              <a:r>
                <a:rPr lang="ja-JP" altLang="en-US" sz="1200" b="1" dirty="0" smtClean="0"/>
                <a:t>）</a:t>
              </a:r>
              <a:endParaRPr lang="en-US" altLang="ja-JP" sz="1200" b="1" dirty="0" smtClean="0"/>
            </a:p>
            <a:p>
              <a:r>
                <a:rPr kumimoji="1" lang="en-US" altLang="ja-JP" sz="1200" b="1" dirty="0" smtClean="0"/>
                <a:t>VTN</a:t>
              </a:r>
            </a:p>
          </p:txBody>
        </p:sp>
        <p:cxnSp>
          <p:nvCxnSpPr>
            <p:cNvPr id="78" name="直線矢印コネクタ 77"/>
            <p:cNvCxnSpPr/>
            <p:nvPr/>
          </p:nvCxnSpPr>
          <p:spPr bwMode="auto">
            <a:xfrm flipH="1">
              <a:off x="8254518" y="4241765"/>
              <a:ext cx="24369" cy="128880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9" name="テキスト ボックス 78"/>
            <p:cNvSpPr txBox="1"/>
            <p:nvPr/>
          </p:nvSpPr>
          <p:spPr>
            <a:xfrm>
              <a:off x="8254518" y="4418451"/>
              <a:ext cx="11205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P-Flow</a:t>
              </a:r>
            </a:p>
            <a:p>
              <a:r>
                <a:rPr lang="ja-JP" altLang="en-US" sz="1400" b="1" dirty="0" smtClean="0"/>
                <a:t>（物理</a:t>
              </a:r>
              <a:endParaRPr lang="en-US" altLang="ja-JP" sz="1400" b="1" dirty="0" smtClean="0"/>
            </a:p>
            <a:p>
              <a:r>
                <a:rPr kumimoji="1" lang="ja-JP" altLang="en-US" sz="1400" b="1" dirty="0" smtClean="0"/>
                <a:t>　</a:t>
              </a:r>
              <a:r>
                <a:rPr kumimoji="1" lang="en-US" altLang="ja-JP" sz="1400" b="1" dirty="0" smtClean="0"/>
                <a:t>NW</a:t>
              </a:r>
              <a:r>
                <a:rPr kumimoji="1" lang="ja-JP" altLang="en-US" sz="1400" b="1" dirty="0" smtClean="0"/>
                <a:t>）</a:t>
              </a:r>
              <a:endParaRPr kumimoji="1" lang="ja-JP" altLang="en-US" sz="1400" b="1" dirty="0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3348312" y="2902361"/>
              <a:ext cx="2144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 smtClean="0"/>
                <a:t>サーバ接続用</a:t>
              </a:r>
              <a:r>
                <a:rPr lang="en-US" altLang="ja-JP" sz="1200" b="1" dirty="0" smtClean="0"/>
                <a:t>LAN</a:t>
              </a:r>
              <a:endParaRPr kumimoji="1" lang="ja-JP" altLang="en-US" sz="1200" b="1" dirty="0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5885340" y="3450744"/>
              <a:ext cx="21649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b="1" dirty="0">
                  <a:latin typeface="+mj-ea"/>
                </a:rPr>
                <a:t>ＶＴＮ（</a:t>
              </a:r>
              <a:r>
                <a:rPr lang="en-US" altLang="ja-JP" sz="1050" b="1" dirty="0">
                  <a:latin typeface="+mj-ea"/>
                </a:rPr>
                <a:t>P-Flow</a:t>
              </a:r>
              <a:r>
                <a:rPr lang="ja-JP" altLang="en-US" sz="1050" b="1" dirty="0">
                  <a:latin typeface="+mj-ea"/>
                </a:rPr>
                <a:t>仮想</a:t>
              </a:r>
              <a:r>
                <a:rPr lang="en-US" altLang="ja-JP" sz="1050" b="1" dirty="0">
                  <a:latin typeface="+mj-ea"/>
                </a:rPr>
                <a:t>NW</a:t>
              </a:r>
              <a:r>
                <a:rPr lang="en-US" altLang="ja-JP" sz="1050" b="1" dirty="0" smtClean="0">
                  <a:latin typeface="+mj-ea"/>
                </a:rPr>
                <a:t>)</a:t>
              </a:r>
              <a:endParaRPr lang="ja-JP" altLang="en-US" sz="1050" b="1" dirty="0">
                <a:latin typeface="+mj-ea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911599" y="3690392"/>
              <a:ext cx="46008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 smtClean="0"/>
                <a:t>VLAN</a:t>
              </a:r>
            </a:p>
            <a:p>
              <a:r>
                <a:rPr kumimoji="1" lang="ja-JP" altLang="en-US" sz="1100" b="1" dirty="0" smtClean="0"/>
                <a:t>（ドメイン間は</a:t>
              </a:r>
              <a:r>
                <a:rPr kumimoji="1" lang="en-US" altLang="ja-JP" sz="1100" b="1" dirty="0" smtClean="0"/>
                <a:t>Boundary</a:t>
              </a:r>
              <a:r>
                <a:rPr kumimoji="1" lang="ja-JP" altLang="en-US" sz="1100" b="1" dirty="0" smtClean="0"/>
                <a:t>で</a:t>
              </a:r>
              <a:r>
                <a:rPr kumimoji="1" lang="en-US" altLang="ja-JP" sz="1100" b="1" dirty="0" smtClean="0"/>
                <a:t>VLAN</a:t>
              </a:r>
              <a:r>
                <a:rPr lang="ja-JP" altLang="en-US" sz="1100" b="1" dirty="0" err="1" smtClean="0"/>
                <a:t>ー</a:t>
              </a:r>
              <a:r>
                <a:rPr lang="en-US" altLang="ja-JP" sz="1100" b="1" dirty="0" smtClean="0"/>
                <a:t>ID</a:t>
              </a:r>
              <a:r>
                <a:rPr lang="ja-JP" altLang="en-US" sz="1100" b="1" dirty="0" smtClean="0"/>
                <a:t>変換で接続</a:t>
              </a:r>
              <a:r>
                <a:rPr lang="ja-JP" altLang="en-US" sz="1100" b="1" dirty="0"/>
                <a:t>）</a:t>
              </a:r>
              <a:endParaRPr kumimoji="1" lang="ja-JP" altLang="en-US" sz="1100" b="1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824752" y="4505802"/>
              <a:ext cx="1235416" cy="456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b="1" dirty="0"/>
                <a:t>ＶＭｗａｒｅ</a:t>
              </a:r>
              <a:r>
                <a:rPr kumimoji="1" lang="ja-JP" altLang="en-US" sz="1050" b="1" dirty="0" smtClean="0"/>
                <a:t>ドメイン</a:t>
              </a:r>
              <a:endParaRPr kumimoji="1" lang="ja-JP" altLang="en-US" sz="1050" b="1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3033472" y="4526027"/>
              <a:ext cx="1642518" cy="456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b="1" dirty="0" smtClean="0"/>
                <a:t>ＯｐｅｎＳｔａｃｋドメイン</a:t>
              </a:r>
              <a:endParaRPr kumimoji="1" lang="ja-JP" altLang="en-US" sz="1050" b="1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984623" y="4613761"/>
              <a:ext cx="13069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b="1" dirty="0"/>
                <a:t>NW-AP</a:t>
              </a:r>
              <a:r>
                <a:rPr kumimoji="1" lang="ja-JP" altLang="en-US" sz="1050" b="1" dirty="0" smtClean="0"/>
                <a:t>ドメイン</a:t>
              </a:r>
              <a:endParaRPr kumimoji="1" lang="ja-JP" altLang="en-US" sz="1050" b="1" dirty="0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6802941" y="4560232"/>
              <a:ext cx="10782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b="1" dirty="0" smtClean="0"/>
                <a:t>H</a:t>
              </a:r>
              <a:r>
                <a:rPr lang="en-US" altLang="ja-JP" sz="1050" b="1" dirty="0"/>
                <a:t>O</a:t>
              </a:r>
              <a:r>
                <a:rPr kumimoji="1" lang="ja-JP" altLang="en-US" sz="1050" b="1" dirty="0" smtClean="0"/>
                <a:t>ドメイン</a:t>
              </a:r>
              <a:endParaRPr kumimoji="1" lang="ja-JP" altLang="en-US" sz="1050" b="1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1353264" y="4270191"/>
              <a:ext cx="843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VLAN</a:t>
              </a:r>
              <a:endParaRPr kumimoji="1" lang="ja-JP" altLang="en-US" sz="1200" b="1" dirty="0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3290043" y="4279249"/>
              <a:ext cx="843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VLAN</a:t>
              </a:r>
              <a:endParaRPr kumimoji="1" lang="ja-JP" altLang="en-US" sz="1200" b="1" dirty="0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7045835" y="4280754"/>
              <a:ext cx="8430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 smtClean="0"/>
                <a:t>VLAN</a:t>
              </a:r>
              <a:endParaRPr kumimoji="1" lang="ja-JP" altLang="en-US" sz="1100" b="1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5315879" y="4286590"/>
              <a:ext cx="843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VLAN</a:t>
              </a:r>
              <a:endParaRPr kumimoji="1" lang="ja-JP" altLang="en-US" sz="1200" b="1" dirty="0"/>
            </a:p>
          </p:txBody>
        </p:sp>
        <p:sp>
          <p:nvSpPr>
            <p:cNvPr id="91" name="正方形/長方形 90"/>
            <p:cNvSpPr/>
            <p:nvPr/>
          </p:nvSpPr>
          <p:spPr bwMode="auto">
            <a:xfrm>
              <a:off x="555812" y="5691088"/>
              <a:ext cx="1963270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92" name="正方形/長方形 91"/>
            <p:cNvSpPr/>
            <p:nvPr/>
          </p:nvSpPr>
          <p:spPr bwMode="auto">
            <a:xfrm>
              <a:off x="699247" y="6228970"/>
              <a:ext cx="1658471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100" b="1" dirty="0" smtClean="0">
                  <a:latin typeface="+mj-ea"/>
                  <a:ea typeface="+mj-ea"/>
                </a:rPr>
                <a:t>分散仮想</a:t>
              </a:r>
              <a:r>
                <a:rPr kumimoji="1" lang="en-US" altLang="ja-JP" sz="1100" b="1" dirty="0" smtClean="0">
                  <a:latin typeface="+mj-ea"/>
                  <a:ea typeface="+mj-ea"/>
                </a:rPr>
                <a:t>SW</a:t>
              </a:r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93" name="円/楕円 92"/>
            <p:cNvSpPr/>
            <p:nvPr/>
          </p:nvSpPr>
          <p:spPr bwMode="auto">
            <a:xfrm>
              <a:off x="797857" y="5861417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V</a:t>
              </a:r>
              <a:r>
                <a:rPr lang="en-US" altLang="ja-JP" sz="700" b="1" dirty="0">
                  <a:latin typeface="+mj-ea"/>
                  <a:ea typeface="+mj-ea"/>
                </a:rPr>
                <a:t>M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94" name="円/楕円 93"/>
            <p:cNvSpPr/>
            <p:nvPr/>
          </p:nvSpPr>
          <p:spPr bwMode="auto">
            <a:xfrm>
              <a:off x="1214717" y="5861417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800" b="1" dirty="0" smtClean="0">
                  <a:latin typeface="+mj-ea"/>
                  <a:ea typeface="+mj-ea"/>
                </a:rPr>
                <a:t>V</a:t>
              </a:r>
              <a:r>
                <a:rPr lang="en-US" altLang="ja-JP" sz="800" b="1" dirty="0">
                  <a:latin typeface="+mj-ea"/>
                  <a:ea typeface="+mj-ea"/>
                </a:rPr>
                <a:t>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sp>
          <p:nvSpPr>
            <p:cNvPr id="95" name="円/楕円 94"/>
            <p:cNvSpPr/>
            <p:nvPr/>
          </p:nvSpPr>
          <p:spPr bwMode="auto">
            <a:xfrm>
              <a:off x="1927411" y="5852452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800" b="1" dirty="0" smtClean="0">
                  <a:latin typeface="+mj-ea"/>
                  <a:ea typeface="+mj-ea"/>
                </a:rPr>
                <a:t>V</a:t>
              </a:r>
              <a:r>
                <a:rPr lang="en-US" altLang="ja-JP" sz="800" b="1" dirty="0">
                  <a:latin typeface="+mj-ea"/>
                  <a:ea typeface="+mj-ea"/>
                </a:rPr>
                <a:t>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cxnSp>
          <p:nvCxnSpPr>
            <p:cNvPr id="96" name="直線コネクタ 95"/>
            <p:cNvCxnSpPr/>
            <p:nvPr/>
          </p:nvCxnSpPr>
          <p:spPr bwMode="auto">
            <a:xfrm>
              <a:off x="1658470" y="5995887"/>
              <a:ext cx="17033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" name="直線コネクタ 96"/>
            <p:cNvCxnSpPr>
              <a:stCxn id="93" idx="4"/>
            </p:cNvCxnSpPr>
            <p:nvPr/>
          </p:nvCxnSpPr>
          <p:spPr bwMode="auto">
            <a:xfrm flipH="1">
              <a:off x="950258" y="6130358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直線コネクタ 97"/>
            <p:cNvCxnSpPr>
              <a:stCxn id="94" idx="4"/>
            </p:cNvCxnSpPr>
            <p:nvPr/>
          </p:nvCxnSpPr>
          <p:spPr bwMode="auto">
            <a:xfrm>
              <a:off x="1376082" y="6130358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9" name="直線コネクタ 98"/>
            <p:cNvCxnSpPr>
              <a:stCxn id="95" idx="4"/>
            </p:cNvCxnSpPr>
            <p:nvPr/>
          </p:nvCxnSpPr>
          <p:spPr bwMode="auto">
            <a:xfrm>
              <a:off x="2088776" y="6121393"/>
              <a:ext cx="0" cy="1075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0" name="正方形/長方形 99"/>
            <p:cNvSpPr/>
            <p:nvPr/>
          </p:nvSpPr>
          <p:spPr bwMode="auto">
            <a:xfrm>
              <a:off x="2680447" y="5691088"/>
              <a:ext cx="1963270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01" name="正方形/長方形 100"/>
            <p:cNvSpPr/>
            <p:nvPr/>
          </p:nvSpPr>
          <p:spPr bwMode="auto">
            <a:xfrm>
              <a:off x="2823882" y="6228970"/>
              <a:ext cx="1658471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102" name="円/楕円 101"/>
            <p:cNvSpPr/>
            <p:nvPr/>
          </p:nvSpPr>
          <p:spPr bwMode="auto">
            <a:xfrm>
              <a:off x="2940423" y="5861417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</a:p>
          </p:txBody>
        </p:sp>
        <p:sp>
          <p:nvSpPr>
            <p:cNvPr id="103" name="円/楕円 102"/>
            <p:cNvSpPr/>
            <p:nvPr/>
          </p:nvSpPr>
          <p:spPr bwMode="auto">
            <a:xfrm>
              <a:off x="3339352" y="5861417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sp>
          <p:nvSpPr>
            <p:cNvPr id="104" name="円/楕円 103"/>
            <p:cNvSpPr/>
            <p:nvPr/>
          </p:nvSpPr>
          <p:spPr bwMode="auto">
            <a:xfrm>
              <a:off x="4052046" y="5852452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cxnSp>
          <p:nvCxnSpPr>
            <p:cNvPr id="105" name="直線コネクタ 104"/>
            <p:cNvCxnSpPr/>
            <p:nvPr/>
          </p:nvCxnSpPr>
          <p:spPr bwMode="auto">
            <a:xfrm>
              <a:off x="3783105" y="5995887"/>
              <a:ext cx="17033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6" name="直線コネクタ 105"/>
            <p:cNvCxnSpPr>
              <a:stCxn id="102" idx="4"/>
            </p:cNvCxnSpPr>
            <p:nvPr/>
          </p:nvCxnSpPr>
          <p:spPr bwMode="auto">
            <a:xfrm>
              <a:off x="3101788" y="6130358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直線コネクタ 106"/>
            <p:cNvCxnSpPr>
              <a:stCxn id="103" idx="4"/>
            </p:cNvCxnSpPr>
            <p:nvPr/>
          </p:nvCxnSpPr>
          <p:spPr bwMode="auto">
            <a:xfrm>
              <a:off x="3500717" y="6130358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8" name="直線コネクタ 107"/>
            <p:cNvCxnSpPr>
              <a:stCxn id="104" idx="4"/>
            </p:cNvCxnSpPr>
            <p:nvPr/>
          </p:nvCxnSpPr>
          <p:spPr bwMode="auto">
            <a:xfrm>
              <a:off x="4213411" y="6121393"/>
              <a:ext cx="0" cy="1075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9" name="フリーフォーム 108"/>
            <p:cNvSpPr/>
            <p:nvPr/>
          </p:nvSpPr>
          <p:spPr bwMode="auto">
            <a:xfrm>
              <a:off x="3110753" y="6067605"/>
              <a:ext cx="170329" cy="304800"/>
            </a:xfrm>
            <a:custGeom>
              <a:avLst/>
              <a:gdLst>
                <a:gd name="connsiteX0" fmla="*/ 0 w 170329"/>
                <a:gd name="connsiteY0" fmla="*/ 0 h 304800"/>
                <a:gd name="connsiteX1" fmla="*/ 8965 w 170329"/>
                <a:gd name="connsiteY1" fmla="*/ 170330 h 304800"/>
                <a:gd name="connsiteX2" fmla="*/ 17929 w 170329"/>
                <a:gd name="connsiteY2" fmla="*/ 197224 h 304800"/>
                <a:gd name="connsiteX3" fmla="*/ 80682 w 170329"/>
                <a:gd name="connsiteY3" fmla="*/ 259977 h 304800"/>
                <a:gd name="connsiteX4" fmla="*/ 98612 w 170329"/>
                <a:gd name="connsiteY4" fmla="*/ 286871 h 304800"/>
                <a:gd name="connsiteX5" fmla="*/ 152400 w 170329"/>
                <a:gd name="connsiteY5" fmla="*/ 295835 h 304800"/>
                <a:gd name="connsiteX6" fmla="*/ 170329 w 170329"/>
                <a:gd name="connsiteY6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29" h="304800">
                  <a:moveTo>
                    <a:pt x="0" y="0"/>
                  </a:moveTo>
                  <a:cubicBezTo>
                    <a:pt x="2988" y="56777"/>
                    <a:pt x="3818" y="113708"/>
                    <a:pt x="8965" y="170330"/>
                  </a:cubicBezTo>
                  <a:cubicBezTo>
                    <a:pt x="9820" y="179741"/>
                    <a:pt x="12026" y="189845"/>
                    <a:pt x="17929" y="197224"/>
                  </a:cubicBezTo>
                  <a:cubicBezTo>
                    <a:pt x="36409" y="220324"/>
                    <a:pt x="64272" y="235364"/>
                    <a:pt x="80682" y="259977"/>
                  </a:cubicBezTo>
                  <a:cubicBezTo>
                    <a:pt x="86659" y="268942"/>
                    <a:pt x="88975" y="282053"/>
                    <a:pt x="98612" y="286871"/>
                  </a:cubicBezTo>
                  <a:cubicBezTo>
                    <a:pt x="114870" y="295000"/>
                    <a:pt x="134766" y="291427"/>
                    <a:pt x="152400" y="295835"/>
                  </a:cubicBezTo>
                  <a:cubicBezTo>
                    <a:pt x="158882" y="297456"/>
                    <a:pt x="164353" y="301812"/>
                    <a:pt x="170329" y="304800"/>
                  </a:cubicBezTo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/>
            <p:cNvSpPr/>
            <p:nvPr/>
          </p:nvSpPr>
          <p:spPr bwMode="auto">
            <a:xfrm>
              <a:off x="3083858" y="6264829"/>
              <a:ext cx="1156447" cy="143435"/>
            </a:xfrm>
            <a:custGeom>
              <a:avLst/>
              <a:gdLst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47482 w 1156447"/>
                <a:gd name="connsiteY5" fmla="*/ 8965 h 134471"/>
                <a:gd name="connsiteX6" fmla="*/ 1156447 w 1156447"/>
                <a:gd name="connsiteY6" fmla="*/ 0 h 134471"/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29553 w 1156447"/>
                <a:gd name="connsiteY5" fmla="*/ 100853 h 134471"/>
                <a:gd name="connsiteX6" fmla="*/ 1147482 w 1156447"/>
                <a:gd name="connsiteY6" fmla="*/ 8965 h 134471"/>
                <a:gd name="connsiteX7" fmla="*/ 1156447 w 1156447"/>
                <a:gd name="connsiteY7" fmla="*/ 0 h 134471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120588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075765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111623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29553 w 1156447"/>
                <a:gd name="connsiteY5" fmla="*/ 109258 h 134471"/>
                <a:gd name="connsiteX6" fmla="*/ 1147482 w 1156447"/>
                <a:gd name="connsiteY6" fmla="*/ 8965 h 134471"/>
                <a:gd name="connsiteX7" fmla="*/ 1156447 w 1156447"/>
                <a:gd name="connsiteY7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6447" h="134471">
                  <a:moveTo>
                    <a:pt x="0" y="0"/>
                  </a:moveTo>
                  <a:lnTo>
                    <a:pt x="0" y="0"/>
                  </a:lnTo>
                  <a:cubicBezTo>
                    <a:pt x="14938" y="97091"/>
                    <a:pt x="-15975" y="134471"/>
                    <a:pt x="89647" y="134471"/>
                  </a:cubicBezTo>
                  <a:lnTo>
                    <a:pt x="98612" y="134471"/>
                  </a:lnTo>
                  <a:lnTo>
                    <a:pt x="1021977" y="134471"/>
                  </a:lnTo>
                  <a:cubicBezTo>
                    <a:pt x="1192306" y="133070"/>
                    <a:pt x="1108636" y="130176"/>
                    <a:pt x="1129553" y="109258"/>
                  </a:cubicBezTo>
                  <a:cubicBezTo>
                    <a:pt x="1150470" y="88340"/>
                    <a:pt x="1141506" y="29976"/>
                    <a:pt x="1147482" y="8965"/>
                  </a:cubicBezTo>
                  <a:lnTo>
                    <a:pt x="1156447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  <a:headEnd type="triangle"/>
              <a:tailEnd type="triangle"/>
            </a:ln>
            <a:effectLst/>
            <a:extLst/>
          </p:spPr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VXLAN</a:t>
              </a:r>
              <a:endParaRPr kumimoji="1" lang="ja-JP" altLang="en-US" sz="1200" b="1" dirty="0"/>
            </a:p>
          </p:txBody>
        </p:sp>
        <p:sp>
          <p:nvSpPr>
            <p:cNvPr id="111" name="正方形/長方形 110"/>
            <p:cNvSpPr/>
            <p:nvPr/>
          </p:nvSpPr>
          <p:spPr bwMode="auto">
            <a:xfrm>
              <a:off x="4787152" y="5735911"/>
              <a:ext cx="959223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12" name="正方形/長方形 111"/>
            <p:cNvSpPr/>
            <p:nvPr/>
          </p:nvSpPr>
          <p:spPr bwMode="auto">
            <a:xfrm>
              <a:off x="4957482" y="6228970"/>
              <a:ext cx="546847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113" name="円/楕円 112"/>
            <p:cNvSpPr/>
            <p:nvPr/>
          </p:nvSpPr>
          <p:spPr bwMode="auto">
            <a:xfrm>
              <a:off x="4903687" y="5861417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FW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114" name="円/楕円 113"/>
            <p:cNvSpPr/>
            <p:nvPr/>
          </p:nvSpPr>
          <p:spPr bwMode="auto">
            <a:xfrm>
              <a:off x="5087468" y="5879347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F</a:t>
              </a:r>
              <a:r>
                <a:rPr lang="en-US" altLang="ja-JP" sz="900" b="1" dirty="0">
                  <a:latin typeface="+mj-ea"/>
                  <a:ea typeface="+mj-ea"/>
                </a:rPr>
                <a:t>W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115" name="直線コネクタ 114"/>
            <p:cNvCxnSpPr>
              <a:stCxn id="113" idx="4"/>
            </p:cNvCxnSpPr>
            <p:nvPr/>
          </p:nvCxnSpPr>
          <p:spPr bwMode="auto">
            <a:xfrm flipH="1">
              <a:off x="5056088" y="6130358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6" name="直線コネクタ 115"/>
            <p:cNvCxnSpPr>
              <a:stCxn id="114" idx="4"/>
            </p:cNvCxnSpPr>
            <p:nvPr/>
          </p:nvCxnSpPr>
          <p:spPr bwMode="auto">
            <a:xfrm>
              <a:off x="5248833" y="6148288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7" name="正方形/長方形 116"/>
            <p:cNvSpPr/>
            <p:nvPr/>
          </p:nvSpPr>
          <p:spPr bwMode="auto">
            <a:xfrm>
              <a:off x="5880839" y="5726946"/>
              <a:ext cx="959223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18" name="正方形/長方形 117"/>
            <p:cNvSpPr/>
            <p:nvPr/>
          </p:nvSpPr>
          <p:spPr bwMode="auto">
            <a:xfrm>
              <a:off x="6051169" y="6220005"/>
              <a:ext cx="546847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119" name="円/楕円 118"/>
            <p:cNvSpPr/>
            <p:nvPr/>
          </p:nvSpPr>
          <p:spPr bwMode="auto">
            <a:xfrm>
              <a:off x="5997374" y="5852452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LB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120" name="円/楕円 119"/>
            <p:cNvSpPr/>
            <p:nvPr/>
          </p:nvSpPr>
          <p:spPr bwMode="auto">
            <a:xfrm>
              <a:off x="6181155" y="5870382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LB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121" name="直線コネクタ 120"/>
            <p:cNvCxnSpPr>
              <a:stCxn id="119" idx="4"/>
            </p:cNvCxnSpPr>
            <p:nvPr/>
          </p:nvCxnSpPr>
          <p:spPr bwMode="auto">
            <a:xfrm flipH="1">
              <a:off x="6149775" y="6121393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2" name="直線コネクタ 121"/>
            <p:cNvCxnSpPr>
              <a:stCxn id="120" idx="4"/>
            </p:cNvCxnSpPr>
            <p:nvPr/>
          </p:nvCxnSpPr>
          <p:spPr bwMode="auto">
            <a:xfrm>
              <a:off x="6342520" y="6139323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3" name="正方形/長方形 122"/>
            <p:cNvSpPr/>
            <p:nvPr/>
          </p:nvSpPr>
          <p:spPr bwMode="auto">
            <a:xfrm>
              <a:off x="6956597" y="5726946"/>
              <a:ext cx="959223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24" name="正方形/長方形 123"/>
            <p:cNvSpPr/>
            <p:nvPr/>
          </p:nvSpPr>
          <p:spPr bwMode="auto">
            <a:xfrm>
              <a:off x="7045835" y="6220005"/>
              <a:ext cx="835399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800" b="1" dirty="0" smtClean="0">
                  <a:latin typeface="+mj-ea"/>
                  <a:ea typeface="+mj-ea"/>
                </a:rPr>
                <a:t>ハウジング連携</a:t>
              </a:r>
              <a:r>
                <a:rPr lang="en-US" altLang="ja-JP" sz="800" b="1" dirty="0" smtClean="0">
                  <a:latin typeface="+mj-ea"/>
                  <a:ea typeface="+mj-ea"/>
                </a:rPr>
                <a:t>SW</a:t>
              </a: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5668677" y="2994187"/>
              <a:ext cx="2144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/>
                <a:t>NECCI</a:t>
              </a:r>
              <a:r>
                <a:rPr lang="ja-JP" altLang="en-US" sz="1200" b="1" dirty="0" smtClean="0"/>
                <a:t>テナント</a:t>
              </a:r>
              <a:endParaRPr kumimoji="1" lang="ja-JP" altLang="en-US" sz="1200" b="1" dirty="0"/>
            </a:p>
          </p:txBody>
        </p:sp>
        <p:cxnSp>
          <p:nvCxnSpPr>
            <p:cNvPr id="126" name="直線コネクタ 125"/>
            <p:cNvCxnSpPr/>
            <p:nvPr/>
          </p:nvCxnSpPr>
          <p:spPr bwMode="auto">
            <a:xfrm flipH="1">
              <a:off x="1084728" y="2839606"/>
              <a:ext cx="26894" cy="85078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" name="直線コネクタ 126"/>
            <p:cNvCxnSpPr/>
            <p:nvPr/>
          </p:nvCxnSpPr>
          <p:spPr bwMode="auto">
            <a:xfrm flipH="1">
              <a:off x="7222635" y="2850119"/>
              <a:ext cx="348052" cy="86223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3" name="直線矢印コネクタ 132"/>
            <p:cNvCxnSpPr/>
            <p:nvPr/>
          </p:nvCxnSpPr>
          <p:spPr bwMode="auto">
            <a:xfrm flipH="1">
              <a:off x="8254518" y="5503670"/>
              <a:ext cx="10941" cy="129007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4" name="テキスト ボックス 133"/>
            <p:cNvSpPr txBox="1"/>
            <p:nvPr/>
          </p:nvSpPr>
          <p:spPr>
            <a:xfrm>
              <a:off x="8254518" y="5762808"/>
              <a:ext cx="1120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 smtClean="0"/>
                <a:t>実行基盤</a:t>
              </a:r>
              <a:endParaRPr lang="en-US" altLang="ja-JP" sz="1200" b="1" dirty="0" smtClean="0"/>
            </a:p>
            <a:p>
              <a:r>
                <a:rPr kumimoji="1" lang="en-US" altLang="ja-JP" sz="1200" b="1" dirty="0" smtClean="0"/>
                <a:t>P-Flow</a:t>
              </a:r>
            </a:p>
            <a:p>
              <a:r>
                <a:rPr lang="ja-JP" altLang="en-US" sz="1200" b="1" dirty="0" smtClean="0"/>
                <a:t>ドメインに</a:t>
              </a:r>
              <a:endParaRPr lang="en-US" altLang="ja-JP" sz="1200" b="1" dirty="0" smtClean="0"/>
            </a:p>
            <a:p>
              <a:r>
                <a:rPr kumimoji="1" lang="ja-JP" altLang="en-US" sz="1200" b="1" dirty="0"/>
                <a:t>収容</a:t>
              </a:r>
            </a:p>
          </p:txBody>
        </p:sp>
        <p:sp>
          <p:nvSpPr>
            <p:cNvPr id="135" name="角丸四角形 134"/>
            <p:cNvSpPr/>
            <p:nvPr/>
          </p:nvSpPr>
          <p:spPr bwMode="auto">
            <a:xfrm>
              <a:off x="486337" y="3349842"/>
              <a:ext cx="8477176" cy="831397"/>
            </a:xfrm>
            <a:prstGeom prst="roundRect">
              <a:avLst/>
            </a:prstGeom>
            <a:noFill/>
            <a:ln w="38100">
              <a:solidFill>
                <a:srgbClr val="3366FF"/>
              </a:solidFill>
              <a:prstDash val="lgDash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36" name="角丸四角形 135"/>
            <p:cNvSpPr/>
            <p:nvPr/>
          </p:nvSpPr>
          <p:spPr bwMode="auto">
            <a:xfrm>
              <a:off x="497523" y="4252824"/>
              <a:ext cx="8465989" cy="118757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lgDash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486337" y="1335053"/>
              <a:ext cx="1118341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VMware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2718547" y="1344034"/>
              <a:ext cx="1696573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smtClean="0">
                  <a:solidFill>
                    <a:srgbClr val="FF0000"/>
                  </a:solidFill>
                </a:rPr>
                <a:t>OpenStack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515469" y="5622067"/>
              <a:ext cx="1826280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err="1" smtClean="0">
                  <a:solidFill>
                    <a:srgbClr val="FF0000"/>
                  </a:solidFill>
                </a:rPr>
                <a:t>Vmware</a:t>
              </a:r>
              <a:r>
                <a:rPr lang="ja-JP" altLang="en-US" sz="1200" b="1" dirty="0" smtClean="0">
                  <a:solidFill>
                    <a:srgbClr val="FF0000"/>
                  </a:solidFill>
                </a:rPr>
                <a:t>ドメイン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2682689" y="5664966"/>
              <a:ext cx="1954917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err="1" smtClean="0">
                  <a:solidFill>
                    <a:srgbClr val="FF0000"/>
                  </a:solidFill>
                </a:rPr>
                <a:t>SpenStack</a:t>
              </a:r>
              <a:r>
                <a:rPr lang="ja-JP" altLang="en-US" sz="1200" b="1" dirty="0" smtClean="0">
                  <a:solidFill>
                    <a:srgbClr val="FF0000"/>
                  </a:solidFill>
                </a:rPr>
                <a:t>ドメイン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5060571" y="5619629"/>
              <a:ext cx="1752596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</a:rPr>
                <a:t>AP</a:t>
              </a:r>
              <a:r>
                <a:rPr lang="ja-JP" altLang="en-US" sz="1200" b="1" dirty="0" smtClean="0">
                  <a:solidFill>
                    <a:srgbClr val="FF0000"/>
                  </a:solidFill>
                </a:rPr>
                <a:t>ドメイン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7166149" y="5632253"/>
              <a:ext cx="564776" cy="27699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</a:rPr>
                <a:t>H</a:t>
              </a:r>
              <a:r>
                <a:rPr lang="en-US" altLang="ja-JP" sz="1200" b="1" dirty="0">
                  <a:solidFill>
                    <a:srgbClr val="FF0000"/>
                  </a:solidFill>
                </a:rPr>
                <a:t>O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8" name="直線コネクタ 147"/>
            <p:cNvCxnSpPr/>
            <p:nvPr/>
          </p:nvCxnSpPr>
          <p:spPr bwMode="auto">
            <a:xfrm flipH="1">
              <a:off x="7915820" y="2688739"/>
              <a:ext cx="22425" cy="741684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9" name="直線コネクタ 148"/>
            <p:cNvCxnSpPr/>
            <p:nvPr/>
          </p:nvCxnSpPr>
          <p:spPr bwMode="auto">
            <a:xfrm>
              <a:off x="497524" y="3166065"/>
              <a:ext cx="0" cy="949221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0" name="直線コネクタ 149"/>
            <p:cNvCxnSpPr/>
            <p:nvPr/>
          </p:nvCxnSpPr>
          <p:spPr bwMode="auto">
            <a:xfrm flipH="1">
              <a:off x="7577422" y="3166065"/>
              <a:ext cx="105315" cy="955214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3" name="直線コネクタ 152"/>
            <p:cNvCxnSpPr/>
            <p:nvPr/>
          </p:nvCxnSpPr>
          <p:spPr bwMode="auto">
            <a:xfrm flipV="1">
              <a:off x="1726250" y="4781478"/>
              <a:ext cx="75656" cy="92838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6" name="直線コネクタ 155"/>
            <p:cNvCxnSpPr/>
            <p:nvPr/>
          </p:nvCxnSpPr>
          <p:spPr bwMode="auto">
            <a:xfrm flipV="1">
              <a:off x="2823882" y="4781478"/>
              <a:ext cx="87717" cy="90105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8" name="直線コネクタ 157"/>
            <p:cNvCxnSpPr>
              <a:endCxn id="85" idx="1"/>
            </p:cNvCxnSpPr>
            <p:nvPr/>
          </p:nvCxnSpPr>
          <p:spPr bwMode="auto">
            <a:xfrm flipV="1">
              <a:off x="4930588" y="4740719"/>
              <a:ext cx="54035" cy="96914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0" name="直線コネクタ 159"/>
            <p:cNvCxnSpPr>
              <a:endCxn id="85" idx="3"/>
            </p:cNvCxnSpPr>
            <p:nvPr/>
          </p:nvCxnSpPr>
          <p:spPr bwMode="auto">
            <a:xfrm flipV="1">
              <a:off x="6122881" y="4740719"/>
              <a:ext cx="168715" cy="102208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2" name="直線コネクタ 161"/>
            <p:cNvCxnSpPr/>
            <p:nvPr/>
          </p:nvCxnSpPr>
          <p:spPr bwMode="auto">
            <a:xfrm flipH="1" flipV="1">
              <a:off x="7570687" y="4894580"/>
              <a:ext cx="242795" cy="84133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69" name="正方形/長方形 168"/>
          <p:cNvSpPr/>
          <p:nvPr/>
        </p:nvSpPr>
        <p:spPr bwMode="auto">
          <a:xfrm>
            <a:off x="86499" y="3040428"/>
            <a:ext cx="1013012" cy="2696743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70" name="正方形/長方形 169"/>
          <p:cNvSpPr/>
          <p:nvPr/>
        </p:nvSpPr>
        <p:spPr bwMode="auto">
          <a:xfrm>
            <a:off x="266013" y="3231485"/>
            <a:ext cx="681118" cy="52611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b="1" dirty="0" smtClean="0">
                <a:latin typeface="+mj-ea"/>
                <a:ea typeface="+mj-ea"/>
              </a:rPr>
              <a:t>ﾎﾟｰﾀﾙ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sp>
        <p:nvSpPr>
          <p:cNvPr id="171" name="正方形/長方形 170"/>
          <p:cNvSpPr/>
          <p:nvPr/>
        </p:nvSpPr>
        <p:spPr bwMode="auto">
          <a:xfrm>
            <a:off x="310781" y="4939258"/>
            <a:ext cx="658765" cy="52611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b="1" dirty="0" smtClean="0">
                <a:latin typeface="+mj-ea"/>
                <a:ea typeface="+mj-ea"/>
              </a:rPr>
              <a:t>NW</a:t>
            </a:r>
            <a:r>
              <a:rPr kumimoji="1" lang="ja-JP" altLang="en-US" sz="1200" b="1" dirty="0" smtClean="0">
                <a:latin typeface="+mj-ea"/>
                <a:ea typeface="+mj-ea"/>
              </a:rPr>
              <a:t>コントローラ</a:t>
            </a:r>
            <a:endParaRPr kumimoji="1" lang="ja-JP" altLang="en-US" sz="1200" b="1" dirty="0">
              <a:latin typeface="+mj-ea"/>
              <a:ea typeface="+mj-ea"/>
            </a:endParaRPr>
          </a:p>
        </p:txBody>
      </p:sp>
      <p:sp>
        <p:nvSpPr>
          <p:cNvPr id="172" name="正方形/長方形 171"/>
          <p:cNvSpPr/>
          <p:nvPr/>
        </p:nvSpPr>
        <p:spPr bwMode="auto">
          <a:xfrm>
            <a:off x="342225" y="4067485"/>
            <a:ext cx="604905" cy="6356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b="1" dirty="0" smtClean="0">
                <a:latin typeface="+mj-ea"/>
                <a:ea typeface="+mj-ea"/>
              </a:rPr>
              <a:t>SDN</a:t>
            </a:r>
            <a:endParaRPr lang="en-US" altLang="ja-JP" sz="1400" b="1" dirty="0">
              <a:latin typeface="+mj-ea"/>
              <a:ea typeface="+mj-ea"/>
            </a:endParaRPr>
          </a:p>
          <a:p>
            <a:pPr algn="ctr"/>
            <a:r>
              <a:rPr kumimoji="1" lang="ja-JP" altLang="en-US" sz="1400" b="1" dirty="0" smtClean="0">
                <a:latin typeface="+mj-ea"/>
                <a:ea typeface="+mj-ea"/>
              </a:rPr>
              <a:t>自作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cxnSp>
        <p:nvCxnSpPr>
          <p:cNvPr id="173" name="カギ線コネクタ 172"/>
          <p:cNvCxnSpPr>
            <a:stCxn id="170" idx="1"/>
            <a:endCxn id="172" idx="1"/>
          </p:cNvCxnSpPr>
          <p:nvPr/>
        </p:nvCxnSpPr>
        <p:spPr bwMode="auto">
          <a:xfrm rot="10800000" flipH="1" flipV="1">
            <a:off x="266013" y="3494545"/>
            <a:ext cx="76212" cy="890788"/>
          </a:xfrm>
          <a:prstGeom prst="bentConnector3">
            <a:avLst>
              <a:gd name="adj1" fmla="val -123509"/>
            </a:avLst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" name="カギ線コネクタ 173"/>
          <p:cNvCxnSpPr>
            <a:stCxn id="170" idx="1"/>
            <a:endCxn id="171" idx="1"/>
          </p:cNvCxnSpPr>
          <p:nvPr/>
        </p:nvCxnSpPr>
        <p:spPr bwMode="auto">
          <a:xfrm rot="10800000" flipH="1" flipV="1">
            <a:off x="266013" y="3494544"/>
            <a:ext cx="44768" cy="1707773"/>
          </a:xfrm>
          <a:prstGeom prst="bentConnector3">
            <a:avLst>
              <a:gd name="adj1" fmla="val -210260"/>
            </a:avLst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75" name="円/楕円 89"/>
          <p:cNvSpPr/>
          <p:nvPr/>
        </p:nvSpPr>
        <p:spPr bwMode="auto">
          <a:xfrm>
            <a:off x="602539" y="5418218"/>
            <a:ext cx="649926" cy="27342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900" b="1" dirty="0" smtClean="0">
                <a:latin typeface="+mj-ea"/>
                <a:ea typeface="+mj-ea"/>
              </a:rPr>
              <a:t>UNC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sp>
        <p:nvSpPr>
          <p:cNvPr id="176" name="円/楕円 112"/>
          <p:cNvSpPr/>
          <p:nvPr/>
        </p:nvSpPr>
        <p:spPr bwMode="auto">
          <a:xfrm>
            <a:off x="1457280" y="4809742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sp>
        <p:nvSpPr>
          <p:cNvPr id="177" name="円/楕円 112"/>
          <p:cNvSpPr/>
          <p:nvPr/>
        </p:nvSpPr>
        <p:spPr bwMode="auto">
          <a:xfrm>
            <a:off x="1473858" y="4036725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sp>
        <p:nvSpPr>
          <p:cNvPr id="178" name="円/楕円 112"/>
          <p:cNvSpPr/>
          <p:nvPr/>
        </p:nvSpPr>
        <p:spPr bwMode="auto">
          <a:xfrm>
            <a:off x="3370273" y="4016854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sp>
        <p:nvSpPr>
          <p:cNvPr id="179" name="円/楕円 112"/>
          <p:cNvSpPr/>
          <p:nvPr/>
        </p:nvSpPr>
        <p:spPr bwMode="auto">
          <a:xfrm>
            <a:off x="5116664" y="4045710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sp>
        <p:nvSpPr>
          <p:cNvPr id="180" name="円/楕円 115"/>
          <p:cNvSpPr/>
          <p:nvPr/>
        </p:nvSpPr>
        <p:spPr bwMode="auto">
          <a:xfrm>
            <a:off x="6696510" y="4073099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cxnSp>
        <p:nvCxnSpPr>
          <p:cNvPr id="181" name="直線矢印コネクタ 180"/>
          <p:cNvCxnSpPr>
            <a:stCxn id="175" idx="7"/>
            <a:endCxn id="176" idx="3"/>
          </p:cNvCxnSpPr>
          <p:nvPr/>
        </p:nvCxnSpPr>
        <p:spPr bwMode="auto">
          <a:xfrm flipV="1">
            <a:off x="1157286" y="5071501"/>
            <a:ext cx="371872" cy="386759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2" name="直線矢印コネクタ 181"/>
          <p:cNvCxnSpPr>
            <a:stCxn id="175" idx="7"/>
            <a:endCxn id="177" idx="3"/>
          </p:cNvCxnSpPr>
          <p:nvPr/>
        </p:nvCxnSpPr>
        <p:spPr bwMode="auto">
          <a:xfrm flipV="1">
            <a:off x="1157286" y="4298484"/>
            <a:ext cx="388450" cy="115977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3" name="直線矢印コネクタ 182"/>
          <p:cNvCxnSpPr>
            <a:stCxn id="175" idx="7"/>
            <a:endCxn id="178" idx="2"/>
          </p:cNvCxnSpPr>
          <p:nvPr/>
        </p:nvCxnSpPr>
        <p:spPr bwMode="auto">
          <a:xfrm flipV="1">
            <a:off x="1157286" y="4170189"/>
            <a:ext cx="2212987" cy="128807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5" name="直線矢印コネクタ 184"/>
          <p:cNvCxnSpPr>
            <a:stCxn id="175" idx="7"/>
            <a:endCxn id="179" idx="3"/>
          </p:cNvCxnSpPr>
          <p:nvPr/>
        </p:nvCxnSpPr>
        <p:spPr bwMode="auto">
          <a:xfrm flipV="1">
            <a:off x="1157286" y="4307469"/>
            <a:ext cx="4031256" cy="115079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8" name="直線矢印コネクタ 187"/>
          <p:cNvCxnSpPr>
            <a:stCxn id="175" idx="7"/>
            <a:endCxn id="180" idx="3"/>
          </p:cNvCxnSpPr>
          <p:nvPr/>
        </p:nvCxnSpPr>
        <p:spPr bwMode="auto">
          <a:xfrm flipV="1">
            <a:off x="1157286" y="4334858"/>
            <a:ext cx="5611102" cy="112340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91" name="直線矢印コネクタ 190"/>
          <p:cNvCxnSpPr>
            <a:stCxn id="172" idx="3"/>
            <a:endCxn id="27" idx="2"/>
          </p:cNvCxnSpPr>
          <p:nvPr/>
        </p:nvCxnSpPr>
        <p:spPr bwMode="auto">
          <a:xfrm flipV="1">
            <a:off x="947130" y="2648282"/>
            <a:ext cx="3128259" cy="173705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" name="直線矢印コネクタ 193"/>
          <p:cNvCxnSpPr>
            <a:stCxn id="172" idx="3"/>
            <a:endCxn id="26" idx="2"/>
          </p:cNvCxnSpPr>
          <p:nvPr/>
        </p:nvCxnSpPr>
        <p:spPr bwMode="auto">
          <a:xfrm flipV="1">
            <a:off x="947130" y="2125860"/>
            <a:ext cx="2711397" cy="225947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97" name="正方形/長方形 196"/>
          <p:cNvSpPr/>
          <p:nvPr/>
        </p:nvSpPr>
        <p:spPr>
          <a:xfrm>
            <a:off x="1819137" y="6084091"/>
            <a:ext cx="86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latin typeface="+mj-ea"/>
              </a:rPr>
              <a:t>POD1</a:t>
            </a:r>
            <a:endParaRPr lang="ja-JP" altLang="en-US" b="1" dirty="0">
              <a:latin typeface="+mj-ea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5025559" y="610978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+mj-ea"/>
              </a:rPr>
              <a:t>POD</a:t>
            </a:r>
            <a:r>
              <a:rPr lang="ja-JP" altLang="en-US" b="1" dirty="0">
                <a:latin typeface="+mj-ea"/>
              </a:rPr>
              <a:t>ｘ</a:t>
            </a:r>
          </a:p>
        </p:txBody>
      </p:sp>
      <p:sp>
        <p:nvSpPr>
          <p:cNvPr id="199" name="正方形/長方形 198"/>
          <p:cNvSpPr/>
          <p:nvPr/>
        </p:nvSpPr>
        <p:spPr>
          <a:xfrm>
            <a:off x="5996785" y="6116743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+mj-ea"/>
              </a:rPr>
              <a:t>POD</a:t>
            </a:r>
            <a:r>
              <a:rPr lang="ja-JP" altLang="en-US" b="1" dirty="0" smtClean="0">
                <a:latin typeface="+mj-ea"/>
              </a:rPr>
              <a:t>ｙ</a:t>
            </a:r>
            <a:endParaRPr lang="ja-JP" altLang="en-US" b="1" dirty="0">
              <a:latin typeface="+mj-ea"/>
            </a:endParaRPr>
          </a:p>
        </p:txBody>
      </p:sp>
      <p:sp>
        <p:nvSpPr>
          <p:cNvPr id="207" name="正方形/長方形 206"/>
          <p:cNvSpPr/>
          <p:nvPr/>
        </p:nvSpPr>
        <p:spPr>
          <a:xfrm>
            <a:off x="7013657" y="6127985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+mj-ea"/>
              </a:rPr>
              <a:t>POD</a:t>
            </a:r>
            <a:r>
              <a:rPr lang="ja-JP" altLang="en-US" b="1" dirty="0">
                <a:latin typeface="+mj-ea"/>
              </a:rPr>
              <a:t>ｚ</a:t>
            </a:r>
          </a:p>
        </p:txBody>
      </p:sp>
      <p:sp>
        <p:nvSpPr>
          <p:cNvPr id="208" name="正方形/長方形 207"/>
          <p:cNvSpPr/>
          <p:nvPr/>
        </p:nvSpPr>
        <p:spPr>
          <a:xfrm>
            <a:off x="3705514" y="610978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+mj-ea"/>
              </a:rPr>
              <a:t>POD</a:t>
            </a:r>
            <a:r>
              <a:rPr lang="en-US" altLang="ja-JP" b="1" dirty="0">
                <a:latin typeface="+mj-ea"/>
              </a:rPr>
              <a:t>…</a:t>
            </a:r>
            <a:endParaRPr lang="ja-JP" altLang="en-US" b="1" dirty="0">
              <a:latin typeface="+mj-ea"/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6123007" y="2269841"/>
            <a:ext cx="19192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オーバ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ーレイ領域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6602407" y="4884285"/>
            <a:ext cx="2188238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err="1" smtClean="0">
                <a:solidFill>
                  <a:schemeClr val="bg1"/>
                </a:solidFill>
              </a:rPr>
              <a:t>PoP</a:t>
            </a:r>
            <a:r>
              <a:rPr lang="ja-JP" altLang="en-US" sz="1200" b="1" dirty="0">
                <a:solidFill>
                  <a:schemeClr val="bg1"/>
                </a:solidFill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By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ja-JP" sz="1200" b="1" dirty="0" err="1" smtClean="0">
                <a:solidFill>
                  <a:schemeClr val="bg1"/>
                </a:solidFill>
              </a:rPr>
              <a:t>PoP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方式：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P-Flow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84" name="角丸四角形 183"/>
          <p:cNvSpPr/>
          <p:nvPr/>
        </p:nvSpPr>
        <p:spPr bwMode="auto">
          <a:xfrm>
            <a:off x="1346314" y="3538122"/>
            <a:ext cx="7162686" cy="137407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・</a:t>
            </a:r>
            <a:r>
              <a:rPr lang="en-US" altLang="ja-JP" sz="1600" b="1" dirty="0" smtClean="0">
                <a:solidFill>
                  <a:srgbClr val="FF0000"/>
                </a:solidFill>
                <a:latin typeface="+mj-ea"/>
                <a:ea typeface="+mj-ea"/>
              </a:rPr>
              <a:t>IP</a:t>
            </a:r>
            <a:r>
              <a:rPr lang="ja-JP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ファブリック上にオーバレイ技術である</a:t>
            </a:r>
            <a:r>
              <a:rPr lang="en-US" altLang="ja-JP" sz="1600" b="1" dirty="0" smtClean="0">
                <a:solidFill>
                  <a:srgbClr val="FF0000"/>
                </a:solidFill>
                <a:latin typeface="+mj-ea"/>
              </a:rPr>
              <a:t>EVPN/V</a:t>
            </a:r>
            <a:r>
              <a:rPr lang="ja-JP" altLang="en-US" sz="1600" b="1" dirty="0" err="1">
                <a:solidFill>
                  <a:srgbClr val="FF0000"/>
                </a:solidFill>
                <a:latin typeface="+mj-ea"/>
              </a:rPr>
              <a:t>ｘ</a:t>
            </a:r>
            <a:r>
              <a:rPr lang="en-US" altLang="ja-JP" sz="1600" b="1" dirty="0" smtClean="0">
                <a:solidFill>
                  <a:srgbClr val="FF0000"/>
                </a:solidFill>
                <a:latin typeface="+mj-ea"/>
              </a:rPr>
              <a:t>LAN</a:t>
            </a:r>
            <a:r>
              <a:rPr lang="ja-JP" altLang="en-US" sz="1600" b="1" dirty="0" err="1" smtClean="0">
                <a:solidFill>
                  <a:srgbClr val="FF0000"/>
                </a:solidFill>
                <a:latin typeface="+mj-ea"/>
              </a:rPr>
              <a:t>にて</a:t>
            </a:r>
            <a:r>
              <a:rPr lang="en-US" altLang="ja-JP" sz="1600" b="1" dirty="0" smtClean="0">
                <a:solidFill>
                  <a:srgbClr val="FF0000"/>
                </a:solidFill>
                <a:latin typeface="+mj-ea"/>
              </a:rPr>
              <a:t/>
            </a:r>
            <a:br>
              <a:rPr lang="en-US" altLang="ja-JP" sz="1600" b="1" dirty="0" smtClean="0">
                <a:solidFill>
                  <a:srgbClr val="FF0000"/>
                </a:solidFill>
                <a:latin typeface="+mj-ea"/>
              </a:rPr>
            </a:br>
            <a:r>
              <a:rPr lang="ja-JP" altLang="en-US" sz="1600" b="1" dirty="0" smtClean="0">
                <a:solidFill>
                  <a:srgbClr val="FF0000"/>
                </a:solidFill>
                <a:latin typeface="+mj-ea"/>
              </a:rPr>
              <a:t>  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+mj-ea"/>
              </a:rPr>
              <a:t>HaaS</a:t>
            </a:r>
            <a:r>
              <a:rPr lang="ja-JP" altLang="en-US" sz="1600" b="1" dirty="0" smtClean="0">
                <a:solidFill>
                  <a:srgbClr val="FF0000"/>
                </a:solidFill>
                <a:latin typeface="+mj-ea"/>
              </a:rPr>
              <a:t>レイヤの仮想ネットワークを提供</a:t>
            </a:r>
            <a:r>
              <a:rPr lang="en-US" altLang="ja-JP" sz="1600" b="1" dirty="0" smtClean="0">
                <a:solidFill>
                  <a:srgbClr val="FF0000"/>
                </a:solidFill>
                <a:latin typeface="+mj-ea"/>
              </a:rPr>
              <a:t/>
            </a:r>
            <a:br>
              <a:rPr lang="en-US" altLang="ja-JP" sz="1600" b="1" dirty="0" smtClean="0">
                <a:solidFill>
                  <a:srgbClr val="FF0000"/>
                </a:solidFill>
                <a:latin typeface="+mj-ea"/>
              </a:rPr>
            </a:br>
            <a:r>
              <a:rPr lang="ja-JP" altLang="en-US" sz="1600" b="1" dirty="0" smtClean="0">
                <a:solidFill>
                  <a:srgbClr val="FF0000"/>
                </a:solidFill>
                <a:latin typeface="+mj-ea"/>
              </a:rPr>
              <a:t>　（</a:t>
            </a:r>
            <a:r>
              <a:rPr lang="en-US" altLang="ja-JP" sz="1600" b="1" dirty="0" smtClean="0">
                <a:solidFill>
                  <a:srgbClr val="FF0000"/>
                </a:solidFill>
                <a:latin typeface="+mj-ea"/>
                <a:ea typeface="+mj-ea"/>
              </a:rPr>
              <a:t>L2</a:t>
            </a:r>
            <a:r>
              <a:rPr lang="ja-JP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面を小さくシンプル化してみたくなった）</a:t>
            </a:r>
            <a:endParaRPr lang="en-US" altLang="ja-JP" sz="1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・オーバレイ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+mj-ea"/>
                <a:ea typeface="+mj-ea"/>
              </a:rPr>
              <a:t>NW</a:t>
            </a:r>
            <a:r>
              <a:rPr lang="ja-JP" altLang="en-US" sz="1600" b="1" dirty="0">
                <a:solidFill>
                  <a:srgbClr val="FF0000"/>
                </a:solidFill>
                <a:latin typeface="+mj-ea"/>
                <a:ea typeface="+mj-ea"/>
              </a:rPr>
              <a:t>で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疎結合</a:t>
            </a:r>
            <a:endParaRPr kumimoji="1" lang="en-US" altLang="ja-JP" sz="1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・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+mj-ea"/>
                <a:ea typeface="+mj-ea"/>
              </a:rPr>
              <a:t>PoD</a:t>
            </a:r>
            <a:r>
              <a:rPr lang="ja-JP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単位の</a:t>
            </a:r>
            <a:r>
              <a:rPr lang="en-US" altLang="ja-JP" sz="1600" b="1" dirty="0" smtClean="0">
                <a:solidFill>
                  <a:srgbClr val="FF0000"/>
                </a:solidFill>
                <a:latin typeface="+mj-ea"/>
                <a:ea typeface="+mj-ea"/>
              </a:rPr>
              <a:t>4K</a:t>
            </a:r>
            <a:r>
              <a:rPr lang="ja-JP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はそのまま</a:t>
            </a:r>
            <a:endParaRPr kumimoji="1" lang="en-US" altLang="ja-JP" sz="16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0157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今回やろうとしていること </a:t>
            </a:r>
            <a:r>
              <a:rPr lang="en-US" altLang="ja-JP" dirty="0"/>
              <a:t>2/2</a:t>
            </a:r>
            <a:endParaRPr kumimoji="1" lang="ja-JP" altLang="en-US" dirty="0"/>
          </a:p>
        </p:txBody>
      </p:sp>
      <p:sp>
        <p:nvSpPr>
          <p:cNvPr id="248" name="コンテンツ プレースホルダー 247"/>
          <p:cNvSpPr>
            <a:spLocks noGrp="1"/>
          </p:cNvSpPr>
          <p:nvPr>
            <p:ph sz="quarter" idx="10"/>
          </p:nvPr>
        </p:nvSpPr>
        <p:spPr>
          <a:xfrm>
            <a:off x="128486" y="807679"/>
            <a:ext cx="8784976" cy="5616476"/>
          </a:xfrm>
        </p:spPr>
        <p:txBody>
          <a:bodyPr/>
          <a:lstStyle/>
          <a:p>
            <a:r>
              <a:rPr lang="en-US" altLang="ja-JP" dirty="0" err="1" smtClean="0"/>
              <a:t>HaaS</a:t>
            </a:r>
            <a:r>
              <a:rPr lang="ja-JP" altLang="en-US" dirty="0" smtClean="0"/>
              <a:t>を実現するネットワーク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IP Fabric</a:t>
            </a:r>
            <a:r>
              <a:rPr lang="ja-JP" altLang="en-US" dirty="0" smtClean="0"/>
              <a:t>ネットワーク上で、</a:t>
            </a:r>
            <a:r>
              <a:rPr lang="en-US" altLang="ja-JP" dirty="0" smtClean="0"/>
              <a:t>Overlay</a:t>
            </a:r>
            <a:r>
              <a:rPr lang="ja-JP" altLang="en-US" dirty="0" smtClean="0"/>
              <a:t>技術</a:t>
            </a:r>
            <a:r>
              <a:rPr lang="en-US" altLang="ja-JP" dirty="0" smtClean="0"/>
              <a:t>(EVPN/VXLAN)</a:t>
            </a:r>
            <a:r>
              <a:rPr lang="ja-JP" altLang="en-US" dirty="0" smtClean="0"/>
              <a:t>を使い、柔軟な仮想ネットワークの払い出しを行う。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データセンターネットワークの進化（一般論）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268215" y="3355193"/>
            <a:ext cx="2113306" cy="239281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900" b="1" dirty="0" smtClean="0">
                <a:solidFill>
                  <a:schemeClr val="bg1"/>
                </a:solidFill>
                <a:latin typeface="+mj-ea"/>
                <a:ea typeface="+mj-ea"/>
              </a:rPr>
              <a:t>STP(</a:t>
            </a:r>
            <a:r>
              <a:rPr kumimoji="1" lang="en-US" altLang="ja-JP" sz="900" b="1" dirty="0" err="1" smtClean="0">
                <a:solidFill>
                  <a:schemeClr val="bg1"/>
                </a:solidFill>
                <a:latin typeface="+mj-ea"/>
                <a:ea typeface="+mj-ea"/>
              </a:rPr>
              <a:t>Spaning</a:t>
            </a:r>
            <a:r>
              <a:rPr kumimoji="1" lang="ja-JP" altLang="en-US" sz="9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1" lang="en-US" altLang="ja-JP" sz="900" b="1" dirty="0" smtClean="0">
                <a:solidFill>
                  <a:schemeClr val="bg1"/>
                </a:solidFill>
                <a:latin typeface="+mj-ea"/>
                <a:ea typeface="+mj-ea"/>
              </a:rPr>
              <a:t>Tree</a:t>
            </a:r>
            <a:r>
              <a:rPr kumimoji="1" lang="ja-JP" altLang="en-US" sz="9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1" lang="en-US" altLang="ja-JP" sz="900" b="1" dirty="0" smtClean="0">
                <a:solidFill>
                  <a:schemeClr val="bg1"/>
                </a:solidFill>
                <a:latin typeface="+mj-ea"/>
                <a:ea typeface="+mj-ea"/>
              </a:rPr>
              <a:t>Protocol)</a:t>
            </a:r>
            <a:endParaRPr kumimoji="1" lang="ja-JP" altLang="en-US" sz="9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2444330" y="3355193"/>
            <a:ext cx="2113306" cy="239281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900" b="1" dirty="0" smtClean="0">
                <a:solidFill>
                  <a:schemeClr val="bg1"/>
                </a:solidFill>
                <a:latin typeface="+mj-ea"/>
                <a:ea typeface="+mj-ea"/>
              </a:rPr>
              <a:t>Multi Chassis Link </a:t>
            </a:r>
            <a:r>
              <a:rPr kumimoji="1" lang="en-US" altLang="ja-JP" sz="900" b="1" dirty="0" err="1" smtClean="0">
                <a:solidFill>
                  <a:schemeClr val="bg1"/>
                </a:solidFill>
                <a:latin typeface="+mj-ea"/>
                <a:ea typeface="+mj-ea"/>
              </a:rPr>
              <a:t>Aggrigateion</a:t>
            </a:r>
            <a:endParaRPr kumimoji="1" lang="ja-JP" altLang="en-US" sz="9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4625963" y="3355193"/>
            <a:ext cx="2107788" cy="239281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900" b="1" dirty="0" smtClean="0">
                <a:solidFill>
                  <a:schemeClr val="bg1"/>
                </a:solidFill>
                <a:latin typeface="+mj-ea"/>
                <a:ea typeface="+mj-ea"/>
              </a:rPr>
              <a:t>L2 Fabric</a:t>
            </a:r>
            <a:endParaRPr kumimoji="1" lang="ja-JP" altLang="en-US" sz="9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6796560" y="3355193"/>
            <a:ext cx="2116901" cy="239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ea"/>
                <a:ea typeface="+mj-ea"/>
              </a:rPr>
              <a:t>IP </a:t>
            </a:r>
            <a:r>
              <a:rPr lang="en-US" altLang="ja-JP" sz="900" b="1" dirty="0" err="1" smtClean="0">
                <a:solidFill>
                  <a:schemeClr val="bg1"/>
                </a:solidFill>
                <a:latin typeface="+mj-ea"/>
                <a:ea typeface="+mj-ea"/>
              </a:rPr>
              <a:t>Fabric+Overlay</a:t>
            </a:r>
            <a:endParaRPr kumimoji="1" lang="ja-JP" altLang="en-US" sz="9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266799" y="3594474"/>
            <a:ext cx="2113306" cy="2381250"/>
          </a:xfrm>
          <a:prstGeom prst="rect">
            <a:avLst/>
          </a:prstGeom>
          <a:noFill/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448433" y="3594474"/>
            <a:ext cx="2109202" cy="2381250"/>
          </a:xfrm>
          <a:prstGeom prst="rect">
            <a:avLst/>
          </a:prstGeom>
          <a:noFill/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629389" y="3594474"/>
            <a:ext cx="2106159" cy="2381250"/>
          </a:xfrm>
          <a:prstGeom prst="rect">
            <a:avLst/>
          </a:prstGeom>
          <a:noFill/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6800156" y="3594474"/>
            <a:ext cx="2113306" cy="23812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4" name="グループ化 13"/>
          <p:cNvGrpSpPr>
            <a:grpSpLocks noChangeAspect="1"/>
          </p:cNvGrpSpPr>
          <p:nvPr/>
        </p:nvGrpSpPr>
        <p:grpSpPr bwMode="gray">
          <a:xfrm>
            <a:off x="436286" y="4532734"/>
            <a:ext cx="351407" cy="83427"/>
            <a:chOff x="7240817" y="3410225"/>
            <a:chExt cx="1103312" cy="261938"/>
          </a:xfrm>
        </p:grpSpPr>
        <p:sp>
          <p:nvSpPr>
            <p:cNvPr id="15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6" name="フリーフォーム 15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="" xmlns:a16="http://schemas.microsoft.com/office/drawing/2014/main" id="{127EB38B-130A-4949-A1F5-15A866684C4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13466" y="3795229"/>
            <a:ext cx="347351" cy="385118"/>
            <a:chOff x="9544050" y="836613"/>
            <a:chExt cx="1077913" cy="1916112"/>
          </a:xfrm>
        </p:grpSpPr>
        <p:sp>
          <p:nvSpPr>
            <p:cNvPr id="21" name="Freeform 5">
              <a:extLst>
                <a:ext uri="{FF2B5EF4-FFF2-40B4-BE49-F238E27FC236}">
                  <a16:creationId xmlns="" xmlns:a16="http://schemas.microsoft.com/office/drawing/2014/main" id="{B41DCC4F-4993-464A-9C6B-1609FE5E773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4050" y="836613"/>
              <a:ext cx="1077913" cy="1916112"/>
            </a:xfrm>
            <a:custGeom>
              <a:avLst/>
              <a:gdLst>
                <a:gd name="T0" fmla="*/ 336 w 336"/>
                <a:gd name="T1" fmla="*/ 576 h 600"/>
                <a:gd name="T2" fmla="*/ 312 w 336"/>
                <a:gd name="T3" fmla="*/ 600 h 600"/>
                <a:gd name="T4" fmla="*/ 24 w 336"/>
                <a:gd name="T5" fmla="*/ 600 h 600"/>
                <a:gd name="T6" fmla="*/ 0 w 336"/>
                <a:gd name="T7" fmla="*/ 576 h 600"/>
                <a:gd name="T8" fmla="*/ 0 w 336"/>
                <a:gd name="T9" fmla="*/ 24 h 600"/>
                <a:gd name="T10" fmla="*/ 24 w 336"/>
                <a:gd name="T11" fmla="*/ 0 h 600"/>
                <a:gd name="T12" fmla="*/ 312 w 336"/>
                <a:gd name="T13" fmla="*/ 0 h 600"/>
                <a:gd name="T14" fmla="*/ 336 w 336"/>
                <a:gd name="T15" fmla="*/ 24 h 600"/>
                <a:gd name="T16" fmla="*/ 336 w 336"/>
                <a:gd name="T17" fmla="*/ 57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600">
                  <a:moveTo>
                    <a:pt x="336" y="576"/>
                  </a:moveTo>
                  <a:cubicBezTo>
                    <a:pt x="336" y="589"/>
                    <a:pt x="325" y="600"/>
                    <a:pt x="312" y="600"/>
                  </a:cubicBezTo>
                  <a:cubicBezTo>
                    <a:pt x="24" y="600"/>
                    <a:pt x="24" y="600"/>
                    <a:pt x="24" y="600"/>
                  </a:cubicBezTo>
                  <a:cubicBezTo>
                    <a:pt x="11" y="600"/>
                    <a:pt x="0" y="589"/>
                    <a:pt x="0" y="5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25" y="0"/>
                    <a:pt x="336" y="11"/>
                    <a:pt x="336" y="24"/>
                  </a:cubicBezTo>
                  <a:lnTo>
                    <a:pt x="336" y="576"/>
                  </a:ln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2" name="Rectangle 6">
              <a:extLst>
                <a:ext uri="{FF2B5EF4-FFF2-40B4-BE49-F238E27FC236}">
                  <a16:creationId xmlns="" xmlns:a16="http://schemas.microsoft.com/office/drawing/2014/main" id="{B907DA59-6D17-4101-9EAF-032BCABB32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21838" y="912813"/>
              <a:ext cx="923925" cy="1763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3" name="フリーフォーム: 図形 262">
              <a:extLst>
                <a:ext uri="{FF2B5EF4-FFF2-40B4-BE49-F238E27FC236}">
                  <a16:creationId xmlns="" xmlns:a16="http://schemas.microsoft.com/office/drawing/2014/main" id="{16010C4E-3993-4AE8-B05E-A008E7B57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952500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4" name="フリーフォーム: 図形 263">
              <a:extLst>
                <a:ext uri="{FF2B5EF4-FFF2-40B4-BE49-F238E27FC236}">
                  <a16:creationId xmlns="" xmlns:a16="http://schemas.microsoft.com/office/drawing/2014/main" id="{6D5E0426-40CB-424E-9102-F6C4F2986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296988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5" name="フリーフォーム: 図形 264">
              <a:extLst>
                <a:ext uri="{FF2B5EF4-FFF2-40B4-BE49-F238E27FC236}">
                  <a16:creationId xmlns="" xmlns:a16="http://schemas.microsoft.com/office/drawing/2014/main" id="{3B645090-A78A-43A3-B20F-7EC7D69F2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641475"/>
              <a:ext cx="846138" cy="306387"/>
            </a:xfrm>
            <a:custGeom>
              <a:avLst/>
              <a:gdLst>
                <a:gd name="connsiteX0" fmla="*/ 750887 w 846138"/>
                <a:gd name="connsiteY0" fmla="*/ 211138 h 306387"/>
                <a:gd name="connsiteX1" fmla="*/ 750887 w 846138"/>
                <a:gd name="connsiteY1" fmla="*/ 249238 h 306387"/>
                <a:gd name="connsiteX2" fmla="*/ 788987 w 846138"/>
                <a:gd name="connsiteY2" fmla="*/ 249238 h 306387"/>
                <a:gd name="connsiteX3" fmla="*/ 788987 w 846138"/>
                <a:gd name="connsiteY3" fmla="*/ 211138 h 306387"/>
                <a:gd name="connsiteX4" fmla="*/ 481012 w 846138"/>
                <a:gd name="connsiteY4" fmla="*/ 211138 h 306387"/>
                <a:gd name="connsiteX5" fmla="*/ 481012 w 846138"/>
                <a:gd name="connsiteY5" fmla="*/ 249238 h 306387"/>
                <a:gd name="connsiteX6" fmla="*/ 711200 w 846138"/>
                <a:gd name="connsiteY6" fmla="*/ 249238 h 306387"/>
                <a:gd name="connsiteX7" fmla="*/ 711200 w 846138"/>
                <a:gd name="connsiteY7" fmla="*/ 211138 h 306387"/>
                <a:gd name="connsiteX8" fmla="*/ 750887 w 846138"/>
                <a:gd name="connsiteY8" fmla="*/ 133350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8"/>
                  </a:moveTo>
                  <a:lnTo>
                    <a:pt x="750887" y="249238"/>
                  </a:lnTo>
                  <a:lnTo>
                    <a:pt x="788987" y="249238"/>
                  </a:lnTo>
                  <a:lnTo>
                    <a:pt x="788987" y="211138"/>
                  </a:lnTo>
                  <a:close/>
                  <a:moveTo>
                    <a:pt x="481012" y="211138"/>
                  </a:moveTo>
                  <a:lnTo>
                    <a:pt x="481012" y="249238"/>
                  </a:lnTo>
                  <a:lnTo>
                    <a:pt x="711200" y="249238"/>
                  </a:lnTo>
                  <a:lnTo>
                    <a:pt x="711200" y="211138"/>
                  </a:lnTo>
                  <a:close/>
                  <a:moveTo>
                    <a:pt x="750887" y="133350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6" name="フリーフォーム: 図形 265">
              <a:extLst>
                <a:ext uri="{FF2B5EF4-FFF2-40B4-BE49-F238E27FC236}">
                  <a16:creationId xmlns="" xmlns:a16="http://schemas.microsoft.com/office/drawing/2014/main" id="{AE6F057B-C46A-4978-AC99-F5A1EACF4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985963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4937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4937 h 306387"/>
                <a:gd name="connsiteX12" fmla="*/ 481012 w 846138"/>
                <a:gd name="connsiteY12" fmla="*/ 134937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4937 h 306387"/>
                <a:gd name="connsiteX16" fmla="*/ 173037 w 846138"/>
                <a:gd name="connsiteY16" fmla="*/ 134937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4937 h 306387"/>
                <a:gd name="connsiteX20" fmla="*/ 750887 w 846138"/>
                <a:gd name="connsiteY20" fmla="*/ 57150 h 306387"/>
                <a:gd name="connsiteX21" fmla="*/ 750887 w 846138"/>
                <a:gd name="connsiteY21" fmla="*/ 96837 h 306387"/>
                <a:gd name="connsiteX22" fmla="*/ 788987 w 846138"/>
                <a:gd name="connsiteY22" fmla="*/ 96837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6837 h 306387"/>
                <a:gd name="connsiteX26" fmla="*/ 711200 w 846138"/>
                <a:gd name="connsiteY26" fmla="*/ 96837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6837 h 306387"/>
                <a:gd name="connsiteX30" fmla="*/ 403225 w 846138"/>
                <a:gd name="connsiteY30" fmla="*/ 96837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6837 h 306387"/>
                <a:gd name="connsiteX34" fmla="*/ 115888 w 846138"/>
                <a:gd name="connsiteY34" fmla="*/ 96837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4937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4937"/>
                  </a:lnTo>
                  <a:close/>
                  <a:moveTo>
                    <a:pt x="481012" y="134937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4937"/>
                  </a:lnTo>
                  <a:close/>
                  <a:moveTo>
                    <a:pt x="173037" y="134937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4937"/>
                  </a:lnTo>
                  <a:close/>
                  <a:moveTo>
                    <a:pt x="750887" y="57150"/>
                  </a:moveTo>
                  <a:lnTo>
                    <a:pt x="750887" y="96837"/>
                  </a:lnTo>
                  <a:lnTo>
                    <a:pt x="788987" y="96837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6837"/>
                  </a:lnTo>
                  <a:lnTo>
                    <a:pt x="711200" y="96837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6837"/>
                  </a:lnTo>
                  <a:lnTo>
                    <a:pt x="403225" y="96837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6837"/>
                  </a:lnTo>
                  <a:lnTo>
                    <a:pt x="115888" y="96837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7" name="フリーフォーム: 図形 266">
              <a:extLst>
                <a:ext uri="{FF2B5EF4-FFF2-40B4-BE49-F238E27FC236}">
                  <a16:creationId xmlns="" xmlns:a16="http://schemas.microsoft.com/office/drawing/2014/main" id="{973CABFE-88CC-4C78-A453-3204BBD583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2332038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cxnSp>
        <p:nvCxnSpPr>
          <p:cNvPr id="28" name="直線コネクタ 27"/>
          <p:cNvCxnSpPr>
            <a:stCxn id="27" idx="4"/>
            <a:endCxn id="16" idx="14"/>
          </p:cNvCxnSpPr>
          <p:nvPr/>
        </p:nvCxnSpPr>
        <p:spPr bwMode="auto">
          <a:xfrm flipH="1">
            <a:off x="615276" y="4137911"/>
            <a:ext cx="390537" cy="41707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36" name="グループ化 35">
            <a:extLst>
              <a:ext uri="{FF2B5EF4-FFF2-40B4-BE49-F238E27FC236}">
                <a16:creationId xmlns="" xmlns:a16="http://schemas.microsoft.com/office/drawing/2014/main" id="{127EB38B-130A-4949-A1F5-15A866684C4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354290" y="3795229"/>
            <a:ext cx="347351" cy="385118"/>
            <a:chOff x="9544050" y="836613"/>
            <a:chExt cx="1077913" cy="1916112"/>
          </a:xfrm>
        </p:grpSpPr>
        <p:sp>
          <p:nvSpPr>
            <p:cNvPr id="37" name="Freeform 5">
              <a:extLst>
                <a:ext uri="{FF2B5EF4-FFF2-40B4-BE49-F238E27FC236}">
                  <a16:creationId xmlns="" xmlns:a16="http://schemas.microsoft.com/office/drawing/2014/main" id="{B41DCC4F-4993-464A-9C6B-1609FE5E773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4050" y="836613"/>
              <a:ext cx="1077913" cy="1916112"/>
            </a:xfrm>
            <a:custGeom>
              <a:avLst/>
              <a:gdLst>
                <a:gd name="T0" fmla="*/ 336 w 336"/>
                <a:gd name="T1" fmla="*/ 576 h 600"/>
                <a:gd name="T2" fmla="*/ 312 w 336"/>
                <a:gd name="T3" fmla="*/ 600 h 600"/>
                <a:gd name="T4" fmla="*/ 24 w 336"/>
                <a:gd name="T5" fmla="*/ 600 h 600"/>
                <a:gd name="T6" fmla="*/ 0 w 336"/>
                <a:gd name="T7" fmla="*/ 576 h 600"/>
                <a:gd name="T8" fmla="*/ 0 w 336"/>
                <a:gd name="T9" fmla="*/ 24 h 600"/>
                <a:gd name="T10" fmla="*/ 24 w 336"/>
                <a:gd name="T11" fmla="*/ 0 h 600"/>
                <a:gd name="T12" fmla="*/ 312 w 336"/>
                <a:gd name="T13" fmla="*/ 0 h 600"/>
                <a:gd name="T14" fmla="*/ 336 w 336"/>
                <a:gd name="T15" fmla="*/ 24 h 600"/>
                <a:gd name="T16" fmla="*/ 336 w 336"/>
                <a:gd name="T17" fmla="*/ 57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600">
                  <a:moveTo>
                    <a:pt x="336" y="576"/>
                  </a:moveTo>
                  <a:cubicBezTo>
                    <a:pt x="336" y="589"/>
                    <a:pt x="325" y="600"/>
                    <a:pt x="312" y="600"/>
                  </a:cubicBezTo>
                  <a:cubicBezTo>
                    <a:pt x="24" y="600"/>
                    <a:pt x="24" y="600"/>
                    <a:pt x="24" y="600"/>
                  </a:cubicBezTo>
                  <a:cubicBezTo>
                    <a:pt x="11" y="600"/>
                    <a:pt x="0" y="589"/>
                    <a:pt x="0" y="5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25" y="0"/>
                    <a:pt x="336" y="11"/>
                    <a:pt x="336" y="24"/>
                  </a:cubicBezTo>
                  <a:lnTo>
                    <a:pt x="336" y="576"/>
                  </a:ln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8" name="Rectangle 6">
              <a:extLst>
                <a:ext uri="{FF2B5EF4-FFF2-40B4-BE49-F238E27FC236}">
                  <a16:creationId xmlns="" xmlns:a16="http://schemas.microsoft.com/office/drawing/2014/main" id="{B907DA59-6D17-4101-9EAF-032BCABB32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21838" y="912813"/>
              <a:ext cx="923925" cy="1763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9" name="フリーフォーム: 図形 262">
              <a:extLst>
                <a:ext uri="{FF2B5EF4-FFF2-40B4-BE49-F238E27FC236}">
                  <a16:creationId xmlns="" xmlns:a16="http://schemas.microsoft.com/office/drawing/2014/main" id="{16010C4E-3993-4AE8-B05E-A008E7B57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952500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0" name="フリーフォーム: 図形 263">
              <a:extLst>
                <a:ext uri="{FF2B5EF4-FFF2-40B4-BE49-F238E27FC236}">
                  <a16:creationId xmlns="" xmlns:a16="http://schemas.microsoft.com/office/drawing/2014/main" id="{6D5E0426-40CB-424E-9102-F6C4F2986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296988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1" name="フリーフォーム: 図形 264">
              <a:extLst>
                <a:ext uri="{FF2B5EF4-FFF2-40B4-BE49-F238E27FC236}">
                  <a16:creationId xmlns="" xmlns:a16="http://schemas.microsoft.com/office/drawing/2014/main" id="{3B645090-A78A-43A3-B20F-7EC7D69F2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641475"/>
              <a:ext cx="846138" cy="306387"/>
            </a:xfrm>
            <a:custGeom>
              <a:avLst/>
              <a:gdLst>
                <a:gd name="connsiteX0" fmla="*/ 750887 w 846138"/>
                <a:gd name="connsiteY0" fmla="*/ 211138 h 306387"/>
                <a:gd name="connsiteX1" fmla="*/ 750887 w 846138"/>
                <a:gd name="connsiteY1" fmla="*/ 249238 h 306387"/>
                <a:gd name="connsiteX2" fmla="*/ 788987 w 846138"/>
                <a:gd name="connsiteY2" fmla="*/ 249238 h 306387"/>
                <a:gd name="connsiteX3" fmla="*/ 788987 w 846138"/>
                <a:gd name="connsiteY3" fmla="*/ 211138 h 306387"/>
                <a:gd name="connsiteX4" fmla="*/ 481012 w 846138"/>
                <a:gd name="connsiteY4" fmla="*/ 211138 h 306387"/>
                <a:gd name="connsiteX5" fmla="*/ 481012 w 846138"/>
                <a:gd name="connsiteY5" fmla="*/ 249238 h 306387"/>
                <a:gd name="connsiteX6" fmla="*/ 711200 w 846138"/>
                <a:gd name="connsiteY6" fmla="*/ 249238 h 306387"/>
                <a:gd name="connsiteX7" fmla="*/ 711200 w 846138"/>
                <a:gd name="connsiteY7" fmla="*/ 211138 h 306387"/>
                <a:gd name="connsiteX8" fmla="*/ 750887 w 846138"/>
                <a:gd name="connsiteY8" fmla="*/ 133350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8"/>
                  </a:moveTo>
                  <a:lnTo>
                    <a:pt x="750887" y="249238"/>
                  </a:lnTo>
                  <a:lnTo>
                    <a:pt x="788987" y="249238"/>
                  </a:lnTo>
                  <a:lnTo>
                    <a:pt x="788987" y="211138"/>
                  </a:lnTo>
                  <a:close/>
                  <a:moveTo>
                    <a:pt x="481012" y="211138"/>
                  </a:moveTo>
                  <a:lnTo>
                    <a:pt x="481012" y="249238"/>
                  </a:lnTo>
                  <a:lnTo>
                    <a:pt x="711200" y="249238"/>
                  </a:lnTo>
                  <a:lnTo>
                    <a:pt x="711200" y="211138"/>
                  </a:lnTo>
                  <a:close/>
                  <a:moveTo>
                    <a:pt x="750887" y="133350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2" name="フリーフォーム: 図形 265">
              <a:extLst>
                <a:ext uri="{FF2B5EF4-FFF2-40B4-BE49-F238E27FC236}">
                  <a16:creationId xmlns="" xmlns:a16="http://schemas.microsoft.com/office/drawing/2014/main" id="{AE6F057B-C46A-4978-AC99-F5A1EACF4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985963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4937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4937 h 306387"/>
                <a:gd name="connsiteX12" fmla="*/ 481012 w 846138"/>
                <a:gd name="connsiteY12" fmla="*/ 134937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4937 h 306387"/>
                <a:gd name="connsiteX16" fmla="*/ 173037 w 846138"/>
                <a:gd name="connsiteY16" fmla="*/ 134937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4937 h 306387"/>
                <a:gd name="connsiteX20" fmla="*/ 750887 w 846138"/>
                <a:gd name="connsiteY20" fmla="*/ 57150 h 306387"/>
                <a:gd name="connsiteX21" fmla="*/ 750887 w 846138"/>
                <a:gd name="connsiteY21" fmla="*/ 96837 h 306387"/>
                <a:gd name="connsiteX22" fmla="*/ 788987 w 846138"/>
                <a:gd name="connsiteY22" fmla="*/ 96837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6837 h 306387"/>
                <a:gd name="connsiteX26" fmla="*/ 711200 w 846138"/>
                <a:gd name="connsiteY26" fmla="*/ 96837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6837 h 306387"/>
                <a:gd name="connsiteX30" fmla="*/ 403225 w 846138"/>
                <a:gd name="connsiteY30" fmla="*/ 96837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6837 h 306387"/>
                <a:gd name="connsiteX34" fmla="*/ 115888 w 846138"/>
                <a:gd name="connsiteY34" fmla="*/ 96837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4937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4937"/>
                  </a:lnTo>
                  <a:close/>
                  <a:moveTo>
                    <a:pt x="481012" y="134937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4937"/>
                  </a:lnTo>
                  <a:close/>
                  <a:moveTo>
                    <a:pt x="173037" y="134937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4937"/>
                  </a:lnTo>
                  <a:close/>
                  <a:moveTo>
                    <a:pt x="750887" y="57150"/>
                  </a:moveTo>
                  <a:lnTo>
                    <a:pt x="750887" y="96837"/>
                  </a:lnTo>
                  <a:lnTo>
                    <a:pt x="788987" y="96837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6837"/>
                  </a:lnTo>
                  <a:lnTo>
                    <a:pt x="711200" y="96837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6837"/>
                  </a:lnTo>
                  <a:lnTo>
                    <a:pt x="403225" y="96837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6837"/>
                  </a:lnTo>
                  <a:lnTo>
                    <a:pt x="115888" y="96837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3" name="フリーフォーム: 図形 266">
              <a:extLst>
                <a:ext uri="{FF2B5EF4-FFF2-40B4-BE49-F238E27FC236}">
                  <a16:creationId xmlns="" xmlns:a16="http://schemas.microsoft.com/office/drawing/2014/main" id="{973CABFE-88CC-4C78-A453-3204BBD583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2332038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44" name="グループ化 43"/>
          <p:cNvGrpSpPr>
            <a:grpSpLocks noChangeAspect="1"/>
          </p:cNvGrpSpPr>
          <p:nvPr/>
        </p:nvGrpSpPr>
        <p:grpSpPr bwMode="gray">
          <a:xfrm>
            <a:off x="817906" y="4532734"/>
            <a:ext cx="351407" cy="83427"/>
            <a:chOff x="7240817" y="3410225"/>
            <a:chExt cx="1103312" cy="261938"/>
          </a:xfrm>
        </p:grpSpPr>
        <p:sp>
          <p:nvSpPr>
            <p:cNvPr id="45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6" name="フリーフォーム 45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47" name="グループ化 46"/>
          <p:cNvGrpSpPr>
            <a:grpSpLocks noChangeAspect="1"/>
          </p:cNvGrpSpPr>
          <p:nvPr/>
        </p:nvGrpSpPr>
        <p:grpSpPr bwMode="gray">
          <a:xfrm>
            <a:off x="1339290" y="4532734"/>
            <a:ext cx="351407" cy="83427"/>
            <a:chOff x="7240817" y="3410225"/>
            <a:chExt cx="1103312" cy="261938"/>
          </a:xfrm>
        </p:grpSpPr>
        <p:sp>
          <p:nvSpPr>
            <p:cNvPr id="48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9" name="フリーフォーム 48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50" name="グループ化 49"/>
          <p:cNvGrpSpPr>
            <a:grpSpLocks noChangeAspect="1"/>
          </p:cNvGrpSpPr>
          <p:nvPr/>
        </p:nvGrpSpPr>
        <p:grpSpPr bwMode="gray">
          <a:xfrm>
            <a:off x="1756368" y="4532734"/>
            <a:ext cx="351407" cy="83427"/>
            <a:chOff x="7240817" y="3410225"/>
            <a:chExt cx="1103312" cy="261938"/>
          </a:xfrm>
        </p:grpSpPr>
        <p:sp>
          <p:nvSpPr>
            <p:cNvPr id="51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2" name="フリーフォーム 51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cxnSp>
        <p:nvCxnSpPr>
          <p:cNvPr id="53" name="直線コネクタ 52"/>
          <p:cNvCxnSpPr>
            <a:stCxn id="22" idx="3"/>
            <a:endCxn id="38" idx="1"/>
          </p:cNvCxnSpPr>
          <p:nvPr/>
        </p:nvCxnSpPr>
        <p:spPr bwMode="auto">
          <a:xfrm>
            <a:off x="1136262" y="3987788"/>
            <a:ext cx="24309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直線コネクタ 59"/>
          <p:cNvCxnSpPr/>
          <p:nvPr/>
        </p:nvCxnSpPr>
        <p:spPr bwMode="auto">
          <a:xfrm>
            <a:off x="1136262" y="4016605"/>
            <a:ext cx="24309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直線コネクタ 60"/>
          <p:cNvCxnSpPr>
            <a:stCxn id="43" idx="5"/>
            <a:endCxn id="49" idx="21"/>
          </p:cNvCxnSpPr>
          <p:nvPr/>
        </p:nvCxnSpPr>
        <p:spPr bwMode="auto">
          <a:xfrm flipH="1">
            <a:off x="1518280" y="4145568"/>
            <a:ext cx="28357" cy="4225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直線コネクタ 63"/>
          <p:cNvCxnSpPr>
            <a:endCxn id="46" idx="16"/>
          </p:cNvCxnSpPr>
          <p:nvPr/>
        </p:nvCxnSpPr>
        <p:spPr bwMode="auto">
          <a:xfrm>
            <a:off x="982366" y="4171964"/>
            <a:ext cx="40317" cy="39616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直線コネクタ 66"/>
          <p:cNvCxnSpPr>
            <a:stCxn id="22" idx="2"/>
            <a:endCxn id="49" idx="14"/>
          </p:cNvCxnSpPr>
          <p:nvPr/>
        </p:nvCxnSpPr>
        <p:spPr bwMode="auto">
          <a:xfrm>
            <a:off x="987398" y="4165031"/>
            <a:ext cx="530882" cy="38995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直線コネクタ 71"/>
          <p:cNvCxnSpPr>
            <a:stCxn id="22" idx="2"/>
            <a:endCxn id="52" idx="21"/>
          </p:cNvCxnSpPr>
          <p:nvPr/>
        </p:nvCxnSpPr>
        <p:spPr bwMode="auto">
          <a:xfrm>
            <a:off x="987398" y="4165031"/>
            <a:ext cx="947960" cy="40309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直線コネクタ 76"/>
          <p:cNvCxnSpPr>
            <a:stCxn id="43" idx="5"/>
            <a:endCxn id="52" idx="21"/>
          </p:cNvCxnSpPr>
          <p:nvPr/>
        </p:nvCxnSpPr>
        <p:spPr bwMode="auto">
          <a:xfrm>
            <a:off x="1546637" y="4145568"/>
            <a:ext cx="388721" cy="4225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直線コネクタ 80"/>
          <p:cNvCxnSpPr>
            <a:stCxn id="43" idx="5"/>
            <a:endCxn id="46" idx="16"/>
          </p:cNvCxnSpPr>
          <p:nvPr/>
        </p:nvCxnSpPr>
        <p:spPr bwMode="auto">
          <a:xfrm flipH="1">
            <a:off x="1022683" y="4145568"/>
            <a:ext cx="523954" cy="4225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直線コネクタ 84"/>
          <p:cNvCxnSpPr>
            <a:stCxn id="38" idx="2"/>
            <a:endCxn id="16" idx="20"/>
          </p:cNvCxnSpPr>
          <p:nvPr/>
        </p:nvCxnSpPr>
        <p:spPr bwMode="auto">
          <a:xfrm flipH="1">
            <a:off x="602636" y="4165031"/>
            <a:ext cx="925586" cy="40309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99" name="グループ化 98"/>
          <p:cNvGrpSpPr>
            <a:grpSpLocks noChangeAspect="1"/>
          </p:cNvGrpSpPr>
          <p:nvPr/>
        </p:nvGrpSpPr>
        <p:grpSpPr bwMode="gray">
          <a:xfrm>
            <a:off x="2508111" y="4532734"/>
            <a:ext cx="351407" cy="83427"/>
            <a:chOff x="7240817" y="3410225"/>
            <a:chExt cx="1103312" cy="261938"/>
          </a:xfrm>
        </p:grpSpPr>
        <p:sp>
          <p:nvSpPr>
            <p:cNvPr id="100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1" name="フリーフォーム 100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="" xmlns:a16="http://schemas.microsoft.com/office/drawing/2014/main" id="{127EB38B-130A-4949-A1F5-15A866684C4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69322" y="3795229"/>
            <a:ext cx="347351" cy="385118"/>
            <a:chOff x="9544050" y="836613"/>
            <a:chExt cx="1077913" cy="1916112"/>
          </a:xfrm>
        </p:grpSpPr>
        <p:sp>
          <p:nvSpPr>
            <p:cNvPr id="103" name="Freeform 5">
              <a:extLst>
                <a:ext uri="{FF2B5EF4-FFF2-40B4-BE49-F238E27FC236}">
                  <a16:creationId xmlns="" xmlns:a16="http://schemas.microsoft.com/office/drawing/2014/main" id="{B41DCC4F-4993-464A-9C6B-1609FE5E773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4050" y="836613"/>
              <a:ext cx="1077913" cy="1916112"/>
            </a:xfrm>
            <a:custGeom>
              <a:avLst/>
              <a:gdLst>
                <a:gd name="T0" fmla="*/ 336 w 336"/>
                <a:gd name="T1" fmla="*/ 576 h 600"/>
                <a:gd name="T2" fmla="*/ 312 w 336"/>
                <a:gd name="T3" fmla="*/ 600 h 600"/>
                <a:gd name="T4" fmla="*/ 24 w 336"/>
                <a:gd name="T5" fmla="*/ 600 h 600"/>
                <a:gd name="T6" fmla="*/ 0 w 336"/>
                <a:gd name="T7" fmla="*/ 576 h 600"/>
                <a:gd name="T8" fmla="*/ 0 w 336"/>
                <a:gd name="T9" fmla="*/ 24 h 600"/>
                <a:gd name="T10" fmla="*/ 24 w 336"/>
                <a:gd name="T11" fmla="*/ 0 h 600"/>
                <a:gd name="T12" fmla="*/ 312 w 336"/>
                <a:gd name="T13" fmla="*/ 0 h 600"/>
                <a:gd name="T14" fmla="*/ 336 w 336"/>
                <a:gd name="T15" fmla="*/ 24 h 600"/>
                <a:gd name="T16" fmla="*/ 336 w 336"/>
                <a:gd name="T17" fmla="*/ 57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600">
                  <a:moveTo>
                    <a:pt x="336" y="576"/>
                  </a:moveTo>
                  <a:cubicBezTo>
                    <a:pt x="336" y="589"/>
                    <a:pt x="325" y="600"/>
                    <a:pt x="312" y="600"/>
                  </a:cubicBezTo>
                  <a:cubicBezTo>
                    <a:pt x="24" y="600"/>
                    <a:pt x="24" y="600"/>
                    <a:pt x="24" y="600"/>
                  </a:cubicBezTo>
                  <a:cubicBezTo>
                    <a:pt x="11" y="600"/>
                    <a:pt x="0" y="589"/>
                    <a:pt x="0" y="5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25" y="0"/>
                    <a:pt x="336" y="11"/>
                    <a:pt x="336" y="24"/>
                  </a:cubicBezTo>
                  <a:lnTo>
                    <a:pt x="336" y="576"/>
                  </a:ln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4" name="Rectangle 6">
              <a:extLst>
                <a:ext uri="{FF2B5EF4-FFF2-40B4-BE49-F238E27FC236}">
                  <a16:creationId xmlns="" xmlns:a16="http://schemas.microsoft.com/office/drawing/2014/main" id="{B907DA59-6D17-4101-9EAF-032BCABB32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21838" y="912813"/>
              <a:ext cx="923925" cy="1763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5" name="フリーフォーム: 図形 262">
              <a:extLst>
                <a:ext uri="{FF2B5EF4-FFF2-40B4-BE49-F238E27FC236}">
                  <a16:creationId xmlns="" xmlns:a16="http://schemas.microsoft.com/office/drawing/2014/main" id="{16010C4E-3993-4AE8-B05E-A008E7B57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952500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6" name="フリーフォーム: 図形 263">
              <a:extLst>
                <a:ext uri="{FF2B5EF4-FFF2-40B4-BE49-F238E27FC236}">
                  <a16:creationId xmlns="" xmlns:a16="http://schemas.microsoft.com/office/drawing/2014/main" id="{6D5E0426-40CB-424E-9102-F6C4F2986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296988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7" name="フリーフォーム: 図形 264">
              <a:extLst>
                <a:ext uri="{FF2B5EF4-FFF2-40B4-BE49-F238E27FC236}">
                  <a16:creationId xmlns="" xmlns:a16="http://schemas.microsoft.com/office/drawing/2014/main" id="{3B645090-A78A-43A3-B20F-7EC7D69F2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641475"/>
              <a:ext cx="846138" cy="306387"/>
            </a:xfrm>
            <a:custGeom>
              <a:avLst/>
              <a:gdLst>
                <a:gd name="connsiteX0" fmla="*/ 750887 w 846138"/>
                <a:gd name="connsiteY0" fmla="*/ 211138 h 306387"/>
                <a:gd name="connsiteX1" fmla="*/ 750887 w 846138"/>
                <a:gd name="connsiteY1" fmla="*/ 249238 h 306387"/>
                <a:gd name="connsiteX2" fmla="*/ 788987 w 846138"/>
                <a:gd name="connsiteY2" fmla="*/ 249238 h 306387"/>
                <a:gd name="connsiteX3" fmla="*/ 788987 w 846138"/>
                <a:gd name="connsiteY3" fmla="*/ 211138 h 306387"/>
                <a:gd name="connsiteX4" fmla="*/ 481012 w 846138"/>
                <a:gd name="connsiteY4" fmla="*/ 211138 h 306387"/>
                <a:gd name="connsiteX5" fmla="*/ 481012 w 846138"/>
                <a:gd name="connsiteY5" fmla="*/ 249238 h 306387"/>
                <a:gd name="connsiteX6" fmla="*/ 711200 w 846138"/>
                <a:gd name="connsiteY6" fmla="*/ 249238 h 306387"/>
                <a:gd name="connsiteX7" fmla="*/ 711200 w 846138"/>
                <a:gd name="connsiteY7" fmla="*/ 211138 h 306387"/>
                <a:gd name="connsiteX8" fmla="*/ 750887 w 846138"/>
                <a:gd name="connsiteY8" fmla="*/ 133350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8"/>
                  </a:moveTo>
                  <a:lnTo>
                    <a:pt x="750887" y="249238"/>
                  </a:lnTo>
                  <a:lnTo>
                    <a:pt x="788987" y="249238"/>
                  </a:lnTo>
                  <a:lnTo>
                    <a:pt x="788987" y="211138"/>
                  </a:lnTo>
                  <a:close/>
                  <a:moveTo>
                    <a:pt x="481012" y="211138"/>
                  </a:moveTo>
                  <a:lnTo>
                    <a:pt x="481012" y="249238"/>
                  </a:lnTo>
                  <a:lnTo>
                    <a:pt x="711200" y="249238"/>
                  </a:lnTo>
                  <a:lnTo>
                    <a:pt x="711200" y="211138"/>
                  </a:lnTo>
                  <a:close/>
                  <a:moveTo>
                    <a:pt x="750887" y="133350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8" name="フリーフォーム: 図形 265">
              <a:extLst>
                <a:ext uri="{FF2B5EF4-FFF2-40B4-BE49-F238E27FC236}">
                  <a16:creationId xmlns="" xmlns:a16="http://schemas.microsoft.com/office/drawing/2014/main" id="{AE6F057B-C46A-4978-AC99-F5A1EACF4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985963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4937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4937 h 306387"/>
                <a:gd name="connsiteX12" fmla="*/ 481012 w 846138"/>
                <a:gd name="connsiteY12" fmla="*/ 134937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4937 h 306387"/>
                <a:gd name="connsiteX16" fmla="*/ 173037 w 846138"/>
                <a:gd name="connsiteY16" fmla="*/ 134937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4937 h 306387"/>
                <a:gd name="connsiteX20" fmla="*/ 750887 w 846138"/>
                <a:gd name="connsiteY20" fmla="*/ 57150 h 306387"/>
                <a:gd name="connsiteX21" fmla="*/ 750887 w 846138"/>
                <a:gd name="connsiteY21" fmla="*/ 96837 h 306387"/>
                <a:gd name="connsiteX22" fmla="*/ 788987 w 846138"/>
                <a:gd name="connsiteY22" fmla="*/ 96837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6837 h 306387"/>
                <a:gd name="connsiteX26" fmla="*/ 711200 w 846138"/>
                <a:gd name="connsiteY26" fmla="*/ 96837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6837 h 306387"/>
                <a:gd name="connsiteX30" fmla="*/ 403225 w 846138"/>
                <a:gd name="connsiteY30" fmla="*/ 96837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6837 h 306387"/>
                <a:gd name="connsiteX34" fmla="*/ 115888 w 846138"/>
                <a:gd name="connsiteY34" fmla="*/ 96837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4937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4937"/>
                  </a:lnTo>
                  <a:close/>
                  <a:moveTo>
                    <a:pt x="481012" y="134937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4937"/>
                  </a:lnTo>
                  <a:close/>
                  <a:moveTo>
                    <a:pt x="173037" y="134937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4937"/>
                  </a:lnTo>
                  <a:close/>
                  <a:moveTo>
                    <a:pt x="750887" y="57150"/>
                  </a:moveTo>
                  <a:lnTo>
                    <a:pt x="750887" y="96837"/>
                  </a:lnTo>
                  <a:lnTo>
                    <a:pt x="788987" y="96837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6837"/>
                  </a:lnTo>
                  <a:lnTo>
                    <a:pt x="711200" y="96837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6837"/>
                  </a:lnTo>
                  <a:lnTo>
                    <a:pt x="403225" y="96837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6837"/>
                  </a:lnTo>
                  <a:lnTo>
                    <a:pt x="115888" y="96837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9" name="フリーフォーム: 図形 266">
              <a:extLst>
                <a:ext uri="{FF2B5EF4-FFF2-40B4-BE49-F238E27FC236}">
                  <a16:creationId xmlns="" xmlns:a16="http://schemas.microsoft.com/office/drawing/2014/main" id="{973CABFE-88CC-4C78-A453-3204BBD583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2332038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cxnSp>
        <p:nvCxnSpPr>
          <p:cNvPr id="110" name="直線コネクタ 109"/>
          <p:cNvCxnSpPr>
            <a:stCxn id="109" idx="4"/>
            <a:endCxn id="101" idx="14"/>
          </p:cNvCxnSpPr>
          <p:nvPr/>
        </p:nvCxnSpPr>
        <p:spPr bwMode="auto">
          <a:xfrm flipH="1">
            <a:off x="2687101" y="4137911"/>
            <a:ext cx="574568" cy="41707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111" name="グループ化 110">
            <a:extLst>
              <a:ext uri="{FF2B5EF4-FFF2-40B4-BE49-F238E27FC236}">
                <a16:creationId xmlns="" xmlns:a16="http://schemas.microsoft.com/office/drawing/2014/main" id="{127EB38B-130A-4949-A1F5-15A866684C4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610146" y="3795229"/>
            <a:ext cx="347351" cy="385118"/>
            <a:chOff x="9544050" y="836613"/>
            <a:chExt cx="1077913" cy="1916112"/>
          </a:xfrm>
        </p:grpSpPr>
        <p:sp>
          <p:nvSpPr>
            <p:cNvPr id="112" name="Freeform 5">
              <a:extLst>
                <a:ext uri="{FF2B5EF4-FFF2-40B4-BE49-F238E27FC236}">
                  <a16:creationId xmlns="" xmlns:a16="http://schemas.microsoft.com/office/drawing/2014/main" id="{B41DCC4F-4993-464A-9C6B-1609FE5E773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4050" y="836613"/>
              <a:ext cx="1077913" cy="1916112"/>
            </a:xfrm>
            <a:custGeom>
              <a:avLst/>
              <a:gdLst>
                <a:gd name="T0" fmla="*/ 336 w 336"/>
                <a:gd name="T1" fmla="*/ 576 h 600"/>
                <a:gd name="T2" fmla="*/ 312 w 336"/>
                <a:gd name="T3" fmla="*/ 600 h 600"/>
                <a:gd name="T4" fmla="*/ 24 w 336"/>
                <a:gd name="T5" fmla="*/ 600 h 600"/>
                <a:gd name="T6" fmla="*/ 0 w 336"/>
                <a:gd name="T7" fmla="*/ 576 h 600"/>
                <a:gd name="T8" fmla="*/ 0 w 336"/>
                <a:gd name="T9" fmla="*/ 24 h 600"/>
                <a:gd name="T10" fmla="*/ 24 w 336"/>
                <a:gd name="T11" fmla="*/ 0 h 600"/>
                <a:gd name="T12" fmla="*/ 312 w 336"/>
                <a:gd name="T13" fmla="*/ 0 h 600"/>
                <a:gd name="T14" fmla="*/ 336 w 336"/>
                <a:gd name="T15" fmla="*/ 24 h 600"/>
                <a:gd name="T16" fmla="*/ 336 w 336"/>
                <a:gd name="T17" fmla="*/ 57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600">
                  <a:moveTo>
                    <a:pt x="336" y="576"/>
                  </a:moveTo>
                  <a:cubicBezTo>
                    <a:pt x="336" y="589"/>
                    <a:pt x="325" y="600"/>
                    <a:pt x="312" y="600"/>
                  </a:cubicBezTo>
                  <a:cubicBezTo>
                    <a:pt x="24" y="600"/>
                    <a:pt x="24" y="600"/>
                    <a:pt x="24" y="600"/>
                  </a:cubicBezTo>
                  <a:cubicBezTo>
                    <a:pt x="11" y="600"/>
                    <a:pt x="0" y="589"/>
                    <a:pt x="0" y="5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25" y="0"/>
                    <a:pt x="336" y="11"/>
                    <a:pt x="336" y="24"/>
                  </a:cubicBezTo>
                  <a:lnTo>
                    <a:pt x="336" y="576"/>
                  </a:ln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3" name="Rectangle 6">
              <a:extLst>
                <a:ext uri="{FF2B5EF4-FFF2-40B4-BE49-F238E27FC236}">
                  <a16:creationId xmlns="" xmlns:a16="http://schemas.microsoft.com/office/drawing/2014/main" id="{B907DA59-6D17-4101-9EAF-032BCABB32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21838" y="912813"/>
              <a:ext cx="923925" cy="1763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4" name="フリーフォーム: 図形 262">
              <a:extLst>
                <a:ext uri="{FF2B5EF4-FFF2-40B4-BE49-F238E27FC236}">
                  <a16:creationId xmlns="" xmlns:a16="http://schemas.microsoft.com/office/drawing/2014/main" id="{16010C4E-3993-4AE8-B05E-A008E7B57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952500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5" name="フリーフォーム: 図形 263">
              <a:extLst>
                <a:ext uri="{FF2B5EF4-FFF2-40B4-BE49-F238E27FC236}">
                  <a16:creationId xmlns="" xmlns:a16="http://schemas.microsoft.com/office/drawing/2014/main" id="{6D5E0426-40CB-424E-9102-F6C4F2986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296988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6" name="フリーフォーム: 図形 264">
              <a:extLst>
                <a:ext uri="{FF2B5EF4-FFF2-40B4-BE49-F238E27FC236}">
                  <a16:creationId xmlns="" xmlns:a16="http://schemas.microsoft.com/office/drawing/2014/main" id="{3B645090-A78A-43A3-B20F-7EC7D69F2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641475"/>
              <a:ext cx="846138" cy="306387"/>
            </a:xfrm>
            <a:custGeom>
              <a:avLst/>
              <a:gdLst>
                <a:gd name="connsiteX0" fmla="*/ 750887 w 846138"/>
                <a:gd name="connsiteY0" fmla="*/ 211138 h 306387"/>
                <a:gd name="connsiteX1" fmla="*/ 750887 w 846138"/>
                <a:gd name="connsiteY1" fmla="*/ 249238 h 306387"/>
                <a:gd name="connsiteX2" fmla="*/ 788987 w 846138"/>
                <a:gd name="connsiteY2" fmla="*/ 249238 h 306387"/>
                <a:gd name="connsiteX3" fmla="*/ 788987 w 846138"/>
                <a:gd name="connsiteY3" fmla="*/ 211138 h 306387"/>
                <a:gd name="connsiteX4" fmla="*/ 481012 w 846138"/>
                <a:gd name="connsiteY4" fmla="*/ 211138 h 306387"/>
                <a:gd name="connsiteX5" fmla="*/ 481012 w 846138"/>
                <a:gd name="connsiteY5" fmla="*/ 249238 h 306387"/>
                <a:gd name="connsiteX6" fmla="*/ 711200 w 846138"/>
                <a:gd name="connsiteY6" fmla="*/ 249238 h 306387"/>
                <a:gd name="connsiteX7" fmla="*/ 711200 w 846138"/>
                <a:gd name="connsiteY7" fmla="*/ 211138 h 306387"/>
                <a:gd name="connsiteX8" fmla="*/ 750887 w 846138"/>
                <a:gd name="connsiteY8" fmla="*/ 133350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8"/>
                  </a:moveTo>
                  <a:lnTo>
                    <a:pt x="750887" y="249238"/>
                  </a:lnTo>
                  <a:lnTo>
                    <a:pt x="788987" y="249238"/>
                  </a:lnTo>
                  <a:lnTo>
                    <a:pt x="788987" y="211138"/>
                  </a:lnTo>
                  <a:close/>
                  <a:moveTo>
                    <a:pt x="481012" y="211138"/>
                  </a:moveTo>
                  <a:lnTo>
                    <a:pt x="481012" y="249238"/>
                  </a:lnTo>
                  <a:lnTo>
                    <a:pt x="711200" y="249238"/>
                  </a:lnTo>
                  <a:lnTo>
                    <a:pt x="711200" y="211138"/>
                  </a:lnTo>
                  <a:close/>
                  <a:moveTo>
                    <a:pt x="750887" y="133350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7" name="フリーフォーム: 図形 265">
              <a:extLst>
                <a:ext uri="{FF2B5EF4-FFF2-40B4-BE49-F238E27FC236}">
                  <a16:creationId xmlns="" xmlns:a16="http://schemas.microsoft.com/office/drawing/2014/main" id="{AE6F057B-C46A-4978-AC99-F5A1EACF4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985963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4937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4937 h 306387"/>
                <a:gd name="connsiteX12" fmla="*/ 481012 w 846138"/>
                <a:gd name="connsiteY12" fmla="*/ 134937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4937 h 306387"/>
                <a:gd name="connsiteX16" fmla="*/ 173037 w 846138"/>
                <a:gd name="connsiteY16" fmla="*/ 134937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4937 h 306387"/>
                <a:gd name="connsiteX20" fmla="*/ 750887 w 846138"/>
                <a:gd name="connsiteY20" fmla="*/ 57150 h 306387"/>
                <a:gd name="connsiteX21" fmla="*/ 750887 w 846138"/>
                <a:gd name="connsiteY21" fmla="*/ 96837 h 306387"/>
                <a:gd name="connsiteX22" fmla="*/ 788987 w 846138"/>
                <a:gd name="connsiteY22" fmla="*/ 96837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6837 h 306387"/>
                <a:gd name="connsiteX26" fmla="*/ 711200 w 846138"/>
                <a:gd name="connsiteY26" fmla="*/ 96837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6837 h 306387"/>
                <a:gd name="connsiteX30" fmla="*/ 403225 w 846138"/>
                <a:gd name="connsiteY30" fmla="*/ 96837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6837 h 306387"/>
                <a:gd name="connsiteX34" fmla="*/ 115888 w 846138"/>
                <a:gd name="connsiteY34" fmla="*/ 96837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4937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4937"/>
                  </a:lnTo>
                  <a:close/>
                  <a:moveTo>
                    <a:pt x="481012" y="134937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4937"/>
                  </a:lnTo>
                  <a:close/>
                  <a:moveTo>
                    <a:pt x="173037" y="134937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4937"/>
                  </a:lnTo>
                  <a:close/>
                  <a:moveTo>
                    <a:pt x="750887" y="57150"/>
                  </a:moveTo>
                  <a:lnTo>
                    <a:pt x="750887" y="96837"/>
                  </a:lnTo>
                  <a:lnTo>
                    <a:pt x="788987" y="96837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6837"/>
                  </a:lnTo>
                  <a:lnTo>
                    <a:pt x="711200" y="96837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6837"/>
                  </a:lnTo>
                  <a:lnTo>
                    <a:pt x="403225" y="96837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6837"/>
                  </a:lnTo>
                  <a:lnTo>
                    <a:pt x="115888" y="96837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8" name="フリーフォーム: 図形 266">
              <a:extLst>
                <a:ext uri="{FF2B5EF4-FFF2-40B4-BE49-F238E27FC236}">
                  <a16:creationId xmlns="" xmlns:a16="http://schemas.microsoft.com/office/drawing/2014/main" id="{973CABFE-88CC-4C78-A453-3204BBD583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2332038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119" name="グループ化 118"/>
          <p:cNvGrpSpPr>
            <a:grpSpLocks noChangeAspect="1"/>
          </p:cNvGrpSpPr>
          <p:nvPr/>
        </p:nvGrpSpPr>
        <p:grpSpPr bwMode="gray">
          <a:xfrm>
            <a:off x="2954383" y="4532734"/>
            <a:ext cx="351407" cy="83427"/>
            <a:chOff x="7240817" y="3410225"/>
            <a:chExt cx="1103312" cy="261938"/>
          </a:xfrm>
        </p:grpSpPr>
        <p:sp>
          <p:nvSpPr>
            <p:cNvPr id="120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21" name="フリーフォーム 120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122" name="グループ化 121"/>
          <p:cNvGrpSpPr>
            <a:grpSpLocks noChangeAspect="1"/>
          </p:cNvGrpSpPr>
          <p:nvPr/>
        </p:nvGrpSpPr>
        <p:grpSpPr bwMode="gray">
          <a:xfrm>
            <a:off x="3638146" y="4532734"/>
            <a:ext cx="351407" cy="83427"/>
            <a:chOff x="7240817" y="3410225"/>
            <a:chExt cx="1103312" cy="261938"/>
          </a:xfrm>
        </p:grpSpPr>
        <p:sp>
          <p:nvSpPr>
            <p:cNvPr id="123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24" name="フリーフォーム 123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125" name="グループ化 124"/>
          <p:cNvGrpSpPr>
            <a:grpSpLocks noChangeAspect="1"/>
          </p:cNvGrpSpPr>
          <p:nvPr/>
        </p:nvGrpSpPr>
        <p:grpSpPr bwMode="gray">
          <a:xfrm>
            <a:off x="4077879" y="4532734"/>
            <a:ext cx="351407" cy="83427"/>
            <a:chOff x="7240817" y="3410225"/>
            <a:chExt cx="1103312" cy="261938"/>
          </a:xfrm>
        </p:grpSpPr>
        <p:sp>
          <p:nvSpPr>
            <p:cNvPr id="126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27" name="フリーフォーム 126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cxnSp>
        <p:nvCxnSpPr>
          <p:cNvPr id="128" name="直線コネクタ 127"/>
          <p:cNvCxnSpPr>
            <a:stCxn id="104" idx="3"/>
            <a:endCxn id="113" idx="1"/>
          </p:cNvCxnSpPr>
          <p:nvPr/>
        </p:nvCxnSpPr>
        <p:spPr bwMode="auto">
          <a:xfrm>
            <a:off x="3392118" y="3987788"/>
            <a:ext cx="24309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9" name="直線コネクタ 128"/>
          <p:cNvCxnSpPr/>
          <p:nvPr/>
        </p:nvCxnSpPr>
        <p:spPr bwMode="auto">
          <a:xfrm>
            <a:off x="3392352" y="4016605"/>
            <a:ext cx="24309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直線コネクタ 129"/>
          <p:cNvCxnSpPr>
            <a:stCxn id="118" idx="5"/>
            <a:endCxn id="124" idx="21"/>
          </p:cNvCxnSpPr>
          <p:nvPr/>
        </p:nvCxnSpPr>
        <p:spPr bwMode="auto">
          <a:xfrm>
            <a:off x="3802493" y="4145568"/>
            <a:ext cx="14643" cy="4225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直線コネクタ 130"/>
          <p:cNvCxnSpPr>
            <a:endCxn id="121" idx="16"/>
          </p:cNvCxnSpPr>
          <p:nvPr/>
        </p:nvCxnSpPr>
        <p:spPr bwMode="auto">
          <a:xfrm flipH="1">
            <a:off x="3159160" y="4165031"/>
            <a:ext cx="39407" cy="40309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32" name="直線コネクタ 131"/>
          <p:cNvCxnSpPr>
            <a:stCxn id="104" idx="2"/>
            <a:endCxn id="124" idx="14"/>
          </p:cNvCxnSpPr>
          <p:nvPr/>
        </p:nvCxnSpPr>
        <p:spPr bwMode="auto">
          <a:xfrm>
            <a:off x="3243254" y="4165031"/>
            <a:ext cx="573882" cy="38995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直線コネクタ 132"/>
          <p:cNvCxnSpPr>
            <a:stCxn id="104" idx="2"/>
            <a:endCxn id="127" idx="21"/>
          </p:cNvCxnSpPr>
          <p:nvPr/>
        </p:nvCxnSpPr>
        <p:spPr bwMode="auto">
          <a:xfrm>
            <a:off x="3243254" y="4165031"/>
            <a:ext cx="1013615" cy="40309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直線コネクタ 133"/>
          <p:cNvCxnSpPr>
            <a:stCxn id="118" idx="5"/>
            <a:endCxn id="127" idx="21"/>
          </p:cNvCxnSpPr>
          <p:nvPr/>
        </p:nvCxnSpPr>
        <p:spPr bwMode="auto">
          <a:xfrm>
            <a:off x="3802493" y="4145568"/>
            <a:ext cx="454376" cy="4225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35" name="直線コネクタ 134"/>
          <p:cNvCxnSpPr>
            <a:stCxn id="118" idx="5"/>
            <a:endCxn id="121" idx="16"/>
          </p:cNvCxnSpPr>
          <p:nvPr/>
        </p:nvCxnSpPr>
        <p:spPr bwMode="auto">
          <a:xfrm flipH="1">
            <a:off x="3159160" y="4145568"/>
            <a:ext cx="643333" cy="4225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直線コネクタ 135"/>
          <p:cNvCxnSpPr>
            <a:stCxn id="113" idx="2"/>
            <a:endCxn id="101" idx="20"/>
          </p:cNvCxnSpPr>
          <p:nvPr/>
        </p:nvCxnSpPr>
        <p:spPr bwMode="auto">
          <a:xfrm flipH="1">
            <a:off x="2674461" y="4165031"/>
            <a:ext cx="1109617" cy="40309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9" name="円/楕円 58"/>
          <p:cNvSpPr/>
          <p:nvPr/>
        </p:nvSpPr>
        <p:spPr bwMode="auto">
          <a:xfrm>
            <a:off x="3492672" y="3942244"/>
            <a:ext cx="45719" cy="125758"/>
          </a:xfrm>
          <a:prstGeom prst="ellipse">
            <a:avLst/>
          </a:prstGeom>
          <a:noFill/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38" name="円/楕円 137"/>
          <p:cNvSpPr/>
          <p:nvPr/>
        </p:nvSpPr>
        <p:spPr bwMode="auto">
          <a:xfrm rot="3600000" flipH="1">
            <a:off x="3769231" y="4145547"/>
            <a:ext cx="54973" cy="450128"/>
          </a:xfrm>
          <a:prstGeom prst="ellipse">
            <a:avLst/>
          </a:prstGeom>
          <a:noFill/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40" name="円/楕円 139"/>
          <p:cNvSpPr/>
          <p:nvPr/>
        </p:nvSpPr>
        <p:spPr bwMode="auto">
          <a:xfrm rot="6720000" flipH="1">
            <a:off x="3147647" y="4158677"/>
            <a:ext cx="54973" cy="450128"/>
          </a:xfrm>
          <a:prstGeom prst="ellipse">
            <a:avLst/>
          </a:prstGeom>
          <a:noFill/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cxnSp>
        <p:nvCxnSpPr>
          <p:cNvPr id="141" name="直線コネクタ 140"/>
          <p:cNvCxnSpPr/>
          <p:nvPr/>
        </p:nvCxnSpPr>
        <p:spPr bwMode="auto">
          <a:xfrm flipH="1">
            <a:off x="2856621" y="4566438"/>
            <a:ext cx="11229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" name="直線コネクタ 143"/>
          <p:cNvCxnSpPr/>
          <p:nvPr/>
        </p:nvCxnSpPr>
        <p:spPr bwMode="auto">
          <a:xfrm flipH="1">
            <a:off x="2856621" y="4583073"/>
            <a:ext cx="11229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45" name="直線コネクタ 144"/>
          <p:cNvCxnSpPr/>
          <p:nvPr/>
        </p:nvCxnSpPr>
        <p:spPr bwMode="auto">
          <a:xfrm flipH="1">
            <a:off x="3988823" y="4566438"/>
            <a:ext cx="11229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" name="直線コネクタ 145"/>
          <p:cNvCxnSpPr/>
          <p:nvPr/>
        </p:nvCxnSpPr>
        <p:spPr bwMode="auto">
          <a:xfrm flipH="1">
            <a:off x="3988823" y="4583073"/>
            <a:ext cx="11229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47" name="円/楕円 146"/>
          <p:cNvSpPr/>
          <p:nvPr/>
        </p:nvSpPr>
        <p:spPr bwMode="auto">
          <a:xfrm>
            <a:off x="2880500" y="4511565"/>
            <a:ext cx="45719" cy="125758"/>
          </a:xfrm>
          <a:prstGeom prst="ellipse">
            <a:avLst/>
          </a:prstGeom>
          <a:noFill/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48" name="円/楕円 147"/>
          <p:cNvSpPr/>
          <p:nvPr/>
        </p:nvSpPr>
        <p:spPr bwMode="auto">
          <a:xfrm>
            <a:off x="4005691" y="4511565"/>
            <a:ext cx="45719" cy="125758"/>
          </a:xfrm>
          <a:prstGeom prst="ellipse">
            <a:avLst/>
          </a:prstGeom>
          <a:noFill/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grpSp>
        <p:nvGrpSpPr>
          <p:cNvPr id="150" name="グループ化 149"/>
          <p:cNvGrpSpPr>
            <a:grpSpLocks noChangeAspect="1"/>
          </p:cNvGrpSpPr>
          <p:nvPr/>
        </p:nvGrpSpPr>
        <p:grpSpPr bwMode="gray">
          <a:xfrm>
            <a:off x="4838428" y="4564690"/>
            <a:ext cx="351407" cy="83427"/>
            <a:chOff x="7240817" y="3410225"/>
            <a:chExt cx="1103312" cy="261938"/>
          </a:xfrm>
        </p:grpSpPr>
        <p:sp>
          <p:nvSpPr>
            <p:cNvPr id="151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52" name="フリーフォーム 151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153" name="グループ化 152">
            <a:extLst>
              <a:ext uri="{FF2B5EF4-FFF2-40B4-BE49-F238E27FC236}">
                <a16:creationId xmlns="" xmlns:a16="http://schemas.microsoft.com/office/drawing/2014/main" id="{127EB38B-130A-4949-A1F5-15A866684C4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827912" y="3795229"/>
            <a:ext cx="347351" cy="385118"/>
            <a:chOff x="9544050" y="836613"/>
            <a:chExt cx="1077913" cy="1916112"/>
          </a:xfrm>
        </p:grpSpPr>
        <p:sp>
          <p:nvSpPr>
            <p:cNvPr id="154" name="Freeform 5">
              <a:extLst>
                <a:ext uri="{FF2B5EF4-FFF2-40B4-BE49-F238E27FC236}">
                  <a16:creationId xmlns="" xmlns:a16="http://schemas.microsoft.com/office/drawing/2014/main" id="{B41DCC4F-4993-464A-9C6B-1609FE5E773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4050" y="836613"/>
              <a:ext cx="1077913" cy="1916112"/>
            </a:xfrm>
            <a:custGeom>
              <a:avLst/>
              <a:gdLst>
                <a:gd name="T0" fmla="*/ 336 w 336"/>
                <a:gd name="T1" fmla="*/ 576 h 600"/>
                <a:gd name="T2" fmla="*/ 312 w 336"/>
                <a:gd name="T3" fmla="*/ 600 h 600"/>
                <a:gd name="T4" fmla="*/ 24 w 336"/>
                <a:gd name="T5" fmla="*/ 600 h 600"/>
                <a:gd name="T6" fmla="*/ 0 w 336"/>
                <a:gd name="T7" fmla="*/ 576 h 600"/>
                <a:gd name="T8" fmla="*/ 0 w 336"/>
                <a:gd name="T9" fmla="*/ 24 h 600"/>
                <a:gd name="T10" fmla="*/ 24 w 336"/>
                <a:gd name="T11" fmla="*/ 0 h 600"/>
                <a:gd name="T12" fmla="*/ 312 w 336"/>
                <a:gd name="T13" fmla="*/ 0 h 600"/>
                <a:gd name="T14" fmla="*/ 336 w 336"/>
                <a:gd name="T15" fmla="*/ 24 h 600"/>
                <a:gd name="T16" fmla="*/ 336 w 336"/>
                <a:gd name="T17" fmla="*/ 57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600">
                  <a:moveTo>
                    <a:pt x="336" y="576"/>
                  </a:moveTo>
                  <a:cubicBezTo>
                    <a:pt x="336" y="589"/>
                    <a:pt x="325" y="600"/>
                    <a:pt x="312" y="600"/>
                  </a:cubicBezTo>
                  <a:cubicBezTo>
                    <a:pt x="24" y="600"/>
                    <a:pt x="24" y="600"/>
                    <a:pt x="24" y="600"/>
                  </a:cubicBezTo>
                  <a:cubicBezTo>
                    <a:pt x="11" y="600"/>
                    <a:pt x="0" y="589"/>
                    <a:pt x="0" y="5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25" y="0"/>
                    <a:pt x="336" y="11"/>
                    <a:pt x="336" y="24"/>
                  </a:cubicBezTo>
                  <a:lnTo>
                    <a:pt x="336" y="576"/>
                  </a:ln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55" name="Rectangle 6">
              <a:extLst>
                <a:ext uri="{FF2B5EF4-FFF2-40B4-BE49-F238E27FC236}">
                  <a16:creationId xmlns="" xmlns:a16="http://schemas.microsoft.com/office/drawing/2014/main" id="{B907DA59-6D17-4101-9EAF-032BCABB32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21838" y="912813"/>
              <a:ext cx="923925" cy="1763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56" name="フリーフォーム: 図形 262">
              <a:extLst>
                <a:ext uri="{FF2B5EF4-FFF2-40B4-BE49-F238E27FC236}">
                  <a16:creationId xmlns="" xmlns:a16="http://schemas.microsoft.com/office/drawing/2014/main" id="{16010C4E-3993-4AE8-B05E-A008E7B57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952500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57" name="フリーフォーム: 図形 263">
              <a:extLst>
                <a:ext uri="{FF2B5EF4-FFF2-40B4-BE49-F238E27FC236}">
                  <a16:creationId xmlns="" xmlns:a16="http://schemas.microsoft.com/office/drawing/2014/main" id="{6D5E0426-40CB-424E-9102-F6C4F2986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296988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58" name="フリーフォーム: 図形 264">
              <a:extLst>
                <a:ext uri="{FF2B5EF4-FFF2-40B4-BE49-F238E27FC236}">
                  <a16:creationId xmlns="" xmlns:a16="http://schemas.microsoft.com/office/drawing/2014/main" id="{3B645090-A78A-43A3-B20F-7EC7D69F2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641475"/>
              <a:ext cx="846138" cy="306387"/>
            </a:xfrm>
            <a:custGeom>
              <a:avLst/>
              <a:gdLst>
                <a:gd name="connsiteX0" fmla="*/ 750887 w 846138"/>
                <a:gd name="connsiteY0" fmla="*/ 211138 h 306387"/>
                <a:gd name="connsiteX1" fmla="*/ 750887 w 846138"/>
                <a:gd name="connsiteY1" fmla="*/ 249238 h 306387"/>
                <a:gd name="connsiteX2" fmla="*/ 788987 w 846138"/>
                <a:gd name="connsiteY2" fmla="*/ 249238 h 306387"/>
                <a:gd name="connsiteX3" fmla="*/ 788987 w 846138"/>
                <a:gd name="connsiteY3" fmla="*/ 211138 h 306387"/>
                <a:gd name="connsiteX4" fmla="*/ 481012 w 846138"/>
                <a:gd name="connsiteY4" fmla="*/ 211138 h 306387"/>
                <a:gd name="connsiteX5" fmla="*/ 481012 w 846138"/>
                <a:gd name="connsiteY5" fmla="*/ 249238 h 306387"/>
                <a:gd name="connsiteX6" fmla="*/ 711200 w 846138"/>
                <a:gd name="connsiteY6" fmla="*/ 249238 h 306387"/>
                <a:gd name="connsiteX7" fmla="*/ 711200 w 846138"/>
                <a:gd name="connsiteY7" fmla="*/ 211138 h 306387"/>
                <a:gd name="connsiteX8" fmla="*/ 750887 w 846138"/>
                <a:gd name="connsiteY8" fmla="*/ 133350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8"/>
                  </a:moveTo>
                  <a:lnTo>
                    <a:pt x="750887" y="249238"/>
                  </a:lnTo>
                  <a:lnTo>
                    <a:pt x="788987" y="249238"/>
                  </a:lnTo>
                  <a:lnTo>
                    <a:pt x="788987" y="211138"/>
                  </a:lnTo>
                  <a:close/>
                  <a:moveTo>
                    <a:pt x="481012" y="211138"/>
                  </a:moveTo>
                  <a:lnTo>
                    <a:pt x="481012" y="249238"/>
                  </a:lnTo>
                  <a:lnTo>
                    <a:pt x="711200" y="249238"/>
                  </a:lnTo>
                  <a:lnTo>
                    <a:pt x="711200" y="211138"/>
                  </a:lnTo>
                  <a:close/>
                  <a:moveTo>
                    <a:pt x="750887" y="133350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59" name="フリーフォーム: 図形 265">
              <a:extLst>
                <a:ext uri="{FF2B5EF4-FFF2-40B4-BE49-F238E27FC236}">
                  <a16:creationId xmlns="" xmlns:a16="http://schemas.microsoft.com/office/drawing/2014/main" id="{AE6F057B-C46A-4978-AC99-F5A1EACF4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985963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4937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4937 h 306387"/>
                <a:gd name="connsiteX12" fmla="*/ 481012 w 846138"/>
                <a:gd name="connsiteY12" fmla="*/ 134937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4937 h 306387"/>
                <a:gd name="connsiteX16" fmla="*/ 173037 w 846138"/>
                <a:gd name="connsiteY16" fmla="*/ 134937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4937 h 306387"/>
                <a:gd name="connsiteX20" fmla="*/ 750887 w 846138"/>
                <a:gd name="connsiteY20" fmla="*/ 57150 h 306387"/>
                <a:gd name="connsiteX21" fmla="*/ 750887 w 846138"/>
                <a:gd name="connsiteY21" fmla="*/ 96837 h 306387"/>
                <a:gd name="connsiteX22" fmla="*/ 788987 w 846138"/>
                <a:gd name="connsiteY22" fmla="*/ 96837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6837 h 306387"/>
                <a:gd name="connsiteX26" fmla="*/ 711200 w 846138"/>
                <a:gd name="connsiteY26" fmla="*/ 96837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6837 h 306387"/>
                <a:gd name="connsiteX30" fmla="*/ 403225 w 846138"/>
                <a:gd name="connsiteY30" fmla="*/ 96837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6837 h 306387"/>
                <a:gd name="connsiteX34" fmla="*/ 115888 w 846138"/>
                <a:gd name="connsiteY34" fmla="*/ 96837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4937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4937"/>
                  </a:lnTo>
                  <a:close/>
                  <a:moveTo>
                    <a:pt x="481012" y="134937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4937"/>
                  </a:lnTo>
                  <a:close/>
                  <a:moveTo>
                    <a:pt x="173037" y="134937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4937"/>
                  </a:lnTo>
                  <a:close/>
                  <a:moveTo>
                    <a:pt x="750887" y="57150"/>
                  </a:moveTo>
                  <a:lnTo>
                    <a:pt x="750887" y="96837"/>
                  </a:lnTo>
                  <a:lnTo>
                    <a:pt x="788987" y="96837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6837"/>
                  </a:lnTo>
                  <a:lnTo>
                    <a:pt x="711200" y="96837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6837"/>
                  </a:lnTo>
                  <a:lnTo>
                    <a:pt x="403225" y="96837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6837"/>
                  </a:lnTo>
                  <a:lnTo>
                    <a:pt x="115888" y="96837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60" name="フリーフォーム: 図形 266">
              <a:extLst>
                <a:ext uri="{FF2B5EF4-FFF2-40B4-BE49-F238E27FC236}">
                  <a16:creationId xmlns="" xmlns:a16="http://schemas.microsoft.com/office/drawing/2014/main" id="{973CABFE-88CC-4C78-A453-3204BBD583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2332038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162" name="グループ化 161">
            <a:extLst>
              <a:ext uri="{FF2B5EF4-FFF2-40B4-BE49-F238E27FC236}">
                <a16:creationId xmlns="" xmlns:a16="http://schemas.microsoft.com/office/drawing/2014/main" id="{127EB38B-130A-4949-A1F5-15A866684C4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265688" y="3795229"/>
            <a:ext cx="347351" cy="385118"/>
            <a:chOff x="9544050" y="836613"/>
            <a:chExt cx="1077913" cy="1916112"/>
          </a:xfrm>
        </p:grpSpPr>
        <p:sp>
          <p:nvSpPr>
            <p:cNvPr id="163" name="Freeform 5">
              <a:extLst>
                <a:ext uri="{FF2B5EF4-FFF2-40B4-BE49-F238E27FC236}">
                  <a16:creationId xmlns="" xmlns:a16="http://schemas.microsoft.com/office/drawing/2014/main" id="{B41DCC4F-4993-464A-9C6B-1609FE5E773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4050" y="836613"/>
              <a:ext cx="1077913" cy="1916112"/>
            </a:xfrm>
            <a:custGeom>
              <a:avLst/>
              <a:gdLst>
                <a:gd name="T0" fmla="*/ 336 w 336"/>
                <a:gd name="T1" fmla="*/ 576 h 600"/>
                <a:gd name="T2" fmla="*/ 312 w 336"/>
                <a:gd name="T3" fmla="*/ 600 h 600"/>
                <a:gd name="T4" fmla="*/ 24 w 336"/>
                <a:gd name="T5" fmla="*/ 600 h 600"/>
                <a:gd name="T6" fmla="*/ 0 w 336"/>
                <a:gd name="T7" fmla="*/ 576 h 600"/>
                <a:gd name="T8" fmla="*/ 0 w 336"/>
                <a:gd name="T9" fmla="*/ 24 h 600"/>
                <a:gd name="T10" fmla="*/ 24 w 336"/>
                <a:gd name="T11" fmla="*/ 0 h 600"/>
                <a:gd name="T12" fmla="*/ 312 w 336"/>
                <a:gd name="T13" fmla="*/ 0 h 600"/>
                <a:gd name="T14" fmla="*/ 336 w 336"/>
                <a:gd name="T15" fmla="*/ 24 h 600"/>
                <a:gd name="T16" fmla="*/ 336 w 336"/>
                <a:gd name="T17" fmla="*/ 57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600">
                  <a:moveTo>
                    <a:pt x="336" y="576"/>
                  </a:moveTo>
                  <a:cubicBezTo>
                    <a:pt x="336" y="589"/>
                    <a:pt x="325" y="600"/>
                    <a:pt x="312" y="600"/>
                  </a:cubicBezTo>
                  <a:cubicBezTo>
                    <a:pt x="24" y="600"/>
                    <a:pt x="24" y="600"/>
                    <a:pt x="24" y="600"/>
                  </a:cubicBezTo>
                  <a:cubicBezTo>
                    <a:pt x="11" y="600"/>
                    <a:pt x="0" y="589"/>
                    <a:pt x="0" y="5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25" y="0"/>
                    <a:pt x="336" y="11"/>
                    <a:pt x="336" y="24"/>
                  </a:cubicBezTo>
                  <a:lnTo>
                    <a:pt x="336" y="576"/>
                  </a:ln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64" name="Rectangle 6">
              <a:extLst>
                <a:ext uri="{FF2B5EF4-FFF2-40B4-BE49-F238E27FC236}">
                  <a16:creationId xmlns="" xmlns:a16="http://schemas.microsoft.com/office/drawing/2014/main" id="{B907DA59-6D17-4101-9EAF-032BCABB32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21838" y="912813"/>
              <a:ext cx="923925" cy="1763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65" name="フリーフォーム: 図形 262">
              <a:extLst>
                <a:ext uri="{FF2B5EF4-FFF2-40B4-BE49-F238E27FC236}">
                  <a16:creationId xmlns="" xmlns:a16="http://schemas.microsoft.com/office/drawing/2014/main" id="{16010C4E-3993-4AE8-B05E-A008E7B57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952500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66" name="フリーフォーム: 図形 263">
              <a:extLst>
                <a:ext uri="{FF2B5EF4-FFF2-40B4-BE49-F238E27FC236}">
                  <a16:creationId xmlns="" xmlns:a16="http://schemas.microsoft.com/office/drawing/2014/main" id="{6D5E0426-40CB-424E-9102-F6C4F2986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296988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67" name="フリーフォーム: 図形 264">
              <a:extLst>
                <a:ext uri="{FF2B5EF4-FFF2-40B4-BE49-F238E27FC236}">
                  <a16:creationId xmlns="" xmlns:a16="http://schemas.microsoft.com/office/drawing/2014/main" id="{3B645090-A78A-43A3-B20F-7EC7D69F2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641475"/>
              <a:ext cx="846138" cy="306387"/>
            </a:xfrm>
            <a:custGeom>
              <a:avLst/>
              <a:gdLst>
                <a:gd name="connsiteX0" fmla="*/ 750887 w 846138"/>
                <a:gd name="connsiteY0" fmla="*/ 211138 h 306387"/>
                <a:gd name="connsiteX1" fmla="*/ 750887 w 846138"/>
                <a:gd name="connsiteY1" fmla="*/ 249238 h 306387"/>
                <a:gd name="connsiteX2" fmla="*/ 788987 w 846138"/>
                <a:gd name="connsiteY2" fmla="*/ 249238 h 306387"/>
                <a:gd name="connsiteX3" fmla="*/ 788987 w 846138"/>
                <a:gd name="connsiteY3" fmla="*/ 211138 h 306387"/>
                <a:gd name="connsiteX4" fmla="*/ 481012 w 846138"/>
                <a:gd name="connsiteY4" fmla="*/ 211138 h 306387"/>
                <a:gd name="connsiteX5" fmla="*/ 481012 w 846138"/>
                <a:gd name="connsiteY5" fmla="*/ 249238 h 306387"/>
                <a:gd name="connsiteX6" fmla="*/ 711200 w 846138"/>
                <a:gd name="connsiteY6" fmla="*/ 249238 h 306387"/>
                <a:gd name="connsiteX7" fmla="*/ 711200 w 846138"/>
                <a:gd name="connsiteY7" fmla="*/ 211138 h 306387"/>
                <a:gd name="connsiteX8" fmla="*/ 750887 w 846138"/>
                <a:gd name="connsiteY8" fmla="*/ 133350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8"/>
                  </a:moveTo>
                  <a:lnTo>
                    <a:pt x="750887" y="249238"/>
                  </a:lnTo>
                  <a:lnTo>
                    <a:pt x="788987" y="249238"/>
                  </a:lnTo>
                  <a:lnTo>
                    <a:pt x="788987" y="211138"/>
                  </a:lnTo>
                  <a:close/>
                  <a:moveTo>
                    <a:pt x="481012" y="211138"/>
                  </a:moveTo>
                  <a:lnTo>
                    <a:pt x="481012" y="249238"/>
                  </a:lnTo>
                  <a:lnTo>
                    <a:pt x="711200" y="249238"/>
                  </a:lnTo>
                  <a:lnTo>
                    <a:pt x="711200" y="211138"/>
                  </a:lnTo>
                  <a:close/>
                  <a:moveTo>
                    <a:pt x="750887" y="133350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68" name="フリーフォーム: 図形 265">
              <a:extLst>
                <a:ext uri="{FF2B5EF4-FFF2-40B4-BE49-F238E27FC236}">
                  <a16:creationId xmlns="" xmlns:a16="http://schemas.microsoft.com/office/drawing/2014/main" id="{AE6F057B-C46A-4978-AC99-F5A1EACF4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985963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4937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4937 h 306387"/>
                <a:gd name="connsiteX12" fmla="*/ 481012 w 846138"/>
                <a:gd name="connsiteY12" fmla="*/ 134937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4937 h 306387"/>
                <a:gd name="connsiteX16" fmla="*/ 173037 w 846138"/>
                <a:gd name="connsiteY16" fmla="*/ 134937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4937 h 306387"/>
                <a:gd name="connsiteX20" fmla="*/ 750887 w 846138"/>
                <a:gd name="connsiteY20" fmla="*/ 57150 h 306387"/>
                <a:gd name="connsiteX21" fmla="*/ 750887 w 846138"/>
                <a:gd name="connsiteY21" fmla="*/ 96837 h 306387"/>
                <a:gd name="connsiteX22" fmla="*/ 788987 w 846138"/>
                <a:gd name="connsiteY22" fmla="*/ 96837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6837 h 306387"/>
                <a:gd name="connsiteX26" fmla="*/ 711200 w 846138"/>
                <a:gd name="connsiteY26" fmla="*/ 96837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6837 h 306387"/>
                <a:gd name="connsiteX30" fmla="*/ 403225 w 846138"/>
                <a:gd name="connsiteY30" fmla="*/ 96837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6837 h 306387"/>
                <a:gd name="connsiteX34" fmla="*/ 115888 w 846138"/>
                <a:gd name="connsiteY34" fmla="*/ 96837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4937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4937"/>
                  </a:lnTo>
                  <a:close/>
                  <a:moveTo>
                    <a:pt x="481012" y="134937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4937"/>
                  </a:lnTo>
                  <a:close/>
                  <a:moveTo>
                    <a:pt x="173037" y="134937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4937"/>
                  </a:lnTo>
                  <a:close/>
                  <a:moveTo>
                    <a:pt x="750887" y="57150"/>
                  </a:moveTo>
                  <a:lnTo>
                    <a:pt x="750887" y="96837"/>
                  </a:lnTo>
                  <a:lnTo>
                    <a:pt x="788987" y="96837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6837"/>
                  </a:lnTo>
                  <a:lnTo>
                    <a:pt x="711200" y="96837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6837"/>
                  </a:lnTo>
                  <a:lnTo>
                    <a:pt x="403225" y="96837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6837"/>
                  </a:lnTo>
                  <a:lnTo>
                    <a:pt x="115888" y="96837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69" name="フリーフォーム: 図形 266">
              <a:extLst>
                <a:ext uri="{FF2B5EF4-FFF2-40B4-BE49-F238E27FC236}">
                  <a16:creationId xmlns="" xmlns:a16="http://schemas.microsoft.com/office/drawing/2014/main" id="{973CABFE-88CC-4C78-A453-3204BBD583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2332038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170" name="グループ化 169"/>
          <p:cNvGrpSpPr>
            <a:grpSpLocks noChangeAspect="1"/>
          </p:cNvGrpSpPr>
          <p:nvPr/>
        </p:nvGrpSpPr>
        <p:grpSpPr bwMode="gray">
          <a:xfrm>
            <a:off x="4781571" y="4514190"/>
            <a:ext cx="351407" cy="83427"/>
            <a:chOff x="7240817" y="3410225"/>
            <a:chExt cx="1103312" cy="261938"/>
          </a:xfrm>
        </p:grpSpPr>
        <p:sp>
          <p:nvSpPr>
            <p:cNvPr id="171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72" name="フリーフォーム 171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197" name="グループ化 196">
            <a:extLst>
              <a:ext uri="{FF2B5EF4-FFF2-40B4-BE49-F238E27FC236}">
                <a16:creationId xmlns="" xmlns:a16="http://schemas.microsoft.com/office/drawing/2014/main" id="{127EB38B-130A-4949-A1F5-15A866684C4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123716" y="3795229"/>
            <a:ext cx="347351" cy="385118"/>
            <a:chOff x="9544050" y="836613"/>
            <a:chExt cx="1077913" cy="1916112"/>
          </a:xfrm>
        </p:grpSpPr>
        <p:sp>
          <p:nvSpPr>
            <p:cNvPr id="198" name="Freeform 5">
              <a:extLst>
                <a:ext uri="{FF2B5EF4-FFF2-40B4-BE49-F238E27FC236}">
                  <a16:creationId xmlns="" xmlns:a16="http://schemas.microsoft.com/office/drawing/2014/main" id="{B41DCC4F-4993-464A-9C6B-1609FE5E773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4050" y="836613"/>
              <a:ext cx="1077913" cy="1916112"/>
            </a:xfrm>
            <a:custGeom>
              <a:avLst/>
              <a:gdLst>
                <a:gd name="T0" fmla="*/ 336 w 336"/>
                <a:gd name="T1" fmla="*/ 576 h 600"/>
                <a:gd name="T2" fmla="*/ 312 w 336"/>
                <a:gd name="T3" fmla="*/ 600 h 600"/>
                <a:gd name="T4" fmla="*/ 24 w 336"/>
                <a:gd name="T5" fmla="*/ 600 h 600"/>
                <a:gd name="T6" fmla="*/ 0 w 336"/>
                <a:gd name="T7" fmla="*/ 576 h 600"/>
                <a:gd name="T8" fmla="*/ 0 w 336"/>
                <a:gd name="T9" fmla="*/ 24 h 600"/>
                <a:gd name="T10" fmla="*/ 24 w 336"/>
                <a:gd name="T11" fmla="*/ 0 h 600"/>
                <a:gd name="T12" fmla="*/ 312 w 336"/>
                <a:gd name="T13" fmla="*/ 0 h 600"/>
                <a:gd name="T14" fmla="*/ 336 w 336"/>
                <a:gd name="T15" fmla="*/ 24 h 600"/>
                <a:gd name="T16" fmla="*/ 336 w 336"/>
                <a:gd name="T17" fmla="*/ 57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600">
                  <a:moveTo>
                    <a:pt x="336" y="576"/>
                  </a:moveTo>
                  <a:cubicBezTo>
                    <a:pt x="336" y="589"/>
                    <a:pt x="325" y="600"/>
                    <a:pt x="312" y="600"/>
                  </a:cubicBezTo>
                  <a:cubicBezTo>
                    <a:pt x="24" y="600"/>
                    <a:pt x="24" y="600"/>
                    <a:pt x="24" y="600"/>
                  </a:cubicBezTo>
                  <a:cubicBezTo>
                    <a:pt x="11" y="600"/>
                    <a:pt x="0" y="589"/>
                    <a:pt x="0" y="5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25" y="0"/>
                    <a:pt x="336" y="11"/>
                    <a:pt x="336" y="24"/>
                  </a:cubicBezTo>
                  <a:lnTo>
                    <a:pt x="336" y="576"/>
                  </a:ln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99" name="Rectangle 6">
              <a:extLst>
                <a:ext uri="{FF2B5EF4-FFF2-40B4-BE49-F238E27FC236}">
                  <a16:creationId xmlns="" xmlns:a16="http://schemas.microsoft.com/office/drawing/2014/main" id="{B907DA59-6D17-4101-9EAF-032BCABB32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21838" y="912813"/>
              <a:ext cx="923925" cy="1763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00" name="フリーフォーム: 図形 262">
              <a:extLst>
                <a:ext uri="{FF2B5EF4-FFF2-40B4-BE49-F238E27FC236}">
                  <a16:creationId xmlns="" xmlns:a16="http://schemas.microsoft.com/office/drawing/2014/main" id="{16010C4E-3993-4AE8-B05E-A008E7B57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952500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01" name="フリーフォーム: 図形 263">
              <a:extLst>
                <a:ext uri="{FF2B5EF4-FFF2-40B4-BE49-F238E27FC236}">
                  <a16:creationId xmlns="" xmlns:a16="http://schemas.microsoft.com/office/drawing/2014/main" id="{6D5E0426-40CB-424E-9102-F6C4F2986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296988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02" name="フリーフォーム: 図形 264">
              <a:extLst>
                <a:ext uri="{FF2B5EF4-FFF2-40B4-BE49-F238E27FC236}">
                  <a16:creationId xmlns="" xmlns:a16="http://schemas.microsoft.com/office/drawing/2014/main" id="{3B645090-A78A-43A3-B20F-7EC7D69F2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641475"/>
              <a:ext cx="846138" cy="306387"/>
            </a:xfrm>
            <a:custGeom>
              <a:avLst/>
              <a:gdLst>
                <a:gd name="connsiteX0" fmla="*/ 750887 w 846138"/>
                <a:gd name="connsiteY0" fmla="*/ 211138 h 306387"/>
                <a:gd name="connsiteX1" fmla="*/ 750887 w 846138"/>
                <a:gd name="connsiteY1" fmla="*/ 249238 h 306387"/>
                <a:gd name="connsiteX2" fmla="*/ 788987 w 846138"/>
                <a:gd name="connsiteY2" fmla="*/ 249238 h 306387"/>
                <a:gd name="connsiteX3" fmla="*/ 788987 w 846138"/>
                <a:gd name="connsiteY3" fmla="*/ 211138 h 306387"/>
                <a:gd name="connsiteX4" fmla="*/ 481012 w 846138"/>
                <a:gd name="connsiteY4" fmla="*/ 211138 h 306387"/>
                <a:gd name="connsiteX5" fmla="*/ 481012 w 846138"/>
                <a:gd name="connsiteY5" fmla="*/ 249238 h 306387"/>
                <a:gd name="connsiteX6" fmla="*/ 711200 w 846138"/>
                <a:gd name="connsiteY6" fmla="*/ 249238 h 306387"/>
                <a:gd name="connsiteX7" fmla="*/ 711200 w 846138"/>
                <a:gd name="connsiteY7" fmla="*/ 211138 h 306387"/>
                <a:gd name="connsiteX8" fmla="*/ 750887 w 846138"/>
                <a:gd name="connsiteY8" fmla="*/ 133350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8"/>
                  </a:moveTo>
                  <a:lnTo>
                    <a:pt x="750887" y="249238"/>
                  </a:lnTo>
                  <a:lnTo>
                    <a:pt x="788987" y="249238"/>
                  </a:lnTo>
                  <a:lnTo>
                    <a:pt x="788987" y="211138"/>
                  </a:lnTo>
                  <a:close/>
                  <a:moveTo>
                    <a:pt x="481012" y="211138"/>
                  </a:moveTo>
                  <a:lnTo>
                    <a:pt x="481012" y="249238"/>
                  </a:lnTo>
                  <a:lnTo>
                    <a:pt x="711200" y="249238"/>
                  </a:lnTo>
                  <a:lnTo>
                    <a:pt x="711200" y="211138"/>
                  </a:lnTo>
                  <a:close/>
                  <a:moveTo>
                    <a:pt x="750887" y="133350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03" name="フリーフォーム: 図形 265">
              <a:extLst>
                <a:ext uri="{FF2B5EF4-FFF2-40B4-BE49-F238E27FC236}">
                  <a16:creationId xmlns="" xmlns:a16="http://schemas.microsoft.com/office/drawing/2014/main" id="{AE6F057B-C46A-4978-AC99-F5A1EACF4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985963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4937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4937 h 306387"/>
                <a:gd name="connsiteX12" fmla="*/ 481012 w 846138"/>
                <a:gd name="connsiteY12" fmla="*/ 134937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4937 h 306387"/>
                <a:gd name="connsiteX16" fmla="*/ 173037 w 846138"/>
                <a:gd name="connsiteY16" fmla="*/ 134937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4937 h 306387"/>
                <a:gd name="connsiteX20" fmla="*/ 750887 w 846138"/>
                <a:gd name="connsiteY20" fmla="*/ 57150 h 306387"/>
                <a:gd name="connsiteX21" fmla="*/ 750887 w 846138"/>
                <a:gd name="connsiteY21" fmla="*/ 96837 h 306387"/>
                <a:gd name="connsiteX22" fmla="*/ 788987 w 846138"/>
                <a:gd name="connsiteY22" fmla="*/ 96837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6837 h 306387"/>
                <a:gd name="connsiteX26" fmla="*/ 711200 w 846138"/>
                <a:gd name="connsiteY26" fmla="*/ 96837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6837 h 306387"/>
                <a:gd name="connsiteX30" fmla="*/ 403225 w 846138"/>
                <a:gd name="connsiteY30" fmla="*/ 96837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6837 h 306387"/>
                <a:gd name="connsiteX34" fmla="*/ 115888 w 846138"/>
                <a:gd name="connsiteY34" fmla="*/ 96837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4937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4937"/>
                  </a:lnTo>
                  <a:close/>
                  <a:moveTo>
                    <a:pt x="481012" y="134937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4937"/>
                  </a:lnTo>
                  <a:close/>
                  <a:moveTo>
                    <a:pt x="173037" y="134937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4937"/>
                  </a:lnTo>
                  <a:close/>
                  <a:moveTo>
                    <a:pt x="750887" y="57150"/>
                  </a:moveTo>
                  <a:lnTo>
                    <a:pt x="750887" y="96837"/>
                  </a:lnTo>
                  <a:lnTo>
                    <a:pt x="788987" y="96837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6837"/>
                  </a:lnTo>
                  <a:lnTo>
                    <a:pt x="711200" y="96837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6837"/>
                  </a:lnTo>
                  <a:lnTo>
                    <a:pt x="403225" y="96837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6837"/>
                  </a:lnTo>
                  <a:lnTo>
                    <a:pt x="115888" y="96837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04" name="フリーフォーム: 図形 266">
              <a:extLst>
                <a:ext uri="{FF2B5EF4-FFF2-40B4-BE49-F238E27FC236}">
                  <a16:creationId xmlns="" xmlns:a16="http://schemas.microsoft.com/office/drawing/2014/main" id="{973CABFE-88CC-4C78-A453-3204BBD583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2332038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205" name="グループ化 204">
            <a:extLst>
              <a:ext uri="{FF2B5EF4-FFF2-40B4-BE49-F238E27FC236}">
                <a16:creationId xmlns="" xmlns:a16="http://schemas.microsoft.com/office/drawing/2014/main" id="{127EB38B-130A-4949-A1F5-15A866684C4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673744" y="3795229"/>
            <a:ext cx="347351" cy="385118"/>
            <a:chOff x="9544050" y="836613"/>
            <a:chExt cx="1077913" cy="1916112"/>
          </a:xfrm>
        </p:grpSpPr>
        <p:sp>
          <p:nvSpPr>
            <p:cNvPr id="206" name="Freeform 5">
              <a:extLst>
                <a:ext uri="{FF2B5EF4-FFF2-40B4-BE49-F238E27FC236}">
                  <a16:creationId xmlns="" xmlns:a16="http://schemas.microsoft.com/office/drawing/2014/main" id="{B41DCC4F-4993-464A-9C6B-1609FE5E773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4050" y="836613"/>
              <a:ext cx="1077913" cy="1916112"/>
            </a:xfrm>
            <a:custGeom>
              <a:avLst/>
              <a:gdLst>
                <a:gd name="T0" fmla="*/ 336 w 336"/>
                <a:gd name="T1" fmla="*/ 576 h 600"/>
                <a:gd name="T2" fmla="*/ 312 w 336"/>
                <a:gd name="T3" fmla="*/ 600 h 600"/>
                <a:gd name="T4" fmla="*/ 24 w 336"/>
                <a:gd name="T5" fmla="*/ 600 h 600"/>
                <a:gd name="T6" fmla="*/ 0 w 336"/>
                <a:gd name="T7" fmla="*/ 576 h 600"/>
                <a:gd name="T8" fmla="*/ 0 w 336"/>
                <a:gd name="T9" fmla="*/ 24 h 600"/>
                <a:gd name="T10" fmla="*/ 24 w 336"/>
                <a:gd name="T11" fmla="*/ 0 h 600"/>
                <a:gd name="T12" fmla="*/ 312 w 336"/>
                <a:gd name="T13" fmla="*/ 0 h 600"/>
                <a:gd name="T14" fmla="*/ 336 w 336"/>
                <a:gd name="T15" fmla="*/ 24 h 600"/>
                <a:gd name="T16" fmla="*/ 336 w 336"/>
                <a:gd name="T17" fmla="*/ 57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600">
                  <a:moveTo>
                    <a:pt x="336" y="576"/>
                  </a:moveTo>
                  <a:cubicBezTo>
                    <a:pt x="336" y="589"/>
                    <a:pt x="325" y="600"/>
                    <a:pt x="312" y="600"/>
                  </a:cubicBezTo>
                  <a:cubicBezTo>
                    <a:pt x="24" y="600"/>
                    <a:pt x="24" y="600"/>
                    <a:pt x="24" y="600"/>
                  </a:cubicBezTo>
                  <a:cubicBezTo>
                    <a:pt x="11" y="600"/>
                    <a:pt x="0" y="589"/>
                    <a:pt x="0" y="5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25" y="0"/>
                    <a:pt x="336" y="11"/>
                    <a:pt x="336" y="24"/>
                  </a:cubicBezTo>
                  <a:lnTo>
                    <a:pt x="336" y="576"/>
                  </a:ln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07" name="Rectangle 6">
              <a:extLst>
                <a:ext uri="{FF2B5EF4-FFF2-40B4-BE49-F238E27FC236}">
                  <a16:creationId xmlns="" xmlns:a16="http://schemas.microsoft.com/office/drawing/2014/main" id="{B907DA59-6D17-4101-9EAF-032BCABB32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21838" y="912813"/>
              <a:ext cx="923925" cy="1763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08" name="フリーフォーム: 図形 262">
              <a:extLst>
                <a:ext uri="{FF2B5EF4-FFF2-40B4-BE49-F238E27FC236}">
                  <a16:creationId xmlns="" xmlns:a16="http://schemas.microsoft.com/office/drawing/2014/main" id="{16010C4E-3993-4AE8-B05E-A008E7B57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952500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09" name="フリーフォーム: 図形 263">
              <a:extLst>
                <a:ext uri="{FF2B5EF4-FFF2-40B4-BE49-F238E27FC236}">
                  <a16:creationId xmlns="" xmlns:a16="http://schemas.microsoft.com/office/drawing/2014/main" id="{6D5E0426-40CB-424E-9102-F6C4F2986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296988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10" name="フリーフォーム: 図形 264">
              <a:extLst>
                <a:ext uri="{FF2B5EF4-FFF2-40B4-BE49-F238E27FC236}">
                  <a16:creationId xmlns="" xmlns:a16="http://schemas.microsoft.com/office/drawing/2014/main" id="{3B645090-A78A-43A3-B20F-7EC7D69F2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641475"/>
              <a:ext cx="846138" cy="306387"/>
            </a:xfrm>
            <a:custGeom>
              <a:avLst/>
              <a:gdLst>
                <a:gd name="connsiteX0" fmla="*/ 750887 w 846138"/>
                <a:gd name="connsiteY0" fmla="*/ 211138 h 306387"/>
                <a:gd name="connsiteX1" fmla="*/ 750887 w 846138"/>
                <a:gd name="connsiteY1" fmla="*/ 249238 h 306387"/>
                <a:gd name="connsiteX2" fmla="*/ 788987 w 846138"/>
                <a:gd name="connsiteY2" fmla="*/ 249238 h 306387"/>
                <a:gd name="connsiteX3" fmla="*/ 788987 w 846138"/>
                <a:gd name="connsiteY3" fmla="*/ 211138 h 306387"/>
                <a:gd name="connsiteX4" fmla="*/ 481012 w 846138"/>
                <a:gd name="connsiteY4" fmla="*/ 211138 h 306387"/>
                <a:gd name="connsiteX5" fmla="*/ 481012 w 846138"/>
                <a:gd name="connsiteY5" fmla="*/ 249238 h 306387"/>
                <a:gd name="connsiteX6" fmla="*/ 711200 w 846138"/>
                <a:gd name="connsiteY6" fmla="*/ 249238 h 306387"/>
                <a:gd name="connsiteX7" fmla="*/ 711200 w 846138"/>
                <a:gd name="connsiteY7" fmla="*/ 211138 h 306387"/>
                <a:gd name="connsiteX8" fmla="*/ 750887 w 846138"/>
                <a:gd name="connsiteY8" fmla="*/ 133350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8"/>
                  </a:moveTo>
                  <a:lnTo>
                    <a:pt x="750887" y="249238"/>
                  </a:lnTo>
                  <a:lnTo>
                    <a:pt x="788987" y="249238"/>
                  </a:lnTo>
                  <a:lnTo>
                    <a:pt x="788987" y="211138"/>
                  </a:lnTo>
                  <a:close/>
                  <a:moveTo>
                    <a:pt x="481012" y="211138"/>
                  </a:moveTo>
                  <a:lnTo>
                    <a:pt x="481012" y="249238"/>
                  </a:lnTo>
                  <a:lnTo>
                    <a:pt x="711200" y="249238"/>
                  </a:lnTo>
                  <a:lnTo>
                    <a:pt x="711200" y="211138"/>
                  </a:lnTo>
                  <a:close/>
                  <a:moveTo>
                    <a:pt x="750887" y="133350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11" name="フリーフォーム: 図形 265">
              <a:extLst>
                <a:ext uri="{FF2B5EF4-FFF2-40B4-BE49-F238E27FC236}">
                  <a16:creationId xmlns="" xmlns:a16="http://schemas.microsoft.com/office/drawing/2014/main" id="{AE6F057B-C46A-4978-AC99-F5A1EACF4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985963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4937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4937 h 306387"/>
                <a:gd name="connsiteX12" fmla="*/ 481012 w 846138"/>
                <a:gd name="connsiteY12" fmla="*/ 134937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4937 h 306387"/>
                <a:gd name="connsiteX16" fmla="*/ 173037 w 846138"/>
                <a:gd name="connsiteY16" fmla="*/ 134937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4937 h 306387"/>
                <a:gd name="connsiteX20" fmla="*/ 750887 w 846138"/>
                <a:gd name="connsiteY20" fmla="*/ 57150 h 306387"/>
                <a:gd name="connsiteX21" fmla="*/ 750887 w 846138"/>
                <a:gd name="connsiteY21" fmla="*/ 96837 h 306387"/>
                <a:gd name="connsiteX22" fmla="*/ 788987 w 846138"/>
                <a:gd name="connsiteY22" fmla="*/ 96837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6837 h 306387"/>
                <a:gd name="connsiteX26" fmla="*/ 711200 w 846138"/>
                <a:gd name="connsiteY26" fmla="*/ 96837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6837 h 306387"/>
                <a:gd name="connsiteX30" fmla="*/ 403225 w 846138"/>
                <a:gd name="connsiteY30" fmla="*/ 96837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6837 h 306387"/>
                <a:gd name="connsiteX34" fmla="*/ 115888 w 846138"/>
                <a:gd name="connsiteY34" fmla="*/ 96837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4937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4937"/>
                  </a:lnTo>
                  <a:close/>
                  <a:moveTo>
                    <a:pt x="481012" y="134937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4937"/>
                  </a:lnTo>
                  <a:close/>
                  <a:moveTo>
                    <a:pt x="173037" y="134937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4937"/>
                  </a:lnTo>
                  <a:close/>
                  <a:moveTo>
                    <a:pt x="750887" y="57150"/>
                  </a:moveTo>
                  <a:lnTo>
                    <a:pt x="750887" y="96837"/>
                  </a:lnTo>
                  <a:lnTo>
                    <a:pt x="788987" y="96837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6837"/>
                  </a:lnTo>
                  <a:lnTo>
                    <a:pt x="711200" y="96837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6837"/>
                  </a:lnTo>
                  <a:lnTo>
                    <a:pt x="403225" y="96837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6837"/>
                  </a:lnTo>
                  <a:lnTo>
                    <a:pt x="115888" y="96837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12" name="フリーフォーム: 図形 266">
              <a:extLst>
                <a:ext uri="{FF2B5EF4-FFF2-40B4-BE49-F238E27FC236}">
                  <a16:creationId xmlns="" xmlns:a16="http://schemas.microsoft.com/office/drawing/2014/main" id="{973CABFE-88CC-4C78-A453-3204BBD583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2332038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213" name="グループ化 212"/>
          <p:cNvGrpSpPr>
            <a:grpSpLocks noChangeAspect="1"/>
          </p:cNvGrpSpPr>
          <p:nvPr/>
        </p:nvGrpSpPr>
        <p:grpSpPr bwMode="gray">
          <a:xfrm>
            <a:off x="5274892" y="4564690"/>
            <a:ext cx="351407" cy="83427"/>
            <a:chOff x="7240817" y="3410225"/>
            <a:chExt cx="1103312" cy="261938"/>
          </a:xfrm>
        </p:grpSpPr>
        <p:sp>
          <p:nvSpPr>
            <p:cNvPr id="214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15" name="フリーフォーム 214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216" name="グループ化 215"/>
          <p:cNvGrpSpPr>
            <a:grpSpLocks noChangeAspect="1"/>
          </p:cNvGrpSpPr>
          <p:nvPr/>
        </p:nvGrpSpPr>
        <p:grpSpPr bwMode="gray">
          <a:xfrm>
            <a:off x="5218035" y="4514190"/>
            <a:ext cx="351407" cy="83427"/>
            <a:chOff x="7240817" y="3410225"/>
            <a:chExt cx="1103312" cy="261938"/>
          </a:xfrm>
        </p:grpSpPr>
        <p:sp>
          <p:nvSpPr>
            <p:cNvPr id="217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18" name="フリーフォーム 217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219" name="グループ化 218"/>
          <p:cNvGrpSpPr>
            <a:grpSpLocks noChangeAspect="1"/>
          </p:cNvGrpSpPr>
          <p:nvPr/>
        </p:nvGrpSpPr>
        <p:grpSpPr bwMode="gray">
          <a:xfrm>
            <a:off x="5758560" y="4564690"/>
            <a:ext cx="351407" cy="83427"/>
            <a:chOff x="7240817" y="3410225"/>
            <a:chExt cx="1103312" cy="261938"/>
          </a:xfrm>
        </p:grpSpPr>
        <p:sp>
          <p:nvSpPr>
            <p:cNvPr id="220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21" name="フリーフォーム 220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222" name="グループ化 221"/>
          <p:cNvGrpSpPr>
            <a:grpSpLocks noChangeAspect="1"/>
          </p:cNvGrpSpPr>
          <p:nvPr/>
        </p:nvGrpSpPr>
        <p:grpSpPr bwMode="gray">
          <a:xfrm>
            <a:off x="5701703" y="4514190"/>
            <a:ext cx="351407" cy="83427"/>
            <a:chOff x="7240817" y="3410225"/>
            <a:chExt cx="1103312" cy="261938"/>
          </a:xfrm>
        </p:grpSpPr>
        <p:sp>
          <p:nvSpPr>
            <p:cNvPr id="223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56" name="フリーフォーム 255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257" name="グループ化 256"/>
          <p:cNvGrpSpPr>
            <a:grpSpLocks noChangeAspect="1"/>
          </p:cNvGrpSpPr>
          <p:nvPr/>
        </p:nvGrpSpPr>
        <p:grpSpPr bwMode="gray">
          <a:xfrm>
            <a:off x="6196050" y="4564690"/>
            <a:ext cx="351407" cy="83427"/>
            <a:chOff x="7240817" y="3410225"/>
            <a:chExt cx="1103312" cy="261938"/>
          </a:xfrm>
        </p:grpSpPr>
        <p:sp>
          <p:nvSpPr>
            <p:cNvPr id="258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59" name="フリーフォーム 258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260" name="グループ化 259"/>
          <p:cNvGrpSpPr>
            <a:grpSpLocks noChangeAspect="1"/>
          </p:cNvGrpSpPr>
          <p:nvPr/>
        </p:nvGrpSpPr>
        <p:grpSpPr bwMode="gray">
          <a:xfrm>
            <a:off x="6139193" y="4514190"/>
            <a:ext cx="351407" cy="83427"/>
            <a:chOff x="7240817" y="3410225"/>
            <a:chExt cx="1103312" cy="261938"/>
          </a:xfrm>
        </p:grpSpPr>
        <p:sp>
          <p:nvSpPr>
            <p:cNvPr id="261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62" name="フリーフォーム 261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cxnSp>
        <p:nvCxnSpPr>
          <p:cNvPr id="263" name="直線コネクタ 262"/>
          <p:cNvCxnSpPr>
            <a:stCxn id="155" idx="2"/>
            <a:endCxn id="172" idx="15"/>
          </p:cNvCxnSpPr>
          <p:nvPr/>
        </p:nvCxnSpPr>
        <p:spPr bwMode="auto">
          <a:xfrm flipH="1">
            <a:off x="4986348" y="4165031"/>
            <a:ext cx="15496" cy="3714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67" name="直線コネクタ 266"/>
          <p:cNvCxnSpPr>
            <a:stCxn id="164" idx="2"/>
            <a:endCxn id="172" idx="16"/>
          </p:cNvCxnSpPr>
          <p:nvPr/>
        </p:nvCxnSpPr>
        <p:spPr bwMode="auto">
          <a:xfrm flipH="1">
            <a:off x="4986348" y="4165031"/>
            <a:ext cx="453272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73" name="直線コネクタ 272"/>
          <p:cNvCxnSpPr>
            <a:stCxn id="207" idx="2"/>
            <a:endCxn id="172" idx="16"/>
          </p:cNvCxnSpPr>
          <p:nvPr/>
        </p:nvCxnSpPr>
        <p:spPr bwMode="auto">
          <a:xfrm flipH="1">
            <a:off x="4986348" y="4165031"/>
            <a:ext cx="861328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76" name="直線コネクタ 275"/>
          <p:cNvCxnSpPr>
            <a:stCxn id="199" idx="2"/>
            <a:endCxn id="172" idx="16"/>
          </p:cNvCxnSpPr>
          <p:nvPr/>
        </p:nvCxnSpPr>
        <p:spPr bwMode="auto">
          <a:xfrm flipH="1">
            <a:off x="4986348" y="4165031"/>
            <a:ext cx="1311300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79" name="直線コネクタ 278"/>
          <p:cNvCxnSpPr>
            <a:stCxn id="155" idx="2"/>
            <a:endCxn id="218" idx="16"/>
          </p:cNvCxnSpPr>
          <p:nvPr/>
        </p:nvCxnSpPr>
        <p:spPr bwMode="auto">
          <a:xfrm>
            <a:off x="5001844" y="4165031"/>
            <a:ext cx="420968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82" name="直線コネクタ 281"/>
          <p:cNvCxnSpPr>
            <a:stCxn id="164" idx="2"/>
            <a:endCxn id="218" idx="16"/>
          </p:cNvCxnSpPr>
          <p:nvPr/>
        </p:nvCxnSpPr>
        <p:spPr bwMode="auto">
          <a:xfrm flipH="1">
            <a:off x="5422812" y="4165031"/>
            <a:ext cx="16808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86" name="直線コネクタ 285"/>
          <p:cNvCxnSpPr>
            <a:stCxn id="207" idx="2"/>
            <a:endCxn id="218" idx="16"/>
          </p:cNvCxnSpPr>
          <p:nvPr/>
        </p:nvCxnSpPr>
        <p:spPr bwMode="auto">
          <a:xfrm flipH="1">
            <a:off x="5422812" y="4165031"/>
            <a:ext cx="424864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88" name="直線コネクタ 287"/>
          <p:cNvCxnSpPr>
            <a:stCxn id="199" idx="2"/>
            <a:endCxn id="218" idx="16"/>
          </p:cNvCxnSpPr>
          <p:nvPr/>
        </p:nvCxnSpPr>
        <p:spPr bwMode="auto">
          <a:xfrm flipH="1">
            <a:off x="5422812" y="4165031"/>
            <a:ext cx="874836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89" name="直線コネクタ 288"/>
          <p:cNvCxnSpPr>
            <a:stCxn id="155" idx="2"/>
            <a:endCxn id="256" idx="15"/>
          </p:cNvCxnSpPr>
          <p:nvPr/>
        </p:nvCxnSpPr>
        <p:spPr bwMode="auto">
          <a:xfrm>
            <a:off x="5001844" y="4165031"/>
            <a:ext cx="904636" cy="3714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0" name="直線コネクタ 289"/>
          <p:cNvCxnSpPr>
            <a:stCxn id="164" idx="2"/>
            <a:endCxn id="256" idx="16"/>
          </p:cNvCxnSpPr>
          <p:nvPr/>
        </p:nvCxnSpPr>
        <p:spPr bwMode="auto">
          <a:xfrm>
            <a:off x="5439620" y="4165031"/>
            <a:ext cx="466860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1" name="直線コネクタ 290"/>
          <p:cNvCxnSpPr>
            <a:stCxn id="207" idx="2"/>
            <a:endCxn id="256" idx="15"/>
          </p:cNvCxnSpPr>
          <p:nvPr/>
        </p:nvCxnSpPr>
        <p:spPr bwMode="auto">
          <a:xfrm>
            <a:off x="5847676" y="4165031"/>
            <a:ext cx="58804" cy="3714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2" name="直線コネクタ 291"/>
          <p:cNvCxnSpPr>
            <a:stCxn id="207" idx="2"/>
            <a:endCxn id="262" idx="15"/>
          </p:cNvCxnSpPr>
          <p:nvPr/>
        </p:nvCxnSpPr>
        <p:spPr bwMode="auto">
          <a:xfrm>
            <a:off x="5847676" y="4165031"/>
            <a:ext cx="496294" cy="3714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3" name="直線コネクタ 292"/>
          <p:cNvCxnSpPr>
            <a:stCxn id="256" idx="16"/>
            <a:endCxn id="199" idx="2"/>
          </p:cNvCxnSpPr>
          <p:nvPr/>
        </p:nvCxnSpPr>
        <p:spPr bwMode="auto">
          <a:xfrm flipV="1">
            <a:off x="5906480" y="4165031"/>
            <a:ext cx="391168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4" name="直線コネクタ 293"/>
          <p:cNvCxnSpPr>
            <a:stCxn id="262" idx="16"/>
            <a:endCxn id="199" idx="2"/>
          </p:cNvCxnSpPr>
          <p:nvPr/>
        </p:nvCxnSpPr>
        <p:spPr bwMode="auto">
          <a:xfrm flipH="1" flipV="1">
            <a:off x="6297648" y="4165031"/>
            <a:ext cx="46322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5" name="直線コネクタ 294"/>
          <p:cNvCxnSpPr>
            <a:stCxn id="262" idx="16"/>
            <a:endCxn id="164" idx="2"/>
          </p:cNvCxnSpPr>
          <p:nvPr/>
        </p:nvCxnSpPr>
        <p:spPr bwMode="auto">
          <a:xfrm flipH="1" flipV="1">
            <a:off x="5439620" y="4165031"/>
            <a:ext cx="904350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6" name="直線コネクタ 295"/>
          <p:cNvCxnSpPr>
            <a:stCxn id="262" idx="16"/>
            <a:endCxn id="155" idx="2"/>
          </p:cNvCxnSpPr>
          <p:nvPr/>
        </p:nvCxnSpPr>
        <p:spPr bwMode="auto">
          <a:xfrm flipH="1" flipV="1">
            <a:off x="5001844" y="4165031"/>
            <a:ext cx="1342126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4" name="テキスト ボックス 93"/>
          <p:cNvSpPr txBox="1"/>
          <p:nvPr/>
        </p:nvSpPr>
        <p:spPr>
          <a:xfrm>
            <a:off x="362021" y="4684347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Pros</a:t>
            </a:r>
          </a:p>
          <a:p>
            <a:r>
              <a:rPr lang="ja-JP" altLang="en-US" sz="1000" dirty="0" smtClean="0"/>
              <a:t>・</a:t>
            </a:r>
            <a:r>
              <a:rPr kumimoji="1" lang="en-US" altLang="ja-JP" sz="1000" dirty="0" smtClean="0"/>
              <a:t>Loop</a:t>
            </a:r>
            <a:r>
              <a:rPr kumimoji="1" lang="ja-JP" altLang="en-US" sz="1000" dirty="0" smtClean="0"/>
              <a:t>防止</a:t>
            </a:r>
            <a:endParaRPr kumimoji="1" lang="en-US" altLang="ja-JP" sz="1000" dirty="0" smtClean="0"/>
          </a:p>
          <a:p>
            <a:r>
              <a:rPr kumimoji="1" lang="en-US" altLang="ja-JP" sz="1000" dirty="0" smtClean="0"/>
              <a:t>Cons</a:t>
            </a:r>
          </a:p>
          <a:p>
            <a:r>
              <a:rPr lang="ja-JP" altLang="en-US" sz="1000" dirty="0" smtClean="0"/>
              <a:t>・</a:t>
            </a:r>
            <a:r>
              <a:rPr kumimoji="1" lang="en-US" altLang="ja-JP" sz="1000" dirty="0" err="1" smtClean="0"/>
              <a:t>Acive</a:t>
            </a:r>
            <a:r>
              <a:rPr kumimoji="1" lang="en-US" altLang="ja-JP" sz="1000" dirty="0" smtClean="0"/>
              <a:t>-Standby</a:t>
            </a:r>
          </a:p>
          <a:p>
            <a:r>
              <a:rPr lang="ja-JP" altLang="en-US" sz="1000" dirty="0"/>
              <a:t>・</a:t>
            </a:r>
            <a:r>
              <a:rPr lang="en-US" altLang="ja-JP" sz="1000" dirty="0" smtClean="0"/>
              <a:t>Single</a:t>
            </a:r>
            <a:r>
              <a:rPr lang="ja-JP" altLang="en-US" sz="1000" dirty="0" smtClean="0"/>
              <a:t> </a:t>
            </a:r>
            <a:r>
              <a:rPr lang="en-US" altLang="ja-JP" sz="1000" dirty="0" smtClean="0"/>
              <a:t>Pass</a:t>
            </a:r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BUM</a:t>
            </a:r>
          </a:p>
        </p:txBody>
      </p:sp>
      <p:sp>
        <p:nvSpPr>
          <p:cNvPr id="297" name="テキスト ボックス 296"/>
          <p:cNvSpPr txBox="1"/>
          <p:nvPr/>
        </p:nvSpPr>
        <p:spPr>
          <a:xfrm>
            <a:off x="2470098" y="4684347"/>
            <a:ext cx="21242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Pros</a:t>
            </a:r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Active-Active</a:t>
            </a:r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Dual Pass</a:t>
            </a:r>
          </a:p>
          <a:p>
            <a:r>
              <a:rPr lang="en-US" altLang="ja-JP" sz="1000" dirty="0" smtClean="0"/>
              <a:t>Cons</a:t>
            </a:r>
            <a:endParaRPr lang="en-US" altLang="ja-JP" sz="1000" dirty="0"/>
          </a:p>
          <a:p>
            <a:r>
              <a:rPr kumimoji="1" lang="ja-JP" altLang="en-US" sz="1000" dirty="0" smtClean="0"/>
              <a:t>・</a:t>
            </a:r>
            <a:r>
              <a:rPr kumimoji="1" lang="en-US" altLang="ja-JP" sz="1000" dirty="0" smtClean="0"/>
              <a:t>Loop</a:t>
            </a:r>
            <a:r>
              <a:rPr kumimoji="1" lang="ja-JP" altLang="en-US" sz="1000" dirty="0" smtClean="0"/>
              <a:t>防止機能は無い</a:t>
            </a:r>
            <a:r>
              <a:rPr kumimoji="1" lang="en-US" altLang="ja-JP" sz="1000" dirty="0" smtClean="0"/>
              <a:t>(STP</a:t>
            </a:r>
            <a:r>
              <a:rPr kumimoji="1" lang="ja-JP" altLang="en-US" sz="1000" dirty="0" smtClean="0"/>
              <a:t>併用</a:t>
            </a:r>
            <a:r>
              <a:rPr kumimoji="1" lang="en-US" altLang="ja-JP" sz="1000" dirty="0" smtClean="0"/>
              <a:t>)</a:t>
            </a:r>
          </a:p>
          <a:p>
            <a:r>
              <a:rPr lang="ja-JP" altLang="en-US" sz="1000" dirty="0" smtClean="0"/>
              <a:t>・ベンダロック</a:t>
            </a:r>
            <a:endParaRPr lang="en-US" altLang="ja-JP" sz="1000" dirty="0" smtClean="0"/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BUM</a:t>
            </a:r>
          </a:p>
        </p:txBody>
      </p:sp>
      <p:sp>
        <p:nvSpPr>
          <p:cNvPr id="298" name="テキスト ボックス 297"/>
          <p:cNvSpPr txBox="1"/>
          <p:nvPr/>
        </p:nvSpPr>
        <p:spPr>
          <a:xfrm>
            <a:off x="4712781" y="4683849"/>
            <a:ext cx="13452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Pros</a:t>
            </a:r>
          </a:p>
          <a:p>
            <a:r>
              <a:rPr lang="ja-JP" altLang="en-US" sz="1000" dirty="0"/>
              <a:t>・</a:t>
            </a:r>
            <a:r>
              <a:rPr kumimoji="1" lang="en-US" altLang="ja-JP" sz="1000" dirty="0" smtClean="0"/>
              <a:t>Loop</a:t>
            </a:r>
            <a:r>
              <a:rPr kumimoji="1" lang="ja-JP" altLang="en-US" sz="1000" dirty="0" smtClean="0"/>
              <a:t>フリー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・</a:t>
            </a:r>
            <a:r>
              <a:rPr kumimoji="1" lang="en-US" altLang="ja-JP" sz="1000" dirty="0" smtClean="0"/>
              <a:t>N-</a:t>
            </a:r>
            <a:r>
              <a:rPr kumimoji="1" lang="en-US" altLang="ja-JP" sz="1000" dirty="0" err="1" smtClean="0"/>
              <a:t>Acive</a:t>
            </a:r>
            <a:endParaRPr kumimoji="1" lang="en-US" altLang="ja-JP" sz="1000" dirty="0" smtClean="0"/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multi</a:t>
            </a:r>
            <a:r>
              <a:rPr lang="ja-JP" altLang="en-US" sz="1000" dirty="0" smtClean="0"/>
              <a:t> </a:t>
            </a:r>
            <a:r>
              <a:rPr lang="en-US" altLang="ja-JP" sz="1000" dirty="0" smtClean="0"/>
              <a:t>Pass</a:t>
            </a:r>
          </a:p>
          <a:p>
            <a:r>
              <a:rPr lang="en-US" altLang="ja-JP" sz="1000" dirty="0" smtClean="0"/>
              <a:t>Cons</a:t>
            </a:r>
          </a:p>
          <a:p>
            <a:r>
              <a:rPr lang="ja-JP" altLang="en-US" sz="1000" dirty="0"/>
              <a:t>・</a:t>
            </a:r>
            <a:r>
              <a:rPr lang="ja-JP" altLang="en-US" sz="1000" dirty="0" smtClean="0"/>
              <a:t>ベンダロック</a:t>
            </a:r>
            <a:endParaRPr lang="en-US" altLang="ja-JP" sz="1000" dirty="0" smtClean="0"/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BUM</a:t>
            </a:r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mac</a:t>
            </a:r>
            <a:r>
              <a:rPr lang="ja-JP" altLang="en-US" sz="1000" dirty="0" smtClean="0"/>
              <a:t>テーブル圧迫</a:t>
            </a:r>
            <a:endParaRPr lang="en-US" altLang="ja-JP" sz="1000" dirty="0" smtClean="0"/>
          </a:p>
        </p:txBody>
      </p:sp>
      <p:sp>
        <p:nvSpPr>
          <p:cNvPr id="299" name="テキスト ボックス 298"/>
          <p:cNvSpPr txBox="1"/>
          <p:nvPr/>
        </p:nvSpPr>
        <p:spPr>
          <a:xfrm>
            <a:off x="6855184" y="4684347"/>
            <a:ext cx="11112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Pros</a:t>
            </a:r>
          </a:p>
          <a:p>
            <a:r>
              <a:rPr lang="ja-JP" altLang="en-US" sz="1000" dirty="0" smtClean="0"/>
              <a:t>・</a:t>
            </a:r>
            <a:r>
              <a:rPr kumimoji="1" lang="en-US" altLang="ja-JP" sz="1000" dirty="0" smtClean="0"/>
              <a:t>Loop</a:t>
            </a:r>
            <a:r>
              <a:rPr kumimoji="1" lang="ja-JP" altLang="en-US" sz="1000" dirty="0" smtClean="0"/>
              <a:t>フリー</a:t>
            </a:r>
            <a:endParaRPr kumimoji="1" lang="en-US" altLang="ja-JP" sz="1000" dirty="0" smtClean="0"/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N-Active</a:t>
            </a:r>
          </a:p>
          <a:p>
            <a:r>
              <a:rPr kumimoji="1" lang="ja-JP" altLang="en-US" sz="1000" dirty="0" smtClean="0"/>
              <a:t>・</a:t>
            </a:r>
            <a:r>
              <a:rPr kumimoji="1" lang="en-US" altLang="ja-JP" sz="1000" dirty="0" smtClean="0"/>
              <a:t>multi Pass</a:t>
            </a:r>
          </a:p>
          <a:p>
            <a:r>
              <a:rPr lang="ja-JP" altLang="en-US" sz="1000" dirty="0" smtClean="0"/>
              <a:t>・マルチベンダ</a:t>
            </a:r>
            <a:endParaRPr lang="en-US" altLang="ja-JP" sz="1000" dirty="0" smtClean="0"/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BUM</a:t>
            </a:r>
            <a:r>
              <a:rPr lang="ja-JP" altLang="en-US" sz="1000" dirty="0" smtClean="0"/>
              <a:t>の局所化</a:t>
            </a:r>
            <a:endParaRPr lang="en-US" altLang="ja-JP" sz="1000" dirty="0" smtClean="0"/>
          </a:p>
          <a:p>
            <a:r>
              <a:rPr lang="en-US" altLang="ja-JP" sz="1000" dirty="0" smtClean="0"/>
              <a:t>Cons</a:t>
            </a:r>
          </a:p>
          <a:p>
            <a:r>
              <a:rPr lang="ja-JP" altLang="en-US" sz="1000" dirty="0"/>
              <a:t>　－</a:t>
            </a:r>
            <a:endParaRPr lang="en-US" altLang="ja-JP" sz="1000" dirty="0" smtClean="0"/>
          </a:p>
        </p:txBody>
      </p:sp>
      <p:grpSp>
        <p:nvGrpSpPr>
          <p:cNvPr id="340" name="グループ化 339"/>
          <p:cNvGrpSpPr>
            <a:grpSpLocks noChangeAspect="1"/>
          </p:cNvGrpSpPr>
          <p:nvPr/>
        </p:nvGrpSpPr>
        <p:grpSpPr bwMode="gray">
          <a:xfrm>
            <a:off x="7029782" y="4564690"/>
            <a:ext cx="351407" cy="83427"/>
            <a:chOff x="7240817" y="3410225"/>
            <a:chExt cx="1103312" cy="261938"/>
          </a:xfrm>
        </p:grpSpPr>
        <p:sp>
          <p:nvSpPr>
            <p:cNvPr id="341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42" name="フリーフォーム 341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43" name="グループ化 342">
            <a:extLst>
              <a:ext uri="{FF2B5EF4-FFF2-40B4-BE49-F238E27FC236}">
                <a16:creationId xmlns="" xmlns:a16="http://schemas.microsoft.com/office/drawing/2014/main" id="{127EB38B-130A-4949-A1F5-15A866684C4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19266" y="3795229"/>
            <a:ext cx="347351" cy="385118"/>
            <a:chOff x="9544050" y="836613"/>
            <a:chExt cx="1077913" cy="1916112"/>
          </a:xfrm>
        </p:grpSpPr>
        <p:sp>
          <p:nvSpPr>
            <p:cNvPr id="344" name="Freeform 5">
              <a:extLst>
                <a:ext uri="{FF2B5EF4-FFF2-40B4-BE49-F238E27FC236}">
                  <a16:creationId xmlns="" xmlns:a16="http://schemas.microsoft.com/office/drawing/2014/main" id="{B41DCC4F-4993-464A-9C6B-1609FE5E773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4050" y="836613"/>
              <a:ext cx="1077913" cy="1916112"/>
            </a:xfrm>
            <a:custGeom>
              <a:avLst/>
              <a:gdLst>
                <a:gd name="T0" fmla="*/ 336 w 336"/>
                <a:gd name="T1" fmla="*/ 576 h 600"/>
                <a:gd name="T2" fmla="*/ 312 w 336"/>
                <a:gd name="T3" fmla="*/ 600 h 600"/>
                <a:gd name="T4" fmla="*/ 24 w 336"/>
                <a:gd name="T5" fmla="*/ 600 h 600"/>
                <a:gd name="T6" fmla="*/ 0 w 336"/>
                <a:gd name="T7" fmla="*/ 576 h 600"/>
                <a:gd name="T8" fmla="*/ 0 w 336"/>
                <a:gd name="T9" fmla="*/ 24 h 600"/>
                <a:gd name="T10" fmla="*/ 24 w 336"/>
                <a:gd name="T11" fmla="*/ 0 h 600"/>
                <a:gd name="T12" fmla="*/ 312 w 336"/>
                <a:gd name="T13" fmla="*/ 0 h 600"/>
                <a:gd name="T14" fmla="*/ 336 w 336"/>
                <a:gd name="T15" fmla="*/ 24 h 600"/>
                <a:gd name="T16" fmla="*/ 336 w 336"/>
                <a:gd name="T17" fmla="*/ 57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600">
                  <a:moveTo>
                    <a:pt x="336" y="576"/>
                  </a:moveTo>
                  <a:cubicBezTo>
                    <a:pt x="336" y="589"/>
                    <a:pt x="325" y="600"/>
                    <a:pt x="312" y="600"/>
                  </a:cubicBezTo>
                  <a:cubicBezTo>
                    <a:pt x="24" y="600"/>
                    <a:pt x="24" y="600"/>
                    <a:pt x="24" y="600"/>
                  </a:cubicBezTo>
                  <a:cubicBezTo>
                    <a:pt x="11" y="600"/>
                    <a:pt x="0" y="589"/>
                    <a:pt x="0" y="5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25" y="0"/>
                    <a:pt x="336" y="11"/>
                    <a:pt x="336" y="24"/>
                  </a:cubicBezTo>
                  <a:lnTo>
                    <a:pt x="336" y="576"/>
                  </a:ln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45" name="Rectangle 6">
              <a:extLst>
                <a:ext uri="{FF2B5EF4-FFF2-40B4-BE49-F238E27FC236}">
                  <a16:creationId xmlns="" xmlns:a16="http://schemas.microsoft.com/office/drawing/2014/main" id="{B907DA59-6D17-4101-9EAF-032BCABB32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21838" y="912813"/>
              <a:ext cx="923925" cy="1763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46" name="フリーフォーム: 図形 262">
              <a:extLst>
                <a:ext uri="{FF2B5EF4-FFF2-40B4-BE49-F238E27FC236}">
                  <a16:creationId xmlns="" xmlns:a16="http://schemas.microsoft.com/office/drawing/2014/main" id="{16010C4E-3993-4AE8-B05E-A008E7B57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952500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47" name="フリーフォーム: 図形 263">
              <a:extLst>
                <a:ext uri="{FF2B5EF4-FFF2-40B4-BE49-F238E27FC236}">
                  <a16:creationId xmlns="" xmlns:a16="http://schemas.microsoft.com/office/drawing/2014/main" id="{6D5E0426-40CB-424E-9102-F6C4F2986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296988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48" name="フリーフォーム: 図形 264">
              <a:extLst>
                <a:ext uri="{FF2B5EF4-FFF2-40B4-BE49-F238E27FC236}">
                  <a16:creationId xmlns="" xmlns:a16="http://schemas.microsoft.com/office/drawing/2014/main" id="{3B645090-A78A-43A3-B20F-7EC7D69F2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641475"/>
              <a:ext cx="846138" cy="306387"/>
            </a:xfrm>
            <a:custGeom>
              <a:avLst/>
              <a:gdLst>
                <a:gd name="connsiteX0" fmla="*/ 750887 w 846138"/>
                <a:gd name="connsiteY0" fmla="*/ 211138 h 306387"/>
                <a:gd name="connsiteX1" fmla="*/ 750887 w 846138"/>
                <a:gd name="connsiteY1" fmla="*/ 249238 h 306387"/>
                <a:gd name="connsiteX2" fmla="*/ 788987 w 846138"/>
                <a:gd name="connsiteY2" fmla="*/ 249238 h 306387"/>
                <a:gd name="connsiteX3" fmla="*/ 788987 w 846138"/>
                <a:gd name="connsiteY3" fmla="*/ 211138 h 306387"/>
                <a:gd name="connsiteX4" fmla="*/ 481012 w 846138"/>
                <a:gd name="connsiteY4" fmla="*/ 211138 h 306387"/>
                <a:gd name="connsiteX5" fmla="*/ 481012 w 846138"/>
                <a:gd name="connsiteY5" fmla="*/ 249238 h 306387"/>
                <a:gd name="connsiteX6" fmla="*/ 711200 w 846138"/>
                <a:gd name="connsiteY6" fmla="*/ 249238 h 306387"/>
                <a:gd name="connsiteX7" fmla="*/ 711200 w 846138"/>
                <a:gd name="connsiteY7" fmla="*/ 211138 h 306387"/>
                <a:gd name="connsiteX8" fmla="*/ 750887 w 846138"/>
                <a:gd name="connsiteY8" fmla="*/ 133350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8"/>
                  </a:moveTo>
                  <a:lnTo>
                    <a:pt x="750887" y="249238"/>
                  </a:lnTo>
                  <a:lnTo>
                    <a:pt x="788987" y="249238"/>
                  </a:lnTo>
                  <a:lnTo>
                    <a:pt x="788987" y="211138"/>
                  </a:lnTo>
                  <a:close/>
                  <a:moveTo>
                    <a:pt x="481012" y="211138"/>
                  </a:moveTo>
                  <a:lnTo>
                    <a:pt x="481012" y="249238"/>
                  </a:lnTo>
                  <a:lnTo>
                    <a:pt x="711200" y="249238"/>
                  </a:lnTo>
                  <a:lnTo>
                    <a:pt x="711200" y="211138"/>
                  </a:lnTo>
                  <a:close/>
                  <a:moveTo>
                    <a:pt x="750887" y="133350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49" name="フリーフォーム: 図形 265">
              <a:extLst>
                <a:ext uri="{FF2B5EF4-FFF2-40B4-BE49-F238E27FC236}">
                  <a16:creationId xmlns="" xmlns:a16="http://schemas.microsoft.com/office/drawing/2014/main" id="{AE6F057B-C46A-4978-AC99-F5A1EACF4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985963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4937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4937 h 306387"/>
                <a:gd name="connsiteX12" fmla="*/ 481012 w 846138"/>
                <a:gd name="connsiteY12" fmla="*/ 134937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4937 h 306387"/>
                <a:gd name="connsiteX16" fmla="*/ 173037 w 846138"/>
                <a:gd name="connsiteY16" fmla="*/ 134937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4937 h 306387"/>
                <a:gd name="connsiteX20" fmla="*/ 750887 w 846138"/>
                <a:gd name="connsiteY20" fmla="*/ 57150 h 306387"/>
                <a:gd name="connsiteX21" fmla="*/ 750887 w 846138"/>
                <a:gd name="connsiteY21" fmla="*/ 96837 h 306387"/>
                <a:gd name="connsiteX22" fmla="*/ 788987 w 846138"/>
                <a:gd name="connsiteY22" fmla="*/ 96837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6837 h 306387"/>
                <a:gd name="connsiteX26" fmla="*/ 711200 w 846138"/>
                <a:gd name="connsiteY26" fmla="*/ 96837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6837 h 306387"/>
                <a:gd name="connsiteX30" fmla="*/ 403225 w 846138"/>
                <a:gd name="connsiteY30" fmla="*/ 96837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6837 h 306387"/>
                <a:gd name="connsiteX34" fmla="*/ 115888 w 846138"/>
                <a:gd name="connsiteY34" fmla="*/ 96837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4937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4937"/>
                  </a:lnTo>
                  <a:close/>
                  <a:moveTo>
                    <a:pt x="481012" y="134937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4937"/>
                  </a:lnTo>
                  <a:close/>
                  <a:moveTo>
                    <a:pt x="173037" y="134937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4937"/>
                  </a:lnTo>
                  <a:close/>
                  <a:moveTo>
                    <a:pt x="750887" y="57150"/>
                  </a:moveTo>
                  <a:lnTo>
                    <a:pt x="750887" y="96837"/>
                  </a:lnTo>
                  <a:lnTo>
                    <a:pt x="788987" y="96837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6837"/>
                  </a:lnTo>
                  <a:lnTo>
                    <a:pt x="711200" y="96837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6837"/>
                  </a:lnTo>
                  <a:lnTo>
                    <a:pt x="403225" y="96837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6837"/>
                  </a:lnTo>
                  <a:lnTo>
                    <a:pt x="115888" y="96837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50" name="フリーフォーム: 図形 266">
              <a:extLst>
                <a:ext uri="{FF2B5EF4-FFF2-40B4-BE49-F238E27FC236}">
                  <a16:creationId xmlns="" xmlns:a16="http://schemas.microsoft.com/office/drawing/2014/main" id="{973CABFE-88CC-4C78-A453-3204BBD583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2332038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51" name="グループ化 350">
            <a:extLst>
              <a:ext uri="{FF2B5EF4-FFF2-40B4-BE49-F238E27FC236}">
                <a16:creationId xmlns="" xmlns:a16="http://schemas.microsoft.com/office/drawing/2014/main" id="{127EB38B-130A-4949-A1F5-15A866684C4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457042" y="3795229"/>
            <a:ext cx="347351" cy="385118"/>
            <a:chOff x="9544050" y="836613"/>
            <a:chExt cx="1077913" cy="1916112"/>
          </a:xfrm>
        </p:grpSpPr>
        <p:sp>
          <p:nvSpPr>
            <p:cNvPr id="352" name="Freeform 5">
              <a:extLst>
                <a:ext uri="{FF2B5EF4-FFF2-40B4-BE49-F238E27FC236}">
                  <a16:creationId xmlns="" xmlns:a16="http://schemas.microsoft.com/office/drawing/2014/main" id="{B41DCC4F-4993-464A-9C6B-1609FE5E773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4050" y="836613"/>
              <a:ext cx="1077913" cy="1916112"/>
            </a:xfrm>
            <a:custGeom>
              <a:avLst/>
              <a:gdLst>
                <a:gd name="T0" fmla="*/ 336 w 336"/>
                <a:gd name="T1" fmla="*/ 576 h 600"/>
                <a:gd name="T2" fmla="*/ 312 w 336"/>
                <a:gd name="T3" fmla="*/ 600 h 600"/>
                <a:gd name="T4" fmla="*/ 24 w 336"/>
                <a:gd name="T5" fmla="*/ 600 h 600"/>
                <a:gd name="T6" fmla="*/ 0 w 336"/>
                <a:gd name="T7" fmla="*/ 576 h 600"/>
                <a:gd name="T8" fmla="*/ 0 w 336"/>
                <a:gd name="T9" fmla="*/ 24 h 600"/>
                <a:gd name="T10" fmla="*/ 24 w 336"/>
                <a:gd name="T11" fmla="*/ 0 h 600"/>
                <a:gd name="T12" fmla="*/ 312 w 336"/>
                <a:gd name="T13" fmla="*/ 0 h 600"/>
                <a:gd name="T14" fmla="*/ 336 w 336"/>
                <a:gd name="T15" fmla="*/ 24 h 600"/>
                <a:gd name="T16" fmla="*/ 336 w 336"/>
                <a:gd name="T17" fmla="*/ 57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600">
                  <a:moveTo>
                    <a:pt x="336" y="576"/>
                  </a:moveTo>
                  <a:cubicBezTo>
                    <a:pt x="336" y="589"/>
                    <a:pt x="325" y="600"/>
                    <a:pt x="312" y="600"/>
                  </a:cubicBezTo>
                  <a:cubicBezTo>
                    <a:pt x="24" y="600"/>
                    <a:pt x="24" y="600"/>
                    <a:pt x="24" y="600"/>
                  </a:cubicBezTo>
                  <a:cubicBezTo>
                    <a:pt x="11" y="600"/>
                    <a:pt x="0" y="589"/>
                    <a:pt x="0" y="5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25" y="0"/>
                    <a:pt x="336" y="11"/>
                    <a:pt x="336" y="24"/>
                  </a:cubicBezTo>
                  <a:lnTo>
                    <a:pt x="336" y="576"/>
                  </a:ln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53" name="Rectangle 6">
              <a:extLst>
                <a:ext uri="{FF2B5EF4-FFF2-40B4-BE49-F238E27FC236}">
                  <a16:creationId xmlns="" xmlns:a16="http://schemas.microsoft.com/office/drawing/2014/main" id="{B907DA59-6D17-4101-9EAF-032BCABB32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21838" y="912813"/>
              <a:ext cx="923925" cy="1763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54" name="フリーフォーム: 図形 262">
              <a:extLst>
                <a:ext uri="{FF2B5EF4-FFF2-40B4-BE49-F238E27FC236}">
                  <a16:creationId xmlns="" xmlns:a16="http://schemas.microsoft.com/office/drawing/2014/main" id="{16010C4E-3993-4AE8-B05E-A008E7B57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952500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55" name="フリーフォーム: 図形 263">
              <a:extLst>
                <a:ext uri="{FF2B5EF4-FFF2-40B4-BE49-F238E27FC236}">
                  <a16:creationId xmlns="" xmlns:a16="http://schemas.microsoft.com/office/drawing/2014/main" id="{6D5E0426-40CB-424E-9102-F6C4F2986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296988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56" name="フリーフォーム: 図形 264">
              <a:extLst>
                <a:ext uri="{FF2B5EF4-FFF2-40B4-BE49-F238E27FC236}">
                  <a16:creationId xmlns="" xmlns:a16="http://schemas.microsoft.com/office/drawing/2014/main" id="{3B645090-A78A-43A3-B20F-7EC7D69F2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641475"/>
              <a:ext cx="846138" cy="306387"/>
            </a:xfrm>
            <a:custGeom>
              <a:avLst/>
              <a:gdLst>
                <a:gd name="connsiteX0" fmla="*/ 750887 w 846138"/>
                <a:gd name="connsiteY0" fmla="*/ 211138 h 306387"/>
                <a:gd name="connsiteX1" fmla="*/ 750887 w 846138"/>
                <a:gd name="connsiteY1" fmla="*/ 249238 h 306387"/>
                <a:gd name="connsiteX2" fmla="*/ 788987 w 846138"/>
                <a:gd name="connsiteY2" fmla="*/ 249238 h 306387"/>
                <a:gd name="connsiteX3" fmla="*/ 788987 w 846138"/>
                <a:gd name="connsiteY3" fmla="*/ 211138 h 306387"/>
                <a:gd name="connsiteX4" fmla="*/ 481012 w 846138"/>
                <a:gd name="connsiteY4" fmla="*/ 211138 h 306387"/>
                <a:gd name="connsiteX5" fmla="*/ 481012 w 846138"/>
                <a:gd name="connsiteY5" fmla="*/ 249238 h 306387"/>
                <a:gd name="connsiteX6" fmla="*/ 711200 w 846138"/>
                <a:gd name="connsiteY6" fmla="*/ 249238 h 306387"/>
                <a:gd name="connsiteX7" fmla="*/ 711200 w 846138"/>
                <a:gd name="connsiteY7" fmla="*/ 211138 h 306387"/>
                <a:gd name="connsiteX8" fmla="*/ 750887 w 846138"/>
                <a:gd name="connsiteY8" fmla="*/ 133350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8"/>
                  </a:moveTo>
                  <a:lnTo>
                    <a:pt x="750887" y="249238"/>
                  </a:lnTo>
                  <a:lnTo>
                    <a:pt x="788987" y="249238"/>
                  </a:lnTo>
                  <a:lnTo>
                    <a:pt x="788987" y="211138"/>
                  </a:lnTo>
                  <a:close/>
                  <a:moveTo>
                    <a:pt x="481012" y="211138"/>
                  </a:moveTo>
                  <a:lnTo>
                    <a:pt x="481012" y="249238"/>
                  </a:lnTo>
                  <a:lnTo>
                    <a:pt x="711200" y="249238"/>
                  </a:lnTo>
                  <a:lnTo>
                    <a:pt x="711200" y="211138"/>
                  </a:lnTo>
                  <a:close/>
                  <a:moveTo>
                    <a:pt x="750887" y="133350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57" name="フリーフォーム: 図形 265">
              <a:extLst>
                <a:ext uri="{FF2B5EF4-FFF2-40B4-BE49-F238E27FC236}">
                  <a16:creationId xmlns="" xmlns:a16="http://schemas.microsoft.com/office/drawing/2014/main" id="{AE6F057B-C46A-4978-AC99-F5A1EACF4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985963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4937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4937 h 306387"/>
                <a:gd name="connsiteX12" fmla="*/ 481012 w 846138"/>
                <a:gd name="connsiteY12" fmla="*/ 134937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4937 h 306387"/>
                <a:gd name="connsiteX16" fmla="*/ 173037 w 846138"/>
                <a:gd name="connsiteY16" fmla="*/ 134937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4937 h 306387"/>
                <a:gd name="connsiteX20" fmla="*/ 750887 w 846138"/>
                <a:gd name="connsiteY20" fmla="*/ 57150 h 306387"/>
                <a:gd name="connsiteX21" fmla="*/ 750887 w 846138"/>
                <a:gd name="connsiteY21" fmla="*/ 96837 h 306387"/>
                <a:gd name="connsiteX22" fmla="*/ 788987 w 846138"/>
                <a:gd name="connsiteY22" fmla="*/ 96837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6837 h 306387"/>
                <a:gd name="connsiteX26" fmla="*/ 711200 w 846138"/>
                <a:gd name="connsiteY26" fmla="*/ 96837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6837 h 306387"/>
                <a:gd name="connsiteX30" fmla="*/ 403225 w 846138"/>
                <a:gd name="connsiteY30" fmla="*/ 96837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6837 h 306387"/>
                <a:gd name="connsiteX34" fmla="*/ 115888 w 846138"/>
                <a:gd name="connsiteY34" fmla="*/ 96837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4937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4937"/>
                  </a:lnTo>
                  <a:close/>
                  <a:moveTo>
                    <a:pt x="481012" y="134937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4937"/>
                  </a:lnTo>
                  <a:close/>
                  <a:moveTo>
                    <a:pt x="173037" y="134937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4937"/>
                  </a:lnTo>
                  <a:close/>
                  <a:moveTo>
                    <a:pt x="750887" y="57150"/>
                  </a:moveTo>
                  <a:lnTo>
                    <a:pt x="750887" y="96837"/>
                  </a:lnTo>
                  <a:lnTo>
                    <a:pt x="788987" y="96837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6837"/>
                  </a:lnTo>
                  <a:lnTo>
                    <a:pt x="711200" y="96837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6837"/>
                  </a:lnTo>
                  <a:lnTo>
                    <a:pt x="403225" y="96837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6837"/>
                  </a:lnTo>
                  <a:lnTo>
                    <a:pt x="115888" y="96837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58" name="フリーフォーム: 図形 266">
              <a:extLst>
                <a:ext uri="{FF2B5EF4-FFF2-40B4-BE49-F238E27FC236}">
                  <a16:creationId xmlns="" xmlns:a16="http://schemas.microsoft.com/office/drawing/2014/main" id="{973CABFE-88CC-4C78-A453-3204BBD583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2332038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59" name="グループ化 358"/>
          <p:cNvGrpSpPr>
            <a:grpSpLocks noChangeAspect="1"/>
          </p:cNvGrpSpPr>
          <p:nvPr/>
        </p:nvGrpSpPr>
        <p:grpSpPr bwMode="gray">
          <a:xfrm>
            <a:off x="6972925" y="4514190"/>
            <a:ext cx="351407" cy="83427"/>
            <a:chOff x="7240817" y="3410225"/>
            <a:chExt cx="1103312" cy="261938"/>
          </a:xfrm>
        </p:grpSpPr>
        <p:sp>
          <p:nvSpPr>
            <p:cNvPr id="360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61" name="フリーフォーム 360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62" name="グループ化 361">
            <a:extLst>
              <a:ext uri="{FF2B5EF4-FFF2-40B4-BE49-F238E27FC236}">
                <a16:creationId xmlns="" xmlns:a16="http://schemas.microsoft.com/office/drawing/2014/main" id="{127EB38B-130A-4949-A1F5-15A866684C4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315070" y="3795229"/>
            <a:ext cx="347351" cy="385118"/>
            <a:chOff x="9544050" y="836613"/>
            <a:chExt cx="1077913" cy="1916112"/>
          </a:xfrm>
        </p:grpSpPr>
        <p:sp>
          <p:nvSpPr>
            <p:cNvPr id="363" name="Freeform 5">
              <a:extLst>
                <a:ext uri="{FF2B5EF4-FFF2-40B4-BE49-F238E27FC236}">
                  <a16:creationId xmlns="" xmlns:a16="http://schemas.microsoft.com/office/drawing/2014/main" id="{B41DCC4F-4993-464A-9C6B-1609FE5E773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4050" y="836613"/>
              <a:ext cx="1077913" cy="1916112"/>
            </a:xfrm>
            <a:custGeom>
              <a:avLst/>
              <a:gdLst>
                <a:gd name="T0" fmla="*/ 336 w 336"/>
                <a:gd name="T1" fmla="*/ 576 h 600"/>
                <a:gd name="T2" fmla="*/ 312 w 336"/>
                <a:gd name="T3" fmla="*/ 600 h 600"/>
                <a:gd name="T4" fmla="*/ 24 w 336"/>
                <a:gd name="T5" fmla="*/ 600 h 600"/>
                <a:gd name="T6" fmla="*/ 0 w 336"/>
                <a:gd name="T7" fmla="*/ 576 h 600"/>
                <a:gd name="T8" fmla="*/ 0 w 336"/>
                <a:gd name="T9" fmla="*/ 24 h 600"/>
                <a:gd name="T10" fmla="*/ 24 w 336"/>
                <a:gd name="T11" fmla="*/ 0 h 600"/>
                <a:gd name="T12" fmla="*/ 312 w 336"/>
                <a:gd name="T13" fmla="*/ 0 h 600"/>
                <a:gd name="T14" fmla="*/ 336 w 336"/>
                <a:gd name="T15" fmla="*/ 24 h 600"/>
                <a:gd name="T16" fmla="*/ 336 w 336"/>
                <a:gd name="T17" fmla="*/ 57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600">
                  <a:moveTo>
                    <a:pt x="336" y="576"/>
                  </a:moveTo>
                  <a:cubicBezTo>
                    <a:pt x="336" y="589"/>
                    <a:pt x="325" y="600"/>
                    <a:pt x="312" y="600"/>
                  </a:cubicBezTo>
                  <a:cubicBezTo>
                    <a:pt x="24" y="600"/>
                    <a:pt x="24" y="600"/>
                    <a:pt x="24" y="600"/>
                  </a:cubicBezTo>
                  <a:cubicBezTo>
                    <a:pt x="11" y="600"/>
                    <a:pt x="0" y="589"/>
                    <a:pt x="0" y="5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25" y="0"/>
                    <a:pt x="336" y="11"/>
                    <a:pt x="336" y="24"/>
                  </a:cubicBezTo>
                  <a:lnTo>
                    <a:pt x="336" y="576"/>
                  </a:ln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64" name="Rectangle 6">
              <a:extLst>
                <a:ext uri="{FF2B5EF4-FFF2-40B4-BE49-F238E27FC236}">
                  <a16:creationId xmlns="" xmlns:a16="http://schemas.microsoft.com/office/drawing/2014/main" id="{B907DA59-6D17-4101-9EAF-032BCABB32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21838" y="912813"/>
              <a:ext cx="923925" cy="1763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65" name="フリーフォーム: 図形 262">
              <a:extLst>
                <a:ext uri="{FF2B5EF4-FFF2-40B4-BE49-F238E27FC236}">
                  <a16:creationId xmlns="" xmlns:a16="http://schemas.microsoft.com/office/drawing/2014/main" id="{16010C4E-3993-4AE8-B05E-A008E7B57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952500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66" name="フリーフォーム: 図形 263">
              <a:extLst>
                <a:ext uri="{FF2B5EF4-FFF2-40B4-BE49-F238E27FC236}">
                  <a16:creationId xmlns="" xmlns:a16="http://schemas.microsoft.com/office/drawing/2014/main" id="{6D5E0426-40CB-424E-9102-F6C4F2986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296988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67" name="フリーフォーム: 図形 264">
              <a:extLst>
                <a:ext uri="{FF2B5EF4-FFF2-40B4-BE49-F238E27FC236}">
                  <a16:creationId xmlns="" xmlns:a16="http://schemas.microsoft.com/office/drawing/2014/main" id="{3B645090-A78A-43A3-B20F-7EC7D69F2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641475"/>
              <a:ext cx="846138" cy="306387"/>
            </a:xfrm>
            <a:custGeom>
              <a:avLst/>
              <a:gdLst>
                <a:gd name="connsiteX0" fmla="*/ 750887 w 846138"/>
                <a:gd name="connsiteY0" fmla="*/ 211138 h 306387"/>
                <a:gd name="connsiteX1" fmla="*/ 750887 w 846138"/>
                <a:gd name="connsiteY1" fmla="*/ 249238 h 306387"/>
                <a:gd name="connsiteX2" fmla="*/ 788987 w 846138"/>
                <a:gd name="connsiteY2" fmla="*/ 249238 h 306387"/>
                <a:gd name="connsiteX3" fmla="*/ 788987 w 846138"/>
                <a:gd name="connsiteY3" fmla="*/ 211138 h 306387"/>
                <a:gd name="connsiteX4" fmla="*/ 481012 w 846138"/>
                <a:gd name="connsiteY4" fmla="*/ 211138 h 306387"/>
                <a:gd name="connsiteX5" fmla="*/ 481012 w 846138"/>
                <a:gd name="connsiteY5" fmla="*/ 249238 h 306387"/>
                <a:gd name="connsiteX6" fmla="*/ 711200 w 846138"/>
                <a:gd name="connsiteY6" fmla="*/ 249238 h 306387"/>
                <a:gd name="connsiteX7" fmla="*/ 711200 w 846138"/>
                <a:gd name="connsiteY7" fmla="*/ 211138 h 306387"/>
                <a:gd name="connsiteX8" fmla="*/ 750887 w 846138"/>
                <a:gd name="connsiteY8" fmla="*/ 133350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8"/>
                  </a:moveTo>
                  <a:lnTo>
                    <a:pt x="750887" y="249238"/>
                  </a:lnTo>
                  <a:lnTo>
                    <a:pt x="788987" y="249238"/>
                  </a:lnTo>
                  <a:lnTo>
                    <a:pt x="788987" y="211138"/>
                  </a:lnTo>
                  <a:close/>
                  <a:moveTo>
                    <a:pt x="481012" y="211138"/>
                  </a:moveTo>
                  <a:lnTo>
                    <a:pt x="481012" y="249238"/>
                  </a:lnTo>
                  <a:lnTo>
                    <a:pt x="711200" y="249238"/>
                  </a:lnTo>
                  <a:lnTo>
                    <a:pt x="711200" y="211138"/>
                  </a:lnTo>
                  <a:close/>
                  <a:moveTo>
                    <a:pt x="750887" y="133350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68" name="フリーフォーム: 図形 265">
              <a:extLst>
                <a:ext uri="{FF2B5EF4-FFF2-40B4-BE49-F238E27FC236}">
                  <a16:creationId xmlns="" xmlns:a16="http://schemas.microsoft.com/office/drawing/2014/main" id="{AE6F057B-C46A-4978-AC99-F5A1EACF4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985963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4937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4937 h 306387"/>
                <a:gd name="connsiteX12" fmla="*/ 481012 w 846138"/>
                <a:gd name="connsiteY12" fmla="*/ 134937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4937 h 306387"/>
                <a:gd name="connsiteX16" fmla="*/ 173037 w 846138"/>
                <a:gd name="connsiteY16" fmla="*/ 134937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4937 h 306387"/>
                <a:gd name="connsiteX20" fmla="*/ 750887 w 846138"/>
                <a:gd name="connsiteY20" fmla="*/ 57150 h 306387"/>
                <a:gd name="connsiteX21" fmla="*/ 750887 w 846138"/>
                <a:gd name="connsiteY21" fmla="*/ 96837 h 306387"/>
                <a:gd name="connsiteX22" fmla="*/ 788987 w 846138"/>
                <a:gd name="connsiteY22" fmla="*/ 96837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6837 h 306387"/>
                <a:gd name="connsiteX26" fmla="*/ 711200 w 846138"/>
                <a:gd name="connsiteY26" fmla="*/ 96837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6837 h 306387"/>
                <a:gd name="connsiteX30" fmla="*/ 403225 w 846138"/>
                <a:gd name="connsiteY30" fmla="*/ 96837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6837 h 306387"/>
                <a:gd name="connsiteX34" fmla="*/ 115888 w 846138"/>
                <a:gd name="connsiteY34" fmla="*/ 96837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4937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4937"/>
                  </a:lnTo>
                  <a:close/>
                  <a:moveTo>
                    <a:pt x="481012" y="134937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4937"/>
                  </a:lnTo>
                  <a:close/>
                  <a:moveTo>
                    <a:pt x="173037" y="134937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4937"/>
                  </a:lnTo>
                  <a:close/>
                  <a:moveTo>
                    <a:pt x="750887" y="57150"/>
                  </a:moveTo>
                  <a:lnTo>
                    <a:pt x="750887" y="96837"/>
                  </a:lnTo>
                  <a:lnTo>
                    <a:pt x="788987" y="96837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6837"/>
                  </a:lnTo>
                  <a:lnTo>
                    <a:pt x="711200" y="96837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6837"/>
                  </a:lnTo>
                  <a:lnTo>
                    <a:pt x="403225" y="96837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6837"/>
                  </a:lnTo>
                  <a:lnTo>
                    <a:pt x="115888" y="96837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69" name="フリーフォーム: 図形 266">
              <a:extLst>
                <a:ext uri="{FF2B5EF4-FFF2-40B4-BE49-F238E27FC236}">
                  <a16:creationId xmlns="" xmlns:a16="http://schemas.microsoft.com/office/drawing/2014/main" id="{973CABFE-88CC-4C78-A453-3204BBD583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2332038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70" name="グループ化 369">
            <a:extLst>
              <a:ext uri="{FF2B5EF4-FFF2-40B4-BE49-F238E27FC236}">
                <a16:creationId xmlns="" xmlns:a16="http://schemas.microsoft.com/office/drawing/2014/main" id="{127EB38B-130A-4949-A1F5-15A866684C4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865098" y="3795229"/>
            <a:ext cx="347351" cy="385118"/>
            <a:chOff x="9544050" y="836613"/>
            <a:chExt cx="1077913" cy="1916112"/>
          </a:xfrm>
        </p:grpSpPr>
        <p:sp>
          <p:nvSpPr>
            <p:cNvPr id="371" name="Freeform 5">
              <a:extLst>
                <a:ext uri="{FF2B5EF4-FFF2-40B4-BE49-F238E27FC236}">
                  <a16:creationId xmlns="" xmlns:a16="http://schemas.microsoft.com/office/drawing/2014/main" id="{B41DCC4F-4993-464A-9C6B-1609FE5E773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4050" y="836613"/>
              <a:ext cx="1077913" cy="1916112"/>
            </a:xfrm>
            <a:custGeom>
              <a:avLst/>
              <a:gdLst>
                <a:gd name="T0" fmla="*/ 336 w 336"/>
                <a:gd name="T1" fmla="*/ 576 h 600"/>
                <a:gd name="T2" fmla="*/ 312 w 336"/>
                <a:gd name="T3" fmla="*/ 600 h 600"/>
                <a:gd name="T4" fmla="*/ 24 w 336"/>
                <a:gd name="T5" fmla="*/ 600 h 600"/>
                <a:gd name="T6" fmla="*/ 0 w 336"/>
                <a:gd name="T7" fmla="*/ 576 h 600"/>
                <a:gd name="T8" fmla="*/ 0 w 336"/>
                <a:gd name="T9" fmla="*/ 24 h 600"/>
                <a:gd name="T10" fmla="*/ 24 w 336"/>
                <a:gd name="T11" fmla="*/ 0 h 600"/>
                <a:gd name="T12" fmla="*/ 312 w 336"/>
                <a:gd name="T13" fmla="*/ 0 h 600"/>
                <a:gd name="T14" fmla="*/ 336 w 336"/>
                <a:gd name="T15" fmla="*/ 24 h 600"/>
                <a:gd name="T16" fmla="*/ 336 w 336"/>
                <a:gd name="T17" fmla="*/ 57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600">
                  <a:moveTo>
                    <a:pt x="336" y="576"/>
                  </a:moveTo>
                  <a:cubicBezTo>
                    <a:pt x="336" y="589"/>
                    <a:pt x="325" y="600"/>
                    <a:pt x="312" y="600"/>
                  </a:cubicBezTo>
                  <a:cubicBezTo>
                    <a:pt x="24" y="600"/>
                    <a:pt x="24" y="600"/>
                    <a:pt x="24" y="600"/>
                  </a:cubicBezTo>
                  <a:cubicBezTo>
                    <a:pt x="11" y="600"/>
                    <a:pt x="0" y="589"/>
                    <a:pt x="0" y="5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25" y="0"/>
                    <a:pt x="336" y="11"/>
                    <a:pt x="336" y="24"/>
                  </a:cubicBezTo>
                  <a:lnTo>
                    <a:pt x="336" y="576"/>
                  </a:ln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72" name="Rectangle 6">
              <a:extLst>
                <a:ext uri="{FF2B5EF4-FFF2-40B4-BE49-F238E27FC236}">
                  <a16:creationId xmlns="" xmlns:a16="http://schemas.microsoft.com/office/drawing/2014/main" id="{B907DA59-6D17-4101-9EAF-032BCABB32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21838" y="912813"/>
              <a:ext cx="923925" cy="1763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73" name="フリーフォーム: 図形 262">
              <a:extLst>
                <a:ext uri="{FF2B5EF4-FFF2-40B4-BE49-F238E27FC236}">
                  <a16:creationId xmlns="" xmlns:a16="http://schemas.microsoft.com/office/drawing/2014/main" id="{16010C4E-3993-4AE8-B05E-A008E7B57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952500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74" name="フリーフォーム: 図形 263">
              <a:extLst>
                <a:ext uri="{FF2B5EF4-FFF2-40B4-BE49-F238E27FC236}">
                  <a16:creationId xmlns="" xmlns:a16="http://schemas.microsoft.com/office/drawing/2014/main" id="{6D5E0426-40CB-424E-9102-F6C4F2986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296988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75" name="フリーフォーム: 図形 264">
              <a:extLst>
                <a:ext uri="{FF2B5EF4-FFF2-40B4-BE49-F238E27FC236}">
                  <a16:creationId xmlns="" xmlns:a16="http://schemas.microsoft.com/office/drawing/2014/main" id="{3B645090-A78A-43A3-B20F-7EC7D69F2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641475"/>
              <a:ext cx="846138" cy="306387"/>
            </a:xfrm>
            <a:custGeom>
              <a:avLst/>
              <a:gdLst>
                <a:gd name="connsiteX0" fmla="*/ 750887 w 846138"/>
                <a:gd name="connsiteY0" fmla="*/ 211138 h 306387"/>
                <a:gd name="connsiteX1" fmla="*/ 750887 w 846138"/>
                <a:gd name="connsiteY1" fmla="*/ 249238 h 306387"/>
                <a:gd name="connsiteX2" fmla="*/ 788987 w 846138"/>
                <a:gd name="connsiteY2" fmla="*/ 249238 h 306387"/>
                <a:gd name="connsiteX3" fmla="*/ 788987 w 846138"/>
                <a:gd name="connsiteY3" fmla="*/ 211138 h 306387"/>
                <a:gd name="connsiteX4" fmla="*/ 481012 w 846138"/>
                <a:gd name="connsiteY4" fmla="*/ 211138 h 306387"/>
                <a:gd name="connsiteX5" fmla="*/ 481012 w 846138"/>
                <a:gd name="connsiteY5" fmla="*/ 249238 h 306387"/>
                <a:gd name="connsiteX6" fmla="*/ 711200 w 846138"/>
                <a:gd name="connsiteY6" fmla="*/ 249238 h 306387"/>
                <a:gd name="connsiteX7" fmla="*/ 711200 w 846138"/>
                <a:gd name="connsiteY7" fmla="*/ 211138 h 306387"/>
                <a:gd name="connsiteX8" fmla="*/ 750887 w 846138"/>
                <a:gd name="connsiteY8" fmla="*/ 133350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8"/>
                  </a:moveTo>
                  <a:lnTo>
                    <a:pt x="750887" y="249238"/>
                  </a:lnTo>
                  <a:lnTo>
                    <a:pt x="788987" y="249238"/>
                  </a:lnTo>
                  <a:lnTo>
                    <a:pt x="788987" y="211138"/>
                  </a:lnTo>
                  <a:close/>
                  <a:moveTo>
                    <a:pt x="481012" y="211138"/>
                  </a:moveTo>
                  <a:lnTo>
                    <a:pt x="481012" y="249238"/>
                  </a:lnTo>
                  <a:lnTo>
                    <a:pt x="711200" y="249238"/>
                  </a:lnTo>
                  <a:lnTo>
                    <a:pt x="711200" y="211138"/>
                  </a:lnTo>
                  <a:close/>
                  <a:moveTo>
                    <a:pt x="750887" y="133350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76" name="フリーフォーム: 図形 265">
              <a:extLst>
                <a:ext uri="{FF2B5EF4-FFF2-40B4-BE49-F238E27FC236}">
                  <a16:creationId xmlns="" xmlns:a16="http://schemas.microsoft.com/office/drawing/2014/main" id="{AE6F057B-C46A-4978-AC99-F5A1EACF4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1985963"/>
              <a:ext cx="846138" cy="306387"/>
            </a:xfrm>
            <a:custGeom>
              <a:avLst/>
              <a:gdLst>
                <a:gd name="connsiteX0" fmla="*/ 750887 w 846138"/>
                <a:gd name="connsiteY0" fmla="*/ 211137 h 306387"/>
                <a:gd name="connsiteX1" fmla="*/ 750887 w 846138"/>
                <a:gd name="connsiteY1" fmla="*/ 249237 h 306387"/>
                <a:gd name="connsiteX2" fmla="*/ 788987 w 846138"/>
                <a:gd name="connsiteY2" fmla="*/ 249237 h 306387"/>
                <a:gd name="connsiteX3" fmla="*/ 788987 w 846138"/>
                <a:gd name="connsiteY3" fmla="*/ 211137 h 306387"/>
                <a:gd name="connsiteX4" fmla="*/ 481012 w 846138"/>
                <a:gd name="connsiteY4" fmla="*/ 211137 h 306387"/>
                <a:gd name="connsiteX5" fmla="*/ 481012 w 846138"/>
                <a:gd name="connsiteY5" fmla="*/ 249237 h 306387"/>
                <a:gd name="connsiteX6" fmla="*/ 711200 w 846138"/>
                <a:gd name="connsiteY6" fmla="*/ 249237 h 306387"/>
                <a:gd name="connsiteX7" fmla="*/ 711200 w 846138"/>
                <a:gd name="connsiteY7" fmla="*/ 211137 h 306387"/>
                <a:gd name="connsiteX8" fmla="*/ 750887 w 846138"/>
                <a:gd name="connsiteY8" fmla="*/ 134937 h 306387"/>
                <a:gd name="connsiteX9" fmla="*/ 750887 w 846138"/>
                <a:gd name="connsiteY9" fmla="*/ 173037 h 306387"/>
                <a:gd name="connsiteX10" fmla="*/ 788987 w 846138"/>
                <a:gd name="connsiteY10" fmla="*/ 173037 h 306387"/>
                <a:gd name="connsiteX11" fmla="*/ 788987 w 846138"/>
                <a:gd name="connsiteY11" fmla="*/ 134937 h 306387"/>
                <a:gd name="connsiteX12" fmla="*/ 481012 w 846138"/>
                <a:gd name="connsiteY12" fmla="*/ 134937 h 306387"/>
                <a:gd name="connsiteX13" fmla="*/ 481012 w 846138"/>
                <a:gd name="connsiteY13" fmla="*/ 173037 h 306387"/>
                <a:gd name="connsiteX14" fmla="*/ 711200 w 846138"/>
                <a:gd name="connsiteY14" fmla="*/ 173037 h 306387"/>
                <a:gd name="connsiteX15" fmla="*/ 711200 w 846138"/>
                <a:gd name="connsiteY15" fmla="*/ 134937 h 306387"/>
                <a:gd name="connsiteX16" fmla="*/ 173037 w 846138"/>
                <a:gd name="connsiteY16" fmla="*/ 134937 h 306387"/>
                <a:gd name="connsiteX17" fmla="*/ 173037 w 846138"/>
                <a:gd name="connsiteY17" fmla="*/ 173037 h 306387"/>
                <a:gd name="connsiteX18" fmla="*/ 403225 w 846138"/>
                <a:gd name="connsiteY18" fmla="*/ 173037 h 306387"/>
                <a:gd name="connsiteX19" fmla="*/ 403225 w 846138"/>
                <a:gd name="connsiteY19" fmla="*/ 134937 h 306387"/>
                <a:gd name="connsiteX20" fmla="*/ 750887 w 846138"/>
                <a:gd name="connsiteY20" fmla="*/ 57150 h 306387"/>
                <a:gd name="connsiteX21" fmla="*/ 750887 w 846138"/>
                <a:gd name="connsiteY21" fmla="*/ 96837 h 306387"/>
                <a:gd name="connsiteX22" fmla="*/ 788987 w 846138"/>
                <a:gd name="connsiteY22" fmla="*/ 96837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6837 h 306387"/>
                <a:gd name="connsiteX26" fmla="*/ 711200 w 846138"/>
                <a:gd name="connsiteY26" fmla="*/ 96837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6837 h 306387"/>
                <a:gd name="connsiteX30" fmla="*/ 403225 w 846138"/>
                <a:gd name="connsiteY30" fmla="*/ 96837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6837 h 306387"/>
                <a:gd name="connsiteX34" fmla="*/ 115888 w 846138"/>
                <a:gd name="connsiteY34" fmla="*/ 96837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11137"/>
                  </a:moveTo>
                  <a:lnTo>
                    <a:pt x="750887" y="249237"/>
                  </a:lnTo>
                  <a:lnTo>
                    <a:pt x="788987" y="249237"/>
                  </a:lnTo>
                  <a:lnTo>
                    <a:pt x="788987" y="211137"/>
                  </a:lnTo>
                  <a:close/>
                  <a:moveTo>
                    <a:pt x="481012" y="211137"/>
                  </a:moveTo>
                  <a:lnTo>
                    <a:pt x="481012" y="249237"/>
                  </a:lnTo>
                  <a:lnTo>
                    <a:pt x="711200" y="249237"/>
                  </a:lnTo>
                  <a:lnTo>
                    <a:pt x="711200" y="211137"/>
                  </a:lnTo>
                  <a:close/>
                  <a:moveTo>
                    <a:pt x="750887" y="134937"/>
                  </a:moveTo>
                  <a:lnTo>
                    <a:pt x="750887" y="173037"/>
                  </a:lnTo>
                  <a:lnTo>
                    <a:pt x="788987" y="173037"/>
                  </a:lnTo>
                  <a:lnTo>
                    <a:pt x="788987" y="134937"/>
                  </a:lnTo>
                  <a:close/>
                  <a:moveTo>
                    <a:pt x="481012" y="134937"/>
                  </a:moveTo>
                  <a:lnTo>
                    <a:pt x="481012" y="173037"/>
                  </a:lnTo>
                  <a:lnTo>
                    <a:pt x="711200" y="173037"/>
                  </a:lnTo>
                  <a:lnTo>
                    <a:pt x="711200" y="134937"/>
                  </a:lnTo>
                  <a:close/>
                  <a:moveTo>
                    <a:pt x="173037" y="134937"/>
                  </a:moveTo>
                  <a:lnTo>
                    <a:pt x="173037" y="173037"/>
                  </a:lnTo>
                  <a:lnTo>
                    <a:pt x="403225" y="173037"/>
                  </a:lnTo>
                  <a:lnTo>
                    <a:pt x="403225" y="134937"/>
                  </a:lnTo>
                  <a:close/>
                  <a:moveTo>
                    <a:pt x="750887" y="57150"/>
                  </a:moveTo>
                  <a:lnTo>
                    <a:pt x="750887" y="96837"/>
                  </a:lnTo>
                  <a:lnTo>
                    <a:pt x="788987" y="96837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6837"/>
                  </a:lnTo>
                  <a:lnTo>
                    <a:pt x="711200" y="96837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6837"/>
                  </a:lnTo>
                  <a:lnTo>
                    <a:pt x="403225" y="96837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6837"/>
                  </a:lnTo>
                  <a:lnTo>
                    <a:pt x="115888" y="96837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77" name="フリーフォーム: 図形 266">
              <a:extLst>
                <a:ext uri="{FF2B5EF4-FFF2-40B4-BE49-F238E27FC236}">
                  <a16:creationId xmlns="" xmlns:a16="http://schemas.microsoft.com/office/drawing/2014/main" id="{973CABFE-88CC-4C78-A453-3204BBD583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59938" y="2332038"/>
              <a:ext cx="846138" cy="306387"/>
            </a:xfrm>
            <a:custGeom>
              <a:avLst/>
              <a:gdLst>
                <a:gd name="connsiteX0" fmla="*/ 750887 w 846138"/>
                <a:gd name="connsiteY0" fmla="*/ 209550 h 306387"/>
                <a:gd name="connsiteX1" fmla="*/ 750887 w 846138"/>
                <a:gd name="connsiteY1" fmla="*/ 247650 h 306387"/>
                <a:gd name="connsiteX2" fmla="*/ 788987 w 846138"/>
                <a:gd name="connsiteY2" fmla="*/ 247650 h 306387"/>
                <a:gd name="connsiteX3" fmla="*/ 788987 w 846138"/>
                <a:gd name="connsiteY3" fmla="*/ 209550 h 306387"/>
                <a:gd name="connsiteX4" fmla="*/ 481012 w 846138"/>
                <a:gd name="connsiteY4" fmla="*/ 209550 h 306387"/>
                <a:gd name="connsiteX5" fmla="*/ 481012 w 846138"/>
                <a:gd name="connsiteY5" fmla="*/ 247650 h 306387"/>
                <a:gd name="connsiteX6" fmla="*/ 711200 w 846138"/>
                <a:gd name="connsiteY6" fmla="*/ 247650 h 306387"/>
                <a:gd name="connsiteX7" fmla="*/ 711200 w 846138"/>
                <a:gd name="connsiteY7" fmla="*/ 209550 h 306387"/>
                <a:gd name="connsiteX8" fmla="*/ 750887 w 846138"/>
                <a:gd name="connsiteY8" fmla="*/ 133350 h 306387"/>
                <a:gd name="connsiteX9" fmla="*/ 750887 w 846138"/>
                <a:gd name="connsiteY9" fmla="*/ 171450 h 306387"/>
                <a:gd name="connsiteX10" fmla="*/ 788987 w 846138"/>
                <a:gd name="connsiteY10" fmla="*/ 171450 h 306387"/>
                <a:gd name="connsiteX11" fmla="*/ 788987 w 846138"/>
                <a:gd name="connsiteY11" fmla="*/ 133350 h 306387"/>
                <a:gd name="connsiteX12" fmla="*/ 481012 w 846138"/>
                <a:gd name="connsiteY12" fmla="*/ 133350 h 306387"/>
                <a:gd name="connsiteX13" fmla="*/ 481012 w 846138"/>
                <a:gd name="connsiteY13" fmla="*/ 171450 h 306387"/>
                <a:gd name="connsiteX14" fmla="*/ 711200 w 846138"/>
                <a:gd name="connsiteY14" fmla="*/ 171450 h 306387"/>
                <a:gd name="connsiteX15" fmla="*/ 711200 w 846138"/>
                <a:gd name="connsiteY15" fmla="*/ 133350 h 306387"/>
                <a:gd name="connsiteX16" fmla="*/ 173037 w 846138"/>
                <a:gd name="connsiteY16" fmla="*/ 133350 h 306387"/>
                <a:gd name="connsiteX17" fmla="*/ 173037 w 846138"/>
                <a:gd name="connsiteY17" fmla="*/ 171450 h 306387"/>
                <a:gd name="connsiteX18" fmla="*/ 403225 w 846138"/>
                <a:gd name="connsiteY18" fmla="*/ 171450 h 306387"/>
                <a:gd name="connsiteX19" fmla="*/ 403225 w 846138"/>
                <a:gd name="connsiteY19" fmla="*/ 133350 h 306387"/>
                <a:gd name="connsiteX20" fmla="*/ 750887 w 846138"/>
                <a:gd name="connsiteY20" fmla="*/ 57150 h 306387"/>
                <a:gd name="connsiteX21" fmla="*/ 750887 w 846138"/>
                <a:gd name="connsiteY21" fmla="*/ 95250 h 306387"/>
                <a:gd name="connsiteX22" fmla="*/ 788987 w 846138"/>
                <a:gd name="connsiteY22" fmla="*/ 95250 h 306387"/>
                <a:gd name="connsiteX23" fmla="*/ 788987 w 846138"/>
                <a:gd name="connsiteY23" fmla="*/ 57150 h 306387"/>
                <a:gd name="connsiteX24" fmla="*/ 481012 w 846138"/>
                <a:gd name="connsiteY24" fmla="*/ 57150 h 306387"/>
                <a:gd name="connsiteX25" fmla="*/ 481012 w 846138"/>
                <a:gd name="connsiteY25" fmla="*/ 95250 h 306387"/>
                <a:gd name="connsiteX26" fmla="*/ 711200 w 846138"/>
                <a:gd name="connsiteY26" fmla="*/ 95250 h 306387"/>
                <a:gd name="connsiteX27" fmla="*/ 711200 w 846138"/>
                <a:gd name="connsiteY27" fmla="*/ 57150 h 306387"/>
                <a:gd name="connsiteX28" fmla="*/ 173037 w 846138"/>
                <a:gd name="connsiteY28" fmla="*/ 57150 h 306387"/>
                <a:gd name="connsiteX29" fmla="*/ 173037 w 846138"/>
                <a:gd name="connsiteY29" fmla="*/ 95250 h 306387"/>
                <a:gd name="connsiteX30" fmla="*/ 403225 w 846138"/>
                <a:gd name="connsiteY30" fmla="*/ 95250 h 306387"/>
                <a:gd name="connsiteX31" fmla="*/ 403225 w 846138"/>
                <a:gd name="connsiteY31" fmla="*/ 57150 h 306387"/>
                <a:gd name="connsiteX32" fmla="*/ 76200 w 846138"/>
                <a:gd name="connsiteY32" fmla="*/ 57150 h 306387"/>
                <a:gd name="connsiteX33" fmla="*/ 76200 w 846138"/>
                <a:gd name="connsiteY33" fmla="*/ 95250 h 306387"/>
                <a:gd name="connsiteX34" fmla="*/ 115888 w 846138"/>
                <a:gd name="connsiteY34" fmla="*/ 95250 h 306387"/>
                <a:gd name="connsiteX35" fmla="*/ 115888 w 846138"/>
                <a:gd name="connsiteY35" fmla="*/ 57150 h 306387"/>
                <a:gd name="connsiteX36" fmla="*/ 38461 w 846138"/>
                <a:gd name="connsiteY36" fmla="*/ 0 h 306387"/>
                <a:gd name="connsiteX37" fmla="*/ 807677 w 846138"/>
                <a:gd name="connsiteY37" fmla="*/ 0 h 306387"/>
                <a:gd name="connsiteX38" fmla="*/ 846138 w 846138"/>
                <a:gd name="connsiteY38" fmla="*/ 38298 h 306387"/>
                <a:gd name="connsiteX39" fmla="*/ 846138 w 846138"/>
                <a:gd name="connsiteY39" fmla="*/ 268089 h 306387"/>
                <a:gd name="connsiteX40" fmla="*/ 807677 w 846138"/>
                <a:gd name="connsiteY40" fmla="*/ 306387 h 306387"/>
                <a:gd name="connsiteX41" fmla="*/ 38461 w 846138"/>
                <a:gd name="connsiteY41" fmla="*/ 306387 h 306387"/>
                <a:gd name="connsiteX42" fmla="*/ 0 w 846138"/>
                <a:gd name="connsiteY42" fmla="*/ 268089 h 306387"/>
                <a:gd name="connsiteX43" fmla="*/ 0 w 846138"/>
                <a:gd name="connsiteY43" fmla="*/ 38298 h 306387"/>
                <a:gd name="connsiteX44" fmla="*/ 38461 w 846138"/>
                <a:gd name="connsiteY4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138" h="306387">
                  <a:moveTo>
                    <a:pt x="750887" y="209550"/>
                  </a:moveTo>
                  <a:lnTo>
                    <a:pt x="750887" y="247650"/>
                  </a:lnTo>
                  <a:lnTo>
                    <a:pt x="788987" y="247650"/>
                  </a:lnTo>
                  <a:lnTo>
                    <a:pt x="788987" y="209550"/>
                  </a:lnTo>
                  <a:close/>
                  <a:moveTo>
                    <a:pt x="481012" y="209550"/>
                  </a:moveTo>
                  <a:lnTo>
                    <a:pt x="481012" y="247650"/>
                  </a:lnTo>
                  <a:lnTo>
                    <a:pt x="711200" y="247650"/>
                  </a:lnTo>
                  <a:lnTo>
                    <a:pt x="711200" y="209550"/>
                  </a:lnTo>
                  <a:close/>
                  <a:moveTo>
                    <a:pt x="750887" y="133350"/>
                  </a:moveTo>
                  <a:lnTo>
                    <a:pt x="750887" y="171450"/>
                  </a:lnTo>
                  <a:lnTo>
                    <a:pt x="788987" y="171450"/>
                  </a:lnTo>
                  <a:lnTo>
                    <a:pt x="788987" y="133350"/>
                  </a:lnTo>
                  <a:close/>
                  <a:moveTo>
                    <a:pt x="481012" y="133350"/>
                  </a:moveTo>
                  <a:lnTo>
                    <a:pt x="481012" y="171450"/>
                  </a:lnTo>
                  <a:lnTo>
                    <a:pt x="711200" y="171450"/>
                  </a:lnTo>
                  <a:lnTo>
                    <a:pt x="711200" y="133350"/>
                  </a:lnTo>
                  <a:close/>
                  <a:moveTo>
                    <a:pt x="173037" y="133350"/>
                  </a:moveTo>
                  <a:lnTo>
                    <a:pt x="173037" y="171450"/>
                  </a:lnTo>
                  <a:lnTo>
                    <a:pt x="403225" y="171450"/>
                  </a:lnTo>
                  <a:lnTo>
                    <a:pt x="403225" y="133350"/>
                  </a:lnTo>
                  <a:close/>
                  <a:moveTo>
                    <a:pt x="750887" y="57150"/>
                  </a:moveTo>
                  <a:lnTo>
                    <a:pt x="750887" y="95250"/>
                  </a:lnTo>
                  <a:lnTo>
                    <a:pt x="788987" y="95250"/>
                  </a:lnTo>
                  <a:lnTo>
                    <a:pt x="788987" y="57150"/>
                  </a:lnTo>
                  <a:close/>
                  <a:moveTo>
                    <a:pt x="481012" y="57150"/>
                  </a:moveTo>
                  <a:lnTo>
                    <a:pt x="481012" y="95250"/>
                  </a:lnTo>
                  <a:lnTo>
                    <a:pt x="711200" y="95250"/>
                  </a:lnTo>
                  <a:lnTo>
                    <a:pt x="711200" y="57150"/>
                  </a:lnTo>
                  <a:close/>
                  <a:moveTo>
                    <a:pt x="173037" y="57150"/>
                  </a:moveTo>
                  <a:lnTo>
                    <a:pt x="173037" y="95250"/>
                  </a:lnTo>
                  <a:lnTo>
                    <a:pt x="403225" y="95250"/>
                  </a:lnTo>
                  <a:lnTo>
                    <a:pt x="403225" y="57150"/>
                  </a:lnTo>
                  <a:close/>
                  <a:moveTo>
                    <a:pt x="76200" y="57150"/>
                  </a:moveTo>
                  <a:lnTo>
                    <a:pt x="76200" y="95250"/>
                  </a:lnTo>
                  <a:lnTo>
                    <a:pt x="115888" y="95250"/>
                  </a:lnTo>
                  <a:lnTo>
                    <a:pt x="115888" y="57150"/>
                  </a:lnTo>
                  <a:close/>
                  <a:moveTo>
                    <a:pt x="38461" y="0"/>
                  </a:moveTo>
                  <a:cubicBezTo>
                    <a:pt x="38461" y="0"/>
                    <a:pt x="38461" y="0"/>
                    <a:pt x="807677" y="0"/>
                  </a:cubicBezTo>
                  <a:cubicBezTo>
                    <a:pt x="830113" y="0"/>
                    <a:pt x="846138" y="15958"/>
                    <a:pt x="846138" y="38298"/>
                  </a:cubicBezTo>
                  <a:cubicBezTo>
                    <a:pt x="846138" y="38298"/>
                    <a:pt x="846138" y="38298"/>
                    <a:pt x="846138" y="268089"/>
                  </a:cubicBezTo>
                  <a:cubicBezTo>
                    <a:pt x="846138" y="290429"/>
                    <a:pt x="830113" y="306387"/>
                    <a:pt x="807677" y="306387"/>
                  </a:cubicBezTo>
                  <a:cubicBezTo>
                    <a:pt x="807677" y="306387"/>
                    <a:pt x="807677" y="306387"/>
                    <a:pt x="38461" y="306387"/>
                  </a:cubicBezTo>
                  <a:cubicBezTo>
                    <a:pt x="16025" y="306387"/>
                    <a:pt x="0" y="290429"/>
                    <a:pt x="0" y="268089"/>
                  </a:cubicBezTo>
                  <a:cubicBezTo>
                    <a:pt x="0" y="268089"/>
                    <a:pt x="0" y="268089"/>
                    <a:pt x="0" y="38298"/>
                  </a:cubicBezTo>
                  <a:cubicBezTo>
                    <a:pt x="0" y="15958"/>
                    <a:pt x="16025" y="0"/>
                    <a:pt x="3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78" name="グループ化 377"/>
          <p:cNvGrpSpPr>
            <a:grpSpLocks noChangeAspect="1"/>
          </p:cNvGrpSpPr>
          <p:nvPr/>
        </p:nvGrpSpPr>
        <p:grpSpPr bwMode="gray">
          <a:xfrm>
            <a:off x="7466246" y="4564690"/>
            <a:ext cx="351407" cy="83427"/>
            <a:chOff x="7240817" y="3410225"/>
            <a:chExt cx="1103312" cy="261938"/>
          </a:xfrm>
        </p:grpSpPr>
        <p:sp>
          <p:nvSpPr>
            <p:cNvPr id="379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80" name="フリーフォーム 379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81" name="グループ化 380"/>
          <p:cNvGrpSpPr>
            <a:grpSpLocks noChangeAspect="1"/>
          </p:cNvGrpSpPr>
          <p:nvPr/>
        </p:nvGrpSpPr>
        <p:grpSpPr bwMode="gray">
          <a:xfrm>
            <a:off x="7409389" y="4514190"/>
            <a:ext cx="351407" cy="83427"/>
            <a:chOff x="7240817" y="3410225"/>
            <a:chExt cx="1103312" cy="261938"/>
          </a:xfrm>
        </p:grpSpPr>
        <p:sp>
          <p:nvSpPr>
            <p:cNvPr id="382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83" name="フリーフォーム 382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84" name="グループ化 383"/>
          <p:cNvGrpSpPr>
            <a:grpSpLocks noChangeAspect="1"/>
          </p:cNvGrpSpPr>
          <p:nvPr/>
        </p:nvGrpSpPr>
        <p:grpSpPr bwMode="gray">
          <a:xfrm>
            <a:off x="7949914" y="4564690"/>
            <a:ext cx="351407" cy="83427"/>
            <a:chOff x="7240817" y="3410225"/>
            <a:chExt cx="1103312" cy="261938"/>
          </a:xfrm>
        </p:grpSpPr>
        <p:sp>
          <p:nvSpPr>
            <p:cNvPr id="385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86" name="フリーフォーム 385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87" name="グループ化 386"/>
          <p:cNvGrpSpPr>
            <a:grpSpLocks noChangeAspect="1"/>
          </p:cNvGrpSpPr>
          <p:nvPr/>
        </p:nvGrpSpPr>
        <p:grpSpPr bwMode="gray">
          <a:xfrm>
            <a:off x="7893057" y="4514190"/>
            <a:ext cx="351407" cy="83427"/>
            <a:chOff x="7240817" y="3410225"/>
            <a:chExt cx="1103312" cy="261938"/>
          </a:xfrm>
        </p:grpSpPr>
        <p:sp>
          <p:nvSpPr>
            <p:cNvPr id="388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89" name="フリーフォーム 388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90" name="グループ化 389"/>
          <p:cNvGrpSpPr>
            <a:grpSpLocks noChangeAspect="1"/>
          </p:cNvGrpSpPr>
          <p:nvPr/>
        </p:nvGrpSpPr>
        <p:grpSpPr bwMode="gray">
          <a:xfrm>
            <a:off x="8387404" y="4564690"/>
            <a:ext cx="351407" cy="83427"/>
            <a:chOff x="7240817" y="3410225"/>
            <a:chExt cx="1103312" cy="261938"/>
          </a:xfrm>
        </p:grpSpPr>
        <p:sp>
          <p:nvSpPr>
            <p:cNvPr id="391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92" name="フリーフォーム 391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93" name="グループ化 392"/>
          <p:cNvGrpSpPr>
            <a:grpSpLocks noChangeAspect="1"/>
          </p:cNvGrpSpPr>
          <p:nvPr/>
        </p:nvGrpSpPr>
        <p:grpSpPr bwMode="gray">
          <a:xfrm>
            <a:off x="8330547" y="4514190"/>
            <a:ext cx="351407" cy="83427"/>
            <a:chOff x="7240817" y="3410225"/>
            <a:chExt cx="1103312" cy="261938"/>
          </a:xfrm>
        </p:grpSpPr>
        <p:sp>
          <p:nvSpPr>
            <p:cNvPr id="394" name="Freeform 96"/>
            <p:cNvSpPr>
              <a:spLocks noChangeAspect="1"/>
            </p:cNvSpPr>
            <p:nvPr/>
          </p:nvSpPr>
          <p:spPr bwMode="gray">
            <a:xfrm>
              <a:off x="7240817" y="3410225"/>
              <a:ext cx="1103312" cy="261938"/>
            </a:xfrm>
            <a:custGeom>
              <a:avLst/>
              <a:gdLst>
                <a:gd name="T0" fmla="*/ 1468 w 1468"/>
                <a:gd name="T1" fmla="*/ 320 h 347"/>
                <a:gd name="T2" fmla="*/ 1442 w 1468"/>
                <a:gd name="T3" fmla="*/ 347 h 347"/>
                <a:gd name="T4" fmla="*/ 27 w 1468"/>
                <a:gd name="T5" fmla="*/ 347 h 347"/>
                <a:gd name="T6" fmla="*/ 0 w 1468"/>
                <a:gd name="T7" fmla="*/ 320 h 347"/>
                <a:gd name="T8" fmla="*/ 0 w 1468"/>
                <a:gd name="T9" fmla="*/ 27 h 347"/>
                <a:gd name="T10" fmla="*/ 27 w 1468"/>
                <a:gd name="T11" fmla="*/ 0 h 347"/>
                <a:gd name="T12" fmla="*/ 1442 w 1468"/>
                <a:gd name="T13" fmla="*/ 0 h 347"/>
                <a:gd name="T14" fmla="*/ 1468 w 1468"/>
                <a:gd name="T15" fmla="*/ 27 h 347"/>
                <a:gd name="T16" fmla="*/ 1468 w 1468"/>
                <a:gd name="T17" fmla="*/ 3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8" h="347">
                  <a:moveTo>
                    <a:pt x="1468" y="320"/>
                  </a:moveTo>
                  <a:cubicBezTo>
                    <a:pt x="1468" y="335"/>
                    <a:pt x="1456" y="347"/>
                    <a:pt x="1442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12" y="347"/>
                    <a:pt x="0" y="335"/>
                    <a:pt x="0" y="3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442" y="0"/>
                    <a:pt x="1442" y="0"/>
                    <a:pt x="1442" y="0"/>
                  </a:cubicBezTo>
                  <a:cubicBezTo>
                    <a:pt x="1456" y="0"/>
                    <a:pt x="1468" y="12"/>
                    <a:pt x="1468" y="27"/>
                  </a:cubicBezTo>
                  <a:lnTo>
                    <a:pt x="1468" y="3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95" name="フリーフォーム 394"/>
            <p:cNvSpPr>
              <a:spLocks noChangeAspect="1"/>
            </p:cNvSpPr>
            <p:nvPr/>
          </p:nvSpPr>
          <p:spPr bwMode="gray">
            <a:xfrm>
              <a:off x="7321779" y="3480075"/>
              <a:ext cx="957263" cy="131763"/>
            </a:xfrm>
            <a:custGeom>
              <a:avLst/>
              <a:gdLst>
                <a:gd name="connsiteX0" fmla="*/ 761983 w 957263"/>
                <a:gd name="connsiteY0" fmla="*/ 87312 h 131763"/>
                <a:gd name="connsiteX1" fmla="*/ 942242 w 957263"/>
                <a:gd name="connsiteY1" fmla="*/ 87312 h 131763"/>
                <a:gd name="connsiteX2" fmla="*/ 957263 w 957263"/>
                <a:gd name="connsiteY2" fmla="*/ 101233 h 131763"/>
                <a:gd name="connsiteX3" fmla="*/ 942242 w 957263"/>
                <a:gd name="connsiteY3" fmla="*/ 115887 h 131763"/>
                <a:gd name="connsiteX4" fmla="*/ 761983 w 957263"/>
                <a:gd name="connsiteY4" fmla="*/ 115887 h 131763"/>
                <a:gd name="connsiteX5" fmla="*/ 747713 w 957263"/>
                <a:gd name="connsiteY5" fmla="*/ 101233 h 131763"/>
                <a:gd name="connsiteX6" fmla="*/ 761983 w 957263"/>
                <a:gd name="connsiteY6" fmla="*/ 87312 h 131763"/>
                <a:gd name="connsiteX7" fmla="*/ 761983 w 957263"/>
                <a:gd name="connsiteY7" fmla="*/ 6350 h 131763"/>
                <a:gd name="connsiteX8" fmla="*/ 942242 w 957263"/>
                <a:gd name="connsiteY8" fmla="*/ 6350 h 131763"/>
                <a:gd name="connsiteX9" fmla="*/ 957263 w 957263"/>
                <a:gd name="connsiteY9" fmla="*/ 20271 h 131763"/>
                <a:gd name="connsiteX10" fmla="*/ 942242 w 957263"/>
                <a:gd name="connsiteY10" fmla="*/ 34925 h 131763"/>
                <a:gd name="connsiteX11" fmla="*/ 761983 w 957263"/>
                <a:gd name="connsiteY11" fmla="*/ 34925 h 131763"/>
                <a:gd name="connsiteX12" fmla="*/ 747713 w 957263"/>
                <a:gd name="connsiteY12" fmla="*/ 20271 h 131763"/>
                <a:gd name="connsiteX13" fmla="*/ 761983 w 957263"/>
                <a:gd name="connsiteY13" fmla="*/ 6350 h 131763"/>
                <a:gd name="connsiteX14" fmla="*/ 481012 w 957263"/>
                <a:gd name="connsiteY14" fmla="*/ 0 h 131763"/>
                <a:gd name="connsiteX15" fmla="*/ 561975 w 957263"/>
                <a:gd name="connsiteY15" fmla="*/ 0 h 131763"/>
                <a:gd name="connsiteX16" fmla="*/ 561975 w 957263"/>
                <a:gd name="connsiteY16" fmla="*/ 41275 h 131763"/>
                <a:gd name="connsiteX17" fmla="*/ 601662 w 957263"/>
                <a:gd name="connsiteY17" fmla="*/ 41275 h 131763"/>
                <a:gd name="connsiteX18" fmla="*/ 601662 w 957263"/>
                <a:gd name="connsiteY18" fmla="*/ 131763 h 131763"/>
                <a:gd name="connsiteX19" fmla="*/ 441325 w 957263"/>
                <a:gd name="connsiteY19" fmla="*/ 131763 h 131763"/>
                <a:gd name="connsiteX20" fmla="*/ 441325 w 957263"/>
                <a:gd name="connsiteY20" fmla="*/ 41275 h 131763"/>
                <a:gd name="connsiteX21" fmla="*/ 481012 w 957263"/>
                <a:gd name="connsiteY21" fmla="*/ 41275 h 131763"/>
                <a:gd name="connsiteX22" fmla="*/ 260350 w 957263"/>
                <a:gd name="connsiteY22" fmla="*/ 0 h 131763"/>
                <a:gd name="connsiteX23" fmla="*/ 341312 w 957263"/>
                <a:gd name="connsiteY23" fmla="*/ 0 h 131763"/>
                <a:gd name="connsiteX24" fmla="*/ 341312 w 957263"/>
                <a:gd name="connsiteY24" fmla="*/ 41275 h 131763"/>
                <a:gd name="connsiteX25" fmla="*/ 381000 w 957263"/>
                <a:gd name="connsiteY25" fmla="*/ 41275 h 131763"/>
                <a:gd name="connsiteX26" fmla="*/ 381000 w 957263"/>
                <a:gd name="connsiteY26" fmla="*/ 131763 h 131763"/>
                <a:gd name="connsiteX27" fmla="*/ 219075 w 957263"/>
                <a:gd name="connsiteY27" fmla="*/ 131763 h 131763"/>
                <a:gd name="connsiteX28" fmla="*/ 219075 w 957263"/>
                <a:gd name="connsiteY28" fmla="*/ 41275 h 131763"/>
                <a:gd name="connsiteX29" fmla="*/ 260350 w 957263"/>
                <a:gd name="connsiteY29" fmla="*/ 41275 h 131763"/>
                <a:gd name="connsiteX30" fmla="*/ 39688 w 957263"/>
                <a:gd name="connsiteY30" fmla="*/ 0 h 131763"/>
                <a:gd name="connsiteX31" fmla="*/ 119062 w 957263"/>
                <a:gd name="connsiteY31" fmla="*/ 0 h 131763"/>
                <a:gd name="connsiteX32" fmla="*/ 119062 w 957263"/>
                <a:gd name="connsiteY32" fmla="*/ 41275 h 131763"/>
                <a:gd name="connsiteX33" fmla="*/ 160337 w 957263"/>
                <a:gd name="connsiteY33" fmla="*/ 41275 h 131763"/>
                <a:gd name="connsiteX34" fmla="*/ 160337 w 957263"/>
                <a:gd name="connsiteY34" fmla="*/ 131763 h 131763"/>
                <a:gd name="connsiteX35" fmla="*/ 0 w 957263"/>
                <a:gd name="connsiteY35" fmla="*/ 131763 h 131763"/>
                <a:gd name="connsiteX36" fmla="*/ 0 w 957263"/>
                <a:gd name="connsiteY36" fmla="*/ 41275 h 131763"/>
                <a:gd name="connsiteX37" fmla="*/ 39688 w 957263"/>
                <a:gd name="connsiteY37" fmla="*/ 41275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263" h="131763">
                  <a:moveTo>
                    <a:pt x="761983" y="87312"/>
                  </a:moveTo>
                  <a:cubicBezTo>
                    <a:pt x="761983" y="87312"/>
                    <a:pt x="761983" y="87312"/>
                    <a:pt x="942242" y="87312"/>
                  </a:cubicBezTo>
                  <a:cubicBezTo>
                    <a:pt x="950503" y="87312"/>
                    <a:pt x="957263" y="93174"/>
                    <a:pt x="957263" y="101233"/>
                  </a:cubicBezTo>
                  <a:cubicBezTo>
                    <a:pt x="957263" y="109293"/>
                    <a:pt x="950503" y="115887"/>
                    <a:pt x="942242" y="115887"/>
                  </a:cubicBezTo>
                  <a:cubicBezTo>
                    <a:pt x="942242" y="115887"/>
                    <a:pt x="942242" y="115887"/>
                    <a:pt x="761983" y="115887"/>
                  </a:cubicBezTo>
                  <a:cubicBezTo>
                    <a:pt x="753722" y="115887"/>
                    <a:pt x="747713" y="109293"/>
                    <a:pt x="747713" y="101233"/>
                  </a:cubicBezTo>
                  <a:cubicBezTo>
                    <a:pt x="747713" y="93174"/>
                    <a:pt x="753722" y="87312"/>
                    <a:pt x="761983" y="87312"/>
                  </a:cubicBezTo>
                  <a:close/>
                  <a:moveTo>
                    <a:pt x="761983" y="6350"/>
                  </a:moveTo>
                  <a:cubicBezTo>
                    <a:pt x="761983" y="6350"/>
                    <a:pt x="761983" y="6350"/>
                    <a:pt x="942242" y="6350"/>
                  </a:cubicBezTo>
                  <a:cubicBezTo>
                    <a:pt x="950503" y="6350"/>
                    <a:pt x="957263" y="12944"/>
                    <a:pt x="957263" y="20271"/>
                  </a:cubicBezTo>
                  <a:cubicBezTo>
                    <a:pt x="957263" y="28331"/>
                    <a:pt x="950503" y="34925"/>
                    <a:pt x="942242" y="34925"/>
                  </a:cubicBezTo>
                  <a:cubicBezTo>
                    <a:pt x="942242" y="34925"/>
                    <a:pt x="942242" y="34925"/>
                    <a:pt x="761983" y="34925"/>
                  </a:cubicBezTo>
                  <a:cubicBezTo>
                    <a:pt x="753722" y="34925"/>
                    <a:pt x="747713" y="28331"/>
                    <a:pt x="747713" y="20271"/>
                  </a:cubicBezTo>
                  <a:cubicBezTo>
                    <a:pt x="747713" y="12944"/>
                    <a:pt x="753722" y="6350"/>
                    <a:pt x="761983" y="6350"/>
                  </a:cubicBezTo>
                  <a:close/>
                  <a:moveTo>
                    <a:pt x="481012" y="0"/>
                  </a:moveTo>
                  <a:lnTo>
                    <a:pt x="561975" y="0"/>
                  </a:lnTo>
                  <a:lnTo>
                    <a:pt x="561975" y="41275"/>
                  </a:lnTo>
                  <a:lnTo>
                    <a:pt x="601662" y="41275"/>
                  </a:lnTo>
                  <a:lnTo>
                    <a:pt x="601662" y="131763"/>
                  </a:lnTo>
                  <a:lnTo>
                    <a:pt x="441325" y="131763"/>
                  </a:lnTo>
                  <a:lnTo>
                    <a:pt x="441325" y="41275"/>
                  </a:lnTo>
                  <a:lnTo>
                    <a:pt x="481012" y="41275"/>
                  </a:lnTo>
                  <a:close/>
                  <a:moveTo>
                    <a:pt x="260350" y="0"/>
                  </a:moveTo>
                  <a:lnTo>
                    <a:pt x="341312" y="0"/>
                  </a:lnTo>
                  <a:lnTo>
                    <a:pt x="341312" y="41275"/>
                  </a:lnTo>
                  <a:lnTo>
                    <a:pt x="381000" y="41275"/>
                  </a:lnTo>
                  <a:lnTo>
                    <a:pt x="381000" y="131763"/>
                  </a:lnTo>
                  <a:lnTo>
                    <a:pt x="219075" y="131763"/>
                  </a:lnTo>
                  <a:lnTo>
                    <a:pt x="219075" y="41275"/>
                  </a:lnTo>
                  <a:lnTo>
                    <a:pt x="260350" y="41275"/>
                  </a:lnTo>
                  <a:close/>
                  <a:moveTo>
                    <a:pt x="39688" y="0"/>
                  </a:moveTo>
                  <a:lnTo>
                    <a:pt x="119062" y="0"/>
                  </a:lnTo>
                  <a:lnTo>
                    <a:pt x="119062" y="41275"/>
                  </a:lnTo>
                  <a:lnTo>
                    <a:pt x="160337" y="41275"/>
                  </a:lnTo>
                  <a:lnTo>
                    <a:pt x="160337" y="131763"/>
                  </a:lnTo>
                  <a:lnTo>
                    <a:pt x="0" y="131763"/>
                  </a:lnTo>
                  <a:lnTo>
                    <a:pt x="0" y="41275"/>
                  </a:lnTo>
                  <a:lnTo>
                    <a:pt x="39688" y="41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cxnSp>
        <p:nvCxnSpPr>
          <p:cNvPr id="396" name="直線コネクタ 395"/>
          <p:cNvCxnSpPr>
            <a:stCxn id="345" idx="2"/>
            <a:endCxn id="361" idx="15"/>
          </p:cNvCxnSpPr>
          <p:nvPr/>
        </p:nvCxnSpPr>
        <p:spPr bwMode="auto">
          <a:xfrm flipH="1">
            <a:off x="7177702" y="4165031"/>
            <a:ext cx="15496" cy="3714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97" name="直線コネクタ 396"/>
          <p:cNvCxnSpPr>
            <a:stCxn id="353" idx="2"/>
            <a:endCxn id="361" idx="16"/>
          </p:cNvCxnSpPr>
          <p:nvPr/>
        </p:nvCxnSpPr>
        <p:spPr bwMode="auto">
          <a:xfrm flipH="1">
            <a:off x="7177702" y="4165031"/>
            <a:ext cx="453272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98" name="直線コネクタ 397"/>
          <p:cNvCxnSpPr>
            <a:stCxn id="372" idx="2"/>
            <a:endCxn id="361" idx="16"/>
          </p:cNvCxnSpPr>
          <p:nvPr/>
        </p:nvCxnSpPr>
        <p:spPr bwMode="auto">
          <a:xfrm flipH="1">
            <a:off x="7177702" y="4165031"/>
            <a:ext cx="861328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" name="直線コネクタ 398"/>
          <p:cNvCxnSpPr>
            <a:stCxn id="364" idx="2"/>
            <a:endCxn id="361" idx="16"/>
          </p:cNvCxnSpPr>
          <p:nvPr/>
        </p:nvCxnSpPr>
        <p:spPr bwMode="auto">
          <a:xfrm flipH="1">
            <a:off x="7177702" y="4165031"/>
            <a:ext cx="1311300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00" name="直線コネクタ 399"/>
          <p:cNvCxnSpPr>
            <a:stCxn id="345" idx="2"/>
            <a:endCxn id="383" idx="16"/>
          </p:cNvCxnSpPr>
          <p:nvPr/>
        </p:nvCxnSpPr>
        <p:spPr bwMode="auto">
          <a:xfrm>
            <a:off x="7193198" y="4165031"/>
            <a:ext cx="420968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01" name="直線コネクタ 400"/>
          <p:cNvCxnSpPr>
            <a:stCxn id="353" idx="2"/>
            <a:endCxn id="383" idx="16"/>
          </p:cNvCxnSpPr>
          <p:nvPr/>
        </p:nvCxnSpPr>
        <p:spPr bwMode="auto">
          <a:xfrm flipH="1">
            <a:off x="7614166" y="4165031"/>
            <a:ext cx="16808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02" name="直線コネクタ 401"/>
          <p:cNvCxnSpPr>
            <a:stCxn id="372" idx="2"/>
            <a:endCxn id="383" idx="16"/>
          </p:cNvCxnSpPr>
          <p:nvPr/>
        </p:nvCxnSpPr>
        <p:spPr bwMode="auto">
          <a:xfrm flipH="1">
            <a:off x="7614166" y="4165031"/>
            <a:ext cx="424864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03" name="直線コネクタ 402"/>
          <p:cNvCxnSpPr>
            <a:stCxn id="364" idx="2"/>
            <a:endCxn id="383" idx="16"/>
          </p:cNvCxnSpPr>
          <p:nvPr/>
        </p:nvCxnSpPr>
        <p:spPr bwMode="auto">
          <a:xfrm flipH="1">
            <a:off x="7614166" y="4165031"/>
            <a:ext cx="874836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" name="直線コネクタ 403"/>
          <p:cNvCxnSpPr>
            <a:stCxn id="345" idx="2"/>
            <a:endCxn id="389" idx="15"/>
          </p:cNvCxnSpPr>
          <p:nvPr/>
        </p:nvCxnSpPr>
        <p:spPr bwMode="auto">
          <a:xfrm>
            <a:off x="7193198" y="4165031"/>
            <a:ext cx="904636" cy="3714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05" name="直線コネクタ 404"/>
          <p:cNvCxnSpPr>
            <a:stCxn id="353" idx="2"/>
            <a:endCxn id="389" idx="16"/>
          </p:cNvCxnSpPr>
          <p:nvPr/>
        </p:nvCxnSpPr>
        <p:spPr bwMode="auto">
          <a:xfrm>
            <a:off x="7630974" y="4165031"/>
            <a:ext cx="466860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06" name="直線コネクタ 405"/>
          <p:cNvCxnSpPr>
            <a:stCxn id="372" idx="2"/>
            <a:endCxn id="389" idx="15"/>
          </p:cNvCxnSpPr>
          <p:nvPr/>
        </p:nvCxnSpPr>
        <p:spPr bwMode="auto">
          <a:xfrm>
            <a:off x="8039030" y="4165031"/>
            <a:ext cx="58804" cy="3714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07" name="直線コネクタ 406"/>
          <p:cNvCxnSpPr>
            <a:stCxn id="372" idx="2"/>
            <a:endCxn id="395" idx="15"/>
          </p:cNvCxnSpPr>
          <p:nvPr/>
        </p:nvCxnSpPr>
        <p:spPr bwMode="auto">
          <a:xfrm>
            <a:off x="8039030" y="4165031"/>
            <a:ext cx="496294" cy="3714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08" name="直線コネクタ 407"/>
          <p:cNvCxnSpPr>
            <a:stCxn id="389" idx="16"/>
            <a:endCxn id="364" idx="2"/>
          </p:cNvCxnSpPr>
          <p:nvPr/>
        </p:nvCxnSpPr>
        <p:spPr bwMode="auto">
          <a:xfrm flipV="1">
            <a:off x="8097834" y="4165031"/>
            <a:ext cx="391168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" name="直線コネクタ 408"/>
          <p:cNvCxnSpPr>
            <a:stCxn id="395" idx="16"/>
            <a:endCxn id="364" idx="2"/>
          </p:cNvCxnSpPr>
          <p:nvPr/>
        </p:nvCxnSpPr>
        <p:spPr bwMode="auto">
          <a:xfrm flipH="1" flipV="1">
            <a:off x="8489002" y="4165031"/>
            <a:ext cx="46322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10" name="直線コネクタ 409"/>
          <p:cNvCxnSpPr>
            <a:stCxn id="395" idx="16"/>
            <a:endCxn id="353" idx="2"/>
          </p:cNvCxnSpPr>
          <p:nvPr/>
        </p:nvCxnSpPr>
        <p:spPr bwMode="auto">
          <a:xfrm flipH="1" flipV="1">
            <a:off x="7630974" y="4165031"/>
            <a:ext cx="904350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11" name="直線コネクタ 410"/>
          <p:cNvCxnSpPr>
            <a:stCxn id="395" idx="16"/>
            <a:endCxn id="345" idx="2"/>
          </p:cNvCxnSpPr>
          <p:nvPr/>
        </p:nvCxnSpPr>
        <p:spPr bwMode="auto">
          <a:xfrm flipH="1" flipV="1">
            <a:off x="7193198" y="4165031"/>
            <a:ext cx="1342126" cy="384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12" name="雲形吹き出し 411"/>
          <p:cNvSpPr/>
          <p:nvPr/>
        </p:nvSpPr>
        <p:spPr bwMode="auto">
          <a:xfrm>
            <a:off x="7029335" y="4307779"/>
            <a:ext cx="1669852" cy="124532"/>
          </a:xfrm>
          <a:prstGeom prst="cloudCallout">
            <a:avLst/>
          </a:prstGeom>
          <a:solidFill>
            <a:schemeClr val="accent6">
              <a:lumMod val="50000"/>
              <a:lumOff val="50000"/>
              <a:alpha val="69804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smtClean="0">
                <a:solidFill>
                  <a:schemeClr val="bg1"/>
                </a:solidFill>
                <a:latin typeface="+mj-ea"/>
                <a:ea typeface="+mj-ea"/>
              </a:rPr>
              <a:t>L3-Network</a:t>
            </a:r>
            <a:endParaRPr kumimoji="1" lang="ja-JP" altLang="en-US" sz="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3" name="右矢印 412"/>
          <p:cNvSpPr/>
          <p:nvPr/>
        </p:nvSpPr>
        <p:spPr bwMode="auto">
          <a:xfrm>
            <a:off x="2354725" y="4408233"/>
            <a:ext cx="170690" cy="575610"/>
          </a:xfrm>
          <a:prstGeom prst="rightArrow">
            <a:avLst>
              <a:gd name="adj1" fmla="val 50000"/>
              <a:gd name="adj2" fmla="val 143667"/>
            </a:avLst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14" name="右矢印 413"/>
          <p:cNvSpPr/>
          <p:nvPr/>
        </p:nvSpPr>
        <p:spPr bwMode="auto">
          <a:xfrm>
            <a:off x="4524588" y="4408233"/>
            <a:ext cx="170690" cy="575610"/>
          </a:xfrm>
          <a:prstGeom prst="rightArrow">
            <a:avLst>
              <a:gd name="adj1" fmla="val 50000"/>
              <a:gd name="adj2" fmla="val 143667"/>
            </a:avLst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15" name="右矢印 414"/>
          <p:cNvSpPr/>
          <p:nvPr/>
        </p:nvSpPr>
        <p:spPr bwMode="auto">
          <a:xfrm>
            <a:off x="6702028" y="4400069"/>
            <a:ext cx="170690" cy="575610"/>
          </a:xfrm>
          <a:prstGeom prst="rightArrow">
            <a:avLst>
              <a:gd name="adj1" fmla="val 50000"/>
              <a:gd name="adj2" fmla="val 143667"/>
            </a:avLst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17" name="テキスト ボックス 416"/>
          <p:cNvSpPr txBox="1"/>
          <p:nvPr/>
        </p:nvSpPr>
        <p:spPr>
          <a:xfrm>
            <a:off x="2868943" y="6013629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~10</a:t>
            </a:r>
            <a:r>
              <a:rPr lang="ja-JP" altLang="en-US" sz="1200" dirty="0" smtClean="0"/>
              <a:t>ラック程度</a:t>
            </a:r>
            <a:endParaRPr kumimoji="1" lang="ja-JP" altLang="en-US" sz="1200" dirty="0"/>
          </a:p>
        </p:txBody>
      </p:sp>
      <p:sp>
        <p:nvSpPr>
          <p:cNvPr id="418" name="テキスト ボックス 417"/>
          <p:cNvSpPr txBox="1"/>
          <p:nvPr/>
        </p:nvSpPr>
        <p:spPr>
          <a:xfrm>
            <a:off x="4852979" y="6013629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30~50</a:t>
            </a:r>
            <a:r>
              <a:rPr lang="ja-JP" altLang="en-US" sz="1200" dirty="0" smtClean="0"/>
              <a:t>ラック程度</a:t>
            </a:r>
            <a:endParaRPr kumimoji="1" lang="ja-JP" altLang="en-US" sz="1200" dirty="0"/>
          </a:p>
        </p:txBody>
      </p:sp>
      <p:sp>
        <p:nvSpPr>
          <p:cNvPr id="419" name="テキスト ボックス 418"/>
          <p:cNvSpPr txBox="1"/>
          <p:nvPr/>
        </p:nvSpPr>
        <p:spPr>
          <a:xfrm>
            <a:off x="7145062" y="6013629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100</a:t>
            </a:r>
            <a:r>
              <a:rPr lang="ja-JP" altLang="en-US" sz="1200" dirty="0" smtClean="0"/>
              <a:t>ラック以上</a:t>
            </a:r>
            <a:endParaRPr kumimoji="1" lang="ja-JP" altLang="en-US" sz="12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6221837" y="3035300"/>
            <a:ext cx="1138622" cy="319893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87296" y="2730386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Change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87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密結合 </a:t>
            </a:r>
            <a:r>
              <a:rPr kumimoji="1" lang="en-US" altLang="ja-JP" dirty="0" smtClean="0"/>
              <a:t>vs</a:t>
            </a:r>
            <a:r>
              <a:rPr kumimoji="1" lang="ja-JP" altLang="en-US" dirty="0" smtClean="0"/>
              <a:t> 疎結合</a:t>
            </a:r>
            <a:endParaRPr kumimoji="1" lang="ja-JP" altLang="en-US" dirty="0"/>
          </a:p>
        </p:txBody>
      </p:sp>
      <p:pic>
        <p:nvPicPr>
          <p:cNvPr id="6" name="図 5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34479" y="2050244"/>
            <a:ext cx="4320000" cy="439248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3936" y="1516472"/>
            <a:ext cx="43483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14375" indent="-714375"/>
            <a:r>
              <a:rPr kumimoji="1" lang="en-US" altLang="ja-JP" sz="1600" b="1" dirty="0" smtClean="0"/>
              <a:t>&lt;</a:t>
            </a:r>
            <a:r>
              <a:rPr lang="ja-JP" altLang="en-US" sz="1600" b="1" dirty="0" smtClean="0"/>
              <a:t>密</a:t>
            </a:r>
            <a:r>
              <a:rPr lang="ja-JP" altLang="en-US" sz="1600" b="1" dirty="0"/>
              <a:t>結合</a:t>
            </a:r>
            <a:r>
              <a:rPr kumimoji="1" lang="en-US" altLang="ja-JP" sz="1600" b="1" dirty="0" smtClean="0"/>
              <a:t>&gt; </a:t>
            </a:r>
            <a:r>
              <a:rPr kumimoji="1" lang="ja-JP" altLang="en-US" sz="1600" b="1" dirty="0" smtClean="0"/>
              <a:t>オーバーレイとアンダーレイを</a:t>
            </a:r>
            <a:r>
              <a:rPr kumimoji="1" lang="en-US" altLang="ja-JP" sz="1600" b="1" dirty="0" smtClean="0"/>
              <a:t/>
            </a:r>
            <a:br>
              <a:rPr kumimoji="1" lang="en-US" altLang="ja-JP" sz="1600" b="1" dirty="0" smtClean="0"/>
            </a:br>
            <a:r>
              <a:rPr kumimoji="1" lang="ja-JP" altLang="en-US" sz="1600" b="1" dirty="0" smtClean="0"/>
              <a:t>    オーケストレーション対象とする</a:t>
            </a:r>
            <a:r>
              <a:rPr lang="ja-JP" altLang="en-US" sz="1600" b="1" dirty="0" smtClean="0"/>
              <a:t>。</a:t>
            </a:r>
            <a:endParaRPr lang="en-US" altLang="ja-JP" sz="1600" b="1" dirty="0" smtClean="0"/>
          </a:p>
          <a:p>
            <a:pPr marL="714375" indent="-714375"/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      </a:t>
            </a:r>
            <a:endParaRPr kumimoji="1" lang="en-US" altLang="ja-JP" sz="1600" b="1" u="sng" dirty="0" smtClean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13936" y="1509321"/>
            <a:ext cx="44156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14375" indent="-714375"/>
            <a:r>
              <a:rPr kumimoji="1" lang="en-US" altLang="ja-JP" sz="1600" b="1" dirty="0" smtClean="0"/>
              <a:t>&lt;</a:t>
            </a:r>
            <a:r>
              <a:rPr lang="ja-JP" altLang="en-US" sz="1600" b="1" dirty="0" smtClean="0"/>
              <a:t>疎</a:t>
            </a:r>
            <a:r>
              <a:rPr lang="ja-JP" altLang="en-US" sz="1600" b="1" dirty="0"/>
              <a:t>結合</a:t>
            </a:r>
            <a:r>
              <a:rPr kumimoji="1" lang="en-US" altLang="ja-JP" sz="1600" b="1" dirty="0" smtClean="0"/>
              <a:t>&gt; </a:t>
            </a:r>
            <a:r>
              <a:rPr kumimoji="1" lang="ja-JP" altLang="en-US" sz="1600" b="1" dirty="0" smtClean="0"/>
              <a:t>オーバーレイ</a:t>
            </a:r>
            <a:r>
              <a:rPr lang="ja-JP" altLang="en-US" sz="1600" b="1" dirty="0" smtClean="0"/>
              <a:t>は</a:t>
            </a:r>
            <a:r>
              <a:rPr kumimoji="1" lang="ja-JP" altLang="en-US" sz="1600" b="1" dirty="0" smtClean="0"/>
              <a:t>オーケストレーショ    </a:t>
            </a:r>
            <a:endParaRPr kumimoji="1" lang="en-US" altLang="ja-JP" sz="1600" b="1" dirty="0" smtClean="0"/>
          </a:p>
          <a:p>
            <a:pPr marL="714375" indent="-714375"/>
            <a:r>
              <a:rPr lang="ja-JP" altLang="en-US" sz="1600" b="1" dirty="0"/>
              <a:t> </a:t>
            </a:r>
            <a:r>
              <a:rPr lang="ja-JP" altLang="en-US" sz="1600" b="1" dirty="0" smtClean="0"/>
              <a:t>          </a:t>
            </a:r>
            <a:r>
              <a:rPr kumimoji="1" lang="ja-JP" altLang="en-US" sz="1600" b="1" dirty="0" smtClean="0"/>
              <a:t>対象</a:t>
            </a:r>
            <a:r>
              <a:rPr lang="ja-JP" altLang="en-US" sz="1600" b="1" dirty="0" smtClean="0"/>
              <a:t>。アンダーレイは、</a:t>
            </a:r>
            <a:r>
              <a:rPr lang="en-US" altLang="ja-JP" sz="1600" b="1" dirty="0" err="1" smtClean="0"/>
              <a:t>HaaS</a:t>
            </a:r>
            <a:r>
              <a:rPr lang="ja-JP" altLang="en-US" sz="1600" b="1" dirty="0" smtClean="0"/>
              <a:t>として別</a:t>
            </a:r>
            <a:endParaRPr lang="en-US" altLang="ja-JP" sz="1600" b="1" dirty="0" smtClean="0"/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4758430" y="5074580"/>
            <a:ext cx="3780422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直線コネクタ 9"/>
          <p:cNvCxnSpPr/>
          <p:nvPr/>
        </p:nvCxnSpPr>
        <p:spPr bwMode="auto">
          <a:xfrm>
            <a:off x="978012" y="5074580"/>
            <a:ext cx="3340208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113" name="グループ化 112"/>
          <p:cNvGrpSpPr/>
          <p:nvPr/>
        </p:nvGrpSpPr>
        <p:grpSpPr>
          <a:xfrm>
            <a:off x="57566" y="2138748"/>
            <a:ext cx="4457577" cy="4265667"/>
            <a:chOff x="69393" y="1546789"/>
            <a:chExt cx="8993925" cy="4944629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465183" y="2071946"/>
              <a:ext cx="6598135" cy="4419472"/>
              <a:chOff x="228691" y="2071946"/>
              <a:chExt cx="8834627" cy="4419472"/>
            </a:xfrm>
          </p:grpSpPr>
          <p:sp>
            <p:nvSpPr>
              <p:cNvPr id="15" name="正方形/長方形 14"/>
              <p:cNvSpPr/>
              <p:nvPr/>
            </p:nvSpPr>
            <p:spPr bwMode="auto">
              <a:xfrm>
                <a:off x="237237" y="5467927"/>
                <a:ext cx="8826081" cy="1023491"/>
              </a:xfrm>
              <a:prstGeom prst="rect">
                <a:avLst/>
              </a:prstGeom>
              <a:solidFill>
                <a:srgbClr val="CCFFFF">
                  <a:alpha val="61000"/>
                </a:srgbClr>
              </a:solidFill>
              <a:ln w="19050">
                <a:solidFill>
                  <a:schemeClr val="accent1"/>
                </a:solidFill>
                <a:prstDash val="dash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000" b="1" dirty="0">
                  <a:latin typeface="+mj-ea"/>
                  <a:ea typeface="+mj-ea"/>
                </a:endParaRPr>
              </a:p>
            </p:txBody>
          </p:sp>
          <p:sp>
            <p:nvSpPr>
              <p:cNvPr id="16" name="フローチャート: データ 15"/>
              <p:cNvSpPr/>
              <p:nvPr/>
            </p:nvSpPr>
            <p:spPr bwMode="auto">
              <a:xfrm>
                <a:off x="4534512" y="2170162"/>
                <a:ext cx="4490419" cy="906882"/>
              </a:xfrm>
              <a:prstGeom prst="flowChartInputOutpu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b="1" dirty="0">
                  <a:latin typeface="+mj-ea"/>
                  <a:ea typeface="+mj-ea"/>
                </a:endParaRPr>
              </a:p>
            </p:txBody>
          </p:sp>
          <p:sp>
            <p:nvSpPr>
              <p:cNvPr id="17" name="フローチャート: データ 16"/>
              <p:cNvSpPr/>
              <p:nvPr/>
            </p:nvSpPr>
            <p:spPr bwMode="auto">
              <a:xfrm>
                <a:off x="630714" y="2179389"/>
                <a:ext cx="4490419" cy="906882"/>
              </a:xfrm>
              <a:prstGeom prst="flowChartInputOutpu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b="1" dirty="0">
                  <a:latin typeface="+mj-ea"/>
                  <a:ea typeface="+mj-ea"/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 bwMode="auto">
              <a:xfrm>
                <a:off x="8041341" y="3310537"/>
                <a:ext cx="1021977" cy="1565064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chemeClr val="accent1"/>
                </a:solidFill>
                <a:prstDash val="dash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b="1" dirty="0">
                  <a:latin typeface="+mj-ea"/>
                  <a:ea typeface="+mj-ea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 bwMode="auto">
              <a:xfrm>
                <a:off x="228691" y="3349149"/>
                <a:ext cx="7700683" cy="15443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60000"/>
                </a:schemeClr>
              </a:solidFill>
              <a:ln w="19050">
                <a:solidFill>
                  <a:schemeClr val="tx2"/>
                </a:solidFill>
                <a:prstDash val="dash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000" b="1" dirty="0">
                  <a:latin typeface="+mj-ea"/>
                  <a:ea typeface="+mj-ea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 bwMode="auto">
              <a:xfrm>
                <a:off x="449844" y="5637846"/>
                <a:ext cx="8361627" cy="40341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50" b="1" dirty="0" smtClean="0">
                    <a:latin typeface="+mj-ea"/>
                    <a:ea typeface="+mj-ea"/>
                  </a:rPr>
                  <a:t>SW</a:t>
                </a:r>
                <a:r>
                  <a:rPr lang="ja-JP" altLang="en-US" sz="1050" b="1" dirty="0" smtClean="0">
                    <a:latin typeface="+mj-ea"/>
                    <a:ea typeface="+mj-ea"/>
                  </a:rPr>
                  <a:t> ファブリック</a:t>
                </a:r>
                <a:endParaRPr lang="en-US" altLang="ja-JP" sz="105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21" name="円/楕円 20"/>
              <p:cNvSpPr/>
              <p:nvPr/>
            </p:nvSpPr>
            <p:spPr bwMode="auto">
              <a:xfrm>
                <a:off x="727793" y="3807680"/>
                <a:ext cx="358588" cy="193585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800" b="1" dirty="0" smtClean="0">
                    <a:latin typeface="+mj-ea"/>
                    <a:ea typeface="+mj-ea"/>
                  </a:rPr>
                  <a:t>FW</a:t>
                </a:r>
              </a:p>
            </p:txBody>
          </p:sp>
          <p:sp>
            <p:nvSpPr>
              <p:cNvPr id="22" name="円/楕円 21"/>
              <p:cNvSpPr/>
              <p:nvPr/>
            </p:nvSpPr>
            <p:spPr bwMode="auto">
              <a:xfrm>
                <a:off x="1442798" y="3807680"/>
                <a:ext cx="358588" cy="20498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+mj-ea"/>
                    <a:ea typeface="+mj-ea"/>
                  </a:rPr>
                  <a:t>LB</a:t>
                </a:r>
              </a:p>
            </p:txBody>
          </p:sp>
          <p:sp>
            <p:nvSpPr>
              <p:cNvPr id="23" name="円/楕円 22"/>
              <p:cNvSpPr/>
              <p:nvPr/>
            </p:nvSpPr>
            <p:spPr bwMode="auto">
              <a:xfrm>
                <a:off x="2150590" y="3807680"/>
                <a:ext cx="380999" cy="20658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+mj-ea"/>
                    <a:ea typeface="+mj-ea"/>
                  </a:rPr>
                  <a:t>VM</a:t>
                </a:r>
                <a:endParaRPr kumimoji="1" lang="ja-JP" altLang="en-US" sz="800" b="1" dirty="0">
                  <a:latin typeface="+mj-ea"/>
                  <a:ea typeface="+mj-ea"/>
                </a:endParaRPr>
              </a:p>
            </p:txBody>
          </p:sp>
          <p:cxnSp>
            <p:nvCxnSpPr>
              <p:cNvPr id="24" name="直線コネクタ 23"/>
              <p:cNvCxnSpPr/>
              <p:nvPr/>
            </p:nvCxnSpPr>
            <p:spPr bwMode="auto">
              <a:xfrm>
                <a:off x="3339031" y="4875601"/>
                <a:ext cx="345133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直線コネクタ 24"/>
              <p:cNvCxnSpPr>
                <a:stCxn id="21" idx="4"/>
                <a:endCxn id="42" idx="0"/>
              </p:cNvCxnSpPr>
              <p:nvPr/>
            </p:nvCxnSpPr>
            <p:spPr bwMode="auto">
              <a:xfrm flipH="1">
                <a:off x="905465" y="4001265"/>
                <a:ext cx="1623" cy="85745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直線コネクタ 25"/>
              <p:cNvCxnSpPr>
                <a:stCxn id="22" idx="4"/>
                <a:endCxn id="81" idx="0"/>
              </p:cNvCxnSpPr>
              <p:nvPr/>
            </p:nvCxnSpPr>
            <p:spPr bwMode="auto">
              <a:xfrm flipH="1">
                <a:off x="1619802" y="4012667"/>
                <a:ext cx="2291" cy="74343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フローチャート: データ 26"/>
              <p:cNvSpPr/>
              <p:nvPr/>
            </p:nvSpPr>
            <p:spPr bwMode="auto">
              <a:xfrm>
                <a:off x="577256" y="2090861"/>
                <a:ext cx="4490419" cy="906882"/>
              </a:xfrm>
              <a:prstGeom prst="flowChartInputOutpu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b="1" dirty="0">
                  <a:latin typeface="+mj-ea"/>
                  <a:ea typeface="+mj-ea"/>
                </a:endParaRPr>
              </a:p>
            </p:txBody>
          </p:sp>
          <p:cxnSp>
            <p:nvCxnSpPr>
              <p:cNvPr id="28" name="直線コネクタ 27"/>
              <p:cNvCxnSpPr/>
              <p:nvPr/>
            </p:nvCxnSpPr>
            <p:spPr bwMode="auto">
              <a:xfrm>
                <a:off x="1214143" y="2628609"/>
                <a:ext cx="2895611" cy="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直線コネクタ 28"/>
              <p:cNvCxnSpPr/>
              <p:nvPr/>
            </p:nvCxnSpPr>
            <p:spPr bwMode="auto">
              <a:xfrm>
                <a:off x="1764816" y="2520571"/>
                <a:ext cx="0" cy="108038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直線コネクタ 29"/>
              <p:cNvCxnSpPr/>
              <p:nvPr/>
            </p:nvCxnSpPr>
            <p:spPr bwMode="auto">
              <a:xfrm>
                <a:off x="2465183" y="2517414"/>
                <a:ext cx="0" cy="111195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直線コネクタ 30"/>
              <p:cNvCxnSpPr/>
              <p:nvPr/>
            </p:nvCxnSpPr>
            <p:spPr bwMode="auto">
              <a:xfrm flipH="1">
                <a:off x="3141995" y="2521815"/>
                <a:ext cx="1" cy="98611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テキスト ボックス 31"/>
              <p:cNvSpPr txBox="1"/>
              <p:nvPr/>
            </p:nvSpPr>
            <p:spPr>
              <a:xfrm>
                <a:off x="2846486" y="2639073"/>
                <a:ext cx="164447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 dirty="0" smtClean="0"/>
                  <a:t>サーバ接続用</a:t>
                </a:r>
                <a:r>
                  <a:rPr kumimoji="1" lang="en-US" altLang="ja-JP" sz="900" b="1" dirty="0" smtClean="0"/>
                  <a:t>LAN</a:t>
                </a:r>
                <a:endParaRPr kumimoji="1" lang="ja-JP" altLang="en-US" sz="900" b="1" dirty="0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4048112" y="2102432"/>
                <a:ext cx="795138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ja-JP" altLang="en-US" sz="900" b="1" dirty="0"/>
                  <a:t>テナント</a:t>
                </a:r>
                <a:endParaRPr kumimoji="1" lang="ja-JP" altLang="en-US" sz="900" b="1" dirty="0"/>
              </a:p>
            </p:txBody>
          </p:sp>
          <p:sp>
            <p:nvSpPr>
              <p:cNvPr id="34" name="正方形/長方形 33"/>
              <p:cNvSpPr/>
              <p:nvPr/>
            </p:nvSpPr>
            <p:spPr bwMode="auto">
              <a:xfrm>
                <a:off x="447906" y="3637866"/>
                <a:ext cx="3084768" cy="112567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  <a:prstDash val="dash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b="1" dirty="0">
                  <a:latin typeface="+mj-ea"/>
                  <a:ea typeface="+mj-ea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574626" y="3643247"/>
                <a:ext cx="69901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b="1" dirty="0"/>
                  <a:t>(</a:t>
                </a:r>
                <a:r>
                  <a:rPr lang="en-US" altLang="ja-JP" sz="800" b="1" dirty="0" smtClean="0"/>
                  <a:t>VNF</a:t>
                </a:r>
                <a:r>
                  <a:rPr lang="en-US" altLang="ja-JP" sz="800" b="1" dirty="0"/>
                  <a:t>)</a:t>
                </a:r>
                <a:endParaRPr kumimoji="1" lang="ja-JP" altLang="en-US" sz="800" b="1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386182" y="6132948"/>
                <a:ext cx="1764409" cy="275619"/>
              </a:xfrm>
              <a:prstGeom prst="rect">
                <a:avLst/>
              </a:prstGeom>
              <a:solidFill>
                <a:schemeClr val="accent6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b="1" dirty="0" smtClean="0">
                    <a:solidFill>
                      <a:schemeClr val="bg2"/>
                    </a:solidFill>
                  </a:rPr>
                  <a:t>アンダーレイ</a:t>
                </a:r>
                <a:r>
                  <a:rPr lang="ja-JP" altLang="en-US" sz="600" b="1" dirty="0">
                    <a:solidFill>
                      <a:schemeClr val="bg2"/>
                    </a:solidFill>
                  </a:rPr>
                  <a:t>領域</a:t>
                </a:r>
                <a:endParaRPr lang="en-US" altLang="ja-JP" sz="600" b="1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4537" y="3224345"/>
                <a:ext cx="1726524" cy="39244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800" b="1" dirty="0" smtClean="0">
                    <a:solidFill>
                      <a:schemeClr val="bg2"/>
                    </a:solidFill>
                  </a:rPr>
                  <a:t>オーバーレイ領域</a:t>
                </a:r>
                <a:endParaRPr kumimoji="1" lang="ja-JP" altLang="en-US" sz="8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8" name="正方形/長方形 37"/>
              <p:cNvSpPr/>
              <p:nvPr/>
            </p:nvSpPr>
            <p:spPr bwMode="auto">
              <a:xfrm>
                <a:off x="634639" y="4301614"/>
                <a:ext cx="541652" cy="38537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900" b="1" dirty="0" smtClean="0">
                    <a:latin typeface="+mj-ea"/>
                    <a:ea typeface="+mj-ea"/>
                  </a:rPr>
                  <a:t>Host</a:t>
                </a:r>
                <a:endParaRPr kumimoji="1" lang="ja-JP" altLang="en-US" sz="900" b="1" dirty="0">
                  <a:latin typeface="+mj-ea"/>
                  <a:ea typeface="+mj-ea"/>
                </a:endParaRPr>
              </a:p>
            </p:txBody>
          </p:sp>
          <p:sp>
            <p:nvSpPr>
              <p:cNvPr id="39" name="正方形/長方形 38"/>
              <p:cNvSpPr/>
              <p:nvPr/>
            </p:nvSpPr>
            <p:spPr bwMode="auto">
              <a:xfrm>
                <a:off x="1348976" y="4301614"/>
                <a:ext cx="541652" cy="38537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900" b="1" dirty="0" smtClean="0">
                    <a:latin typeface="+mj-ea"/>
                    <a:ea typeface="+mj-ea"/>
                  </a:rPr>
                  <a:t>Host</a:t>
                </a:r>
                <a:endParaRPr kumimoji="1" lang="ja-JP" altLang="en-US" sz="900" b="1" dirty="0">
                  <a:latin typeface="+mj-ea"/>
                  <a:ea typeface="+mj-ea"/>
                </a:endParaRPr>
              </a:p>
            </p:txBody>
          </p:sp>
          <p:sp>
            <p:nvSpPr>
              <p:cNvPr id="40" name="正方形/長方形 39"/>
              <p:cNvSpPr/>
              <p:nvPr/>
            </p:nvSpPr>
            <p:spPr bwMode="auto">
              <a:xfrm>
                <a:off x="2072050" y="4301614"/>
                <a:ext cx="541652" cy="38537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900" b="1" dirty="0" smtClean="0">
                    <a:latin typeface="+mj-ea"/>
                    <a:ea typeface="+mj-ea"/>
                  </a:rPr>
                  <a:t>Host</a:t>
                </a:r>
                <a:endParaRPr kumimoji="1" lang="ja-JP" altLang="en-US" sz="900" b="1" dirty="0">
                  <a:latin typeface="+mj-ea"/>
                  <a:ea typeface="+mj-ea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2799075" y="4301614"/>
                <a:ext cx="541652" cy="38537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900" b="1" dirty="0" smtClean="0">
                    <a:latin typeface="+mj-ea"/>
                    <a:ea typeface="+mj-ea"/>
                  </a:rPr>
                  <a:t>Host</a:t>
                </a:r>
                <a:endParaRPr kumimoji="1" lang="ja-JP" altLang="en-US" sz="900" b="1" dirty="0">
                  <a:latin typeface="+mj-ea"/>
                  <a:ea typeface="+mj-ea"/>
                </a:endParaRPr>
              </a:p>
            </p:txBody>
          </p:sp>
          <p:sp>
            <p:nvSpPr>
              <p:cNvPr id="42" name="正方形/長方形 41"/>
              <p:cNvSpPr/>
              <p:nvPr/>
            </p:nvSpPr>
            <p:spPr bwMode="auto">
              <a:xfrm>
                <a:off x="634639" y="4087010"/>
                <a:ext cx="541652" cy="216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Open</a:t>
                </a:r>
              </a:p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Stack</a:t>
                </a:r>
                <a:endParaRPr kumimoji="1" lang="ja-JP" altLang="en-US" sz="700" b="1" dirty="0">
                  <a:latin typeface="+mj-ea"/>
                  <a:ea typeface="+mj-ea"/>
                </a:endParaRPr>
              </a:p>
            </p:txBody>
          </p:sp>
          <p:cxnSp>
            <p:nvCxnSpPr>
              <p:cNvPr id="43" name="直線コネクタ 42"/>
              <p:cNvCxnSpPr>
                <a:stCxn id="38" idx="2"/>
              </p:cNvCxnSpPr>
              <p:nvPr/>
            </p:nvCxnSpPr>
            <p:spPr bwMode="auto">
              <a:xfrm>
                <a:off x="905465" y="4686984"/>
                <a:ext cx="7289" cy="941436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直線コネクタ 43"/>
              <p:cNvCxnSpPr>
                <a:stCxn id="39" idx="2"/>
              </p:cNvCxnSpPr>
              <p:nvPr/>
            </p:nvCxnSpPr>
            <p:spPr bwMode="auto">
              <a:xfrm>
                <a:off x="1619802" y="4686984"/>
                <a:ext cx="11658" cy="941436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直線コネクタ 44"/>
              <p:cNvCxnSpPr>
                <a:stCxn id="40" idx="2"/>
              </p:cNvCxnSpPr>
              <p:nvPr/>
            </p:nvCxnSpPr>
            <p:spPr bwMode="auto">
              <a:xfrm>
                <a:off x="2342876" y="4686984"/>
                <a:ext cx="7290" cy="941436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直線コネクタ 45"/>
              <p:cNvCxnSpPr>
                <a:stCxn id="41" idx="2"/>
              </p:cNvCxnSpPr>
              <p:nvPr/>
            </p:nvCxnSpPr>
            <p:spPr bwMode="auto">
              <a:xfrm>
                <a:off x="3069901" y="4686984"/>
                <a:ext cx="5594" cy="941436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テキスト ボックス 46"/>
              <p:cNvSpPr txBox="1"/>
              <p:nvPr/>
            </p:nvSpPr>
            <p:spPr>
              <a:xfrm>
                <a:off x="1282047" y="3643247"/>
                <a:ext cx="69901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b="1" dirty="0"/>
                  <a:t>(</a:t>
                </a:r>
                <a:r>
                  <a:rPr lang="en-US" altLang="ja-JP" sz="800" b="1" dirty="0" smtClean="0"/>
                  <a:t>VNF</a:t>
                </a:r>
                <a:r>
                  <a:rPr lang="en-US" altLang="ja-JP" sz="800" b="1" dirty="0"/>
                  <a:t>)</a:t>
                </a:r>
                <a:endParaRPr kumimoji="1" lang="ja-JP" altLang="en-US" sz="800" b="1" dirty="0"/>
              </a:p>
            </p:txBody>
          </p:sp>
          <p:cxnSp>
            <p:nvCxnSpPr>
              <p:cNvPr id="48" name="直線コネクタ 47"/>
              <p:cNvCxnSpPr/>
              <p:nvPr/>
            </p:nvCxnSpPr>
            <p:spPr bwMode="auto">
              <a:xfrm>
                <a:off x="6763185" y="4884166"/>
                <a:ext cx="345133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正方形/長方形 48"/>
              <p:cNvSpPr/>
              <p:nvPr/>
            </p:nvSpPr>
            <p:spPr bwMode="auto">
              <a:xfrm>
                <a:off x="3872060" y="3646431"/>
                <a:ext cx="3072321" cy="112567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  <a:prstDash val="dash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b="1" dirty="0">
                  <a:latin typeface="+mj-ea"/>
                  <a:ea typeface="+mj-ea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3972881" y="3643247"/>
                <a:ext cx="69901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b="1" dirty="0"/>
                  <a:t>(</a:t>
                </a:r>
                <a:r>
                  <a:rPr lang="en-US" altLang="ja-JP" sz="800" b="1" dirty="0" smtClean="0"/>
                  <a:t>VNF</a:t>
                </a:r>
                <a:r>
                  <a:rPr lang="en-US" altLang="ja-JP" sz="800" b="1" dirty="0"/>
                  <a:t>)</a:t>
                </a:r>
                <a:endParaRPr kumimoji="1" lang="ja-JP" altLang="en-US" sz="800" b="1" dirty="0"/>
              </a:p>
            </p:txBody>
          </p:sp>
          <p:sp>
            <p:nvSpPr>
              <p:cNvPr id="51" name="正方形/長方形 50"/>
              <p:cNvSpPr/>
              <p:nvPr/>
            </p:nvSpPr>
            <p:spPr bwMode="auto">
              <a:xfrm>
                <a:off x="4058793" y="4301614"/>
                <a:ext cx="541652" cy="38537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900" b="1" dirty="0" smtClean="0">
                    <a:latin typeface="+mj-ea"/>
                    <a:ea typeface="+mj-ea"/>
                  </a:rPr>
                  <a:t>Host</a:t>
                </a:r>
                <a:endParaRPr kumimoji="1" lang="ja-JP" altLang="en-US" sz="900" b="1" dirty="0">
                  <a:latin typeface="+mj-ea"/>
                  <a:ea typeface="+mj-ea"/>
                </a:endParaRPr>
              </a:p>
            </p:txBody>
          </p:sp>
          <p:sp>
            <p:nvSpPr>
              <p:cNvPr id="52" name="正方形/長方形 51"/>
              <p:cNvSpPr/>
              <p:nvPr/>
            </p:nvSpPr>
            <p:spPr bwMode="auto">
              <a:xfrm>
                <a:off x="4777498" y="4301614"/>
                <a:ext cx="541652" cy="38537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900" b="1" dirty="0" smtClean="0">
                    <a:latin typeface="+mj-ea"/>
                    <a:ea typeface="+mj-ea"/>
                  </a:rPr>
                  <a:t>Host</a:t>
                </a:r>
                <a:endParaRPr kumimoji="1" lang="ja-JP" altLang="en-US" sz="900" b="1" dirty="0">
                  <a:latin typeface="+mj-ea"/>
                  <a:ea typeface="+mj-ea"/>
                </a:endParaRPr>
              </a:p>
            </p:txBody>
          </p:sp>
          <p:sp>
            <p:nvSpPr>
              <p:cNvPr id="53" name="正方形/長方形 52"/>
              <p:cNvSpPr/>
              <p:nvPr/>
            </p:nvSpPr>
            <p:spPr bwMode="auto">
              <a:xfrm>
                <a:off x="5493479" y="4301614"/>
                <a:ext cx="541652" cy="38537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900" b="1" dirty="0" smtClean="0">
                    <a:latin typeface="+mj-ea"/>
                    <a:ea typeface="+mj-ea"/>
                  </a:rPr>
                  <a:t>Host</a:t>
                </a:r>
                <a:endParaRPr kumimoji="1" lang="ja-JP" altLang="en-US" sz="900" b="1" dirty="0">
                  <a:latin typeface="+mj-ea"/>
                  <a:ea typeface="+mj-ea"/>
                </a:endParaRPr>
              </a:p>
            </p:txBody>
          </p:sp>
          <p:sp>
            <p:nvSpPr>
              <p:cNvPr id="54" name="正方形/長方形 53"/>
              <p:cNvSpPr/>
              <p:nvPr/>
            </p:nvSpPr>
            <p:spPr bwMode="auto">
              <a:xfrm>
                <a:off x="6219170" y="4301614"/>
                <a:ext cx="541652" cy="38537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900" b="1" dirty="0" smtClean="0">
                    <a:latin typeface="+mj-ea"/>
                    <a:ea typeface="+mj-ea"/>
                  </a:rPr>
                  <a:t>Host</a:t>
                </a:r>
                <a:endParaRPr kumimoji="1" lang="ja-JP" altLang="en-US" sz="900" b="1" dirty="0">
                  <a:latin typeface="+mj-ea"/>
                  <a:ea typeface="+mj-ea"/>
                </a:endParaRPr>
              </a:p>
            </p:txBody>
          </p:sp>
          <p:sp>
            <p:nvSpPr>
              <p:cNvPr id="55" name="正方形/長方形 54"/>
              <p:cNvSpPr/>
              <p:nvPr/>
            </p:nvSpPr>
            <p:spPr bwMode="auto">
              <a:xfrm>
                <a:off x="4058793" y="4087010"/>
                <a:ext cx="541652" cy="216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VM</a:t>
                </a:r>
              </a:p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Ware</a:t>
                </a:r>
                <a:endParaRPr kumimoji="1" lang="ja-JP" altLang="en-US" sz="700" b="1" dirty="0">
                  <a:latin typeface="+mj-ea"/>
                  <a:ea typeface="+mj-ea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708758" y="3643247"/>
                <a:ext cx="69901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b="1" dirty="0"/>
                  <a:t>(</a:t>
                </a:r>
                <a:r>
                  <a:rPr lang="en-US" altLang="ja-JP" sz="800" b="1" dirty="0" smtClean="0"/>
                  <a:t>VNF</a:t>
                </a:r>
                <a:r>
                  <a:rPr lang="en-US" altLang="ja-JP" sz="800" b="1" dirty="0"/>
                  <a:t>)</a:t>
                </a:r>
                <a:endParaRPr kumimoji="1" lang="ja-JP" altLang="en-US" sz="800" b="1" dirty="0"/>
              </a:p>
            </p:txBody>
          </p:sp>
          <p:sp>
            <p:nvSpPr>
              <p:cNvPr id="57" name="フローチャート: データ 56"/>
              <p:cNvSpPr/>
              <p:nvPr/>
            </p:nvSpPr>
            <p:spPr bwMode="auto">
              <a:xfrm>
                <a:off x="4472870" y="2071946"/>
                <a:ext cx="4490419" cy="906882"/>
              </a:xfrm>
              <a:prstGeom prst="flowChartInputOutpu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b="1" dirty="0">
                  <a:latin typeface="+mj-ea"/>
                  <a:ea typeface="+mj-ea"/>
                </a:endParaRPr>
              </a:p>
            </p:txBody>
          </p:sp>
          <p:cxnSp>
            <p:nvCxnSpPr>
              <p:cNvPr id="58" name="直線コネクタ 57"/>
              <p:cNvCxnSpPr/>
              <p:nvPr/>
            </p:nvCxnSpPr>
            <p:spPr bwMode="auto">
              <a:xfrm>
                <a:off x="5109757" y="2609694"/>
                <a:ext cx="3089843" cy="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直線コネクタ 58"/>
              <p:cNvCxnSpPr/>
              <p:nvPr/>
            </p:nvCxnSpPr>
            <p:spPr bwMode="auto">
              <a:xfrm>
                <a:off x="5660430" y="2501656"/>
                <a:ext cx="0" cy="108038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直線コネクタ 59"/>
              <p:cNvCxnSpPr/>
              <p:nvPr/>
            </p:nvCxnSpPr>
            <p:spPr bwMode="auto">
              <a:xfrm>
                <a:off x="6130060" y="2498499"/>
                <a:ext cx="0" cy="111195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直線コネクタ 60"/>
              <p:cNvCxnSpPr/>
              <p:nvPr/>
            </p:nvCxnSpPr>
            <p:spPr bwMode="auto">
              <a:xfrm flipH="1">
                <a:off x="7287939" y="2511083"/>
                <a:ext cx="1" cy="98611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テキスト ボックス 61"/>
              <p:cNvSpPr txBox="1"/>
              <p:nvPr/>
            </p:nvSpPr>
            <p:spPr>
              <a:xfrm>
                <a:off x="6580768" y="2599701"/>
                <a:ext cx="164447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 dirty="0" smtClean="0"/>
                  <a:t>サーバ接続用</a:t>
                </a:r>
                <a:r>
                  <a:rPr kumimoji="1" lang="en-US" altLang="ja-JP" sz="900" b="1" dirty="0" smtClean="0"/>
                  <a:t>LAN</a:t>
                </a:r>
                <a:endParaRPr kumimoji="1" lang="ja-JP" altLang="en-US" sz="900" b="1" dirty="0"/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7943725" y="2083517"/>
                <a:ext cx="795138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ja-JP" altLang="en-US" sz="900" b="1" dirty="0"/>
                  <a:t>テナント</a:t>
                </a:r>
                <a:endParaRPr kumimoji="1" lang="ja-JP" altLang="en-US" sz="900" b="1" dirty="0"/>
              </a:p>
            </p:txBody>
          </p:sp>
          <p:cxnSp>
            <p:nvCxnSpPr>
              <p:cNvPr id="64" name="直線コネクタ 63"/>
              <p:cNvCxnSpPr/>
              <p:nvPr/>
            </p:nvCxnSpPr>
            <p:spPr bwMode="auto">
              <a:xfrm>
                <a:off x="6763185" y="4884166"/>
                <a:ext cx="345133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直線コネクタ 64"/>
              <p:cNvCxnSpPr>
                <a:stCxn id="51" idx="2"/>
              </p:cNvCxnSpPr>
              <p:nvPr/>
            </p:nvCxnSpPr>
            <p:spPr bwMode="auto">
              <a:xfrm flipH="1">
                <a:off x="4322995" y="4686984"/>
                <a:ext cx="6624" cy="959427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直線コネクタ 65"/>
              <p:cNvCxnSpPr>
                <a:stCxn id="52" idx="2"/>
              </p:cNvCxnSpPr>
              <p:nvPr/>
            </p:nvCxnSpPr>
            <p:spPr bwMode="auto">
              <a:xfrm>
                <a:off x="5048324" y="4686984"/>
                <a:ext cx="0" cy="959427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直線コネクタ 66"/>
              <p:cNvCxnSpPr>
                <a:stCxn id="53" idx="2"/>
              </p:cNvCxnSpPr>
              <p:nvPr/>
            </p:nvCxnSpPr>
            <p:spPr bwMode="auto">
              <a:xfrm flipH="1">
                <a:off x="5764304" y="4686984"/>
                <a:ext cx="1" cy="959427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直線コネクタ 67"/>
              <p:cNvCxnSpPr>
                <a:stCxn id="54" idx="2"/>
              </p:cNvCxnSpPr>
              <p:nvPr/>
            </p:nvCxnSpPr>
            <p:spPr bwMode="auto">
              <a:xfrm>
                <a:off x="6489996" y="4686984"/>
                <a:ext cx="2364" cy="959427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69" name="正方形/長方形 68"/>
              <p:cNvSpPr/>
              <p:nvPr/>
            </p:nvSpPr>
            <p:spPr bwMode="auto">
              <a:xfrm>
                <a:off x="8269821" y="3841332"/>
                <a:ext cx="541652" cy="38537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900" b="1" dirty="0" smtClean="0">
                    <a:latin typeface="+mj-ea"/>
                    <a:ea typeface="+mj-ea"/>
                  </a:rPr>
                  <a:t>Host</a:t>
                </a:r>
                <a:endParaRPr kumimoji="1" lang="ja-JP" altLang="en-US" sz="900" b="1" dirty="0">
                  <a:latin typeface="+mj-ea"/>
                  <a:ea typeface="+mj-ea"/>
                </a:endParaRPr>
              </a:p>
            </p:txBody>
          </p:sp>
          <p:cxnSp>
            <p:nvCxnSpPr>
              <p:cNvPr id="70" name="直線コネクタ 69"/>
              <p:cNvCxnSpPr>
                <a:endCxn id="69" idx="2"/>
              </p:cNvCxnSpPr>
              <p:nvPr/>
            </p:nvCxnSpPr>
            <p:spPr bwMode="auto">
              <a:xfrm flipV="1">
                <a:off x="8540647" y="4226702"/>
                <a:ext cx="0" cy="1436179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テキスト ボックス 70"/>
              <p:cNvSpPr txBox="1"/>
              <p:nvPr/>
            </p:nvSpPr>
            <p:spPr>
              <a:xfrm>
                <a:off x="8029423" y="3283368"/>
                <a:ext cx="93408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900" b="1" dirty="0" smtClean="0"/>
                  <a:t>ハウジング領域</a:t>
                </a:r>
                <a:endParaRPr kumimoji="1" lang="ja-JP" altLang="en-US" sz="900" b="1" dirty="0"/>
              </a:p>
            </p:txBody>
          </p:sp>
          <p:sp>
            <p:nvSpPr>
              <p:cNvPr id="72" name="正方形/長方形 71"/>
              <p:cNvSpPr/>
              <p:nvPr/>
            </p:nvSpPr>
            <p:spPr bwMode="auto">
              <a:xfrm>
                <a:off x="7624990" y="2270023"/>
                <a:ext cx="521074" cy="27153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900" b="1" dirty="0" smtClean="0">
                    <a:latin typeface="+mj-ea"/>
                    <a:ea typeface="+mj-ea"/>
                  </a:rPr>
                  <a:t>Host</a:t>
                </a:r>
                <a:endParaRPr kumimoji="1" lang="ja-JP" altLang="en-US" sz="900" b="1" dirty="0">
                  <a:latin typeface="+mj-ea"/>
                  <a:ea typeface="+mj-ea"/>
                </a:endParaRPr>
              </a:p>
            </p:txBody>
          </p:sp>
          <p:cxnSp>
            <p:nvCxnSpPr>
              <p:cNvPr id="73" name="直線コネクタ 72"/>
              <p:cNvCxnSpPr/>
              <p:nvPr/>
            </p:nvCxnSpPr>
            <p:spPr bwMode="auto">
              <a:xfrm flipH="1">
                <a:off x="7839058" y="2520054"/>
                <a:ext cx="1" cy="98611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直線コネクタ 73"/>
              <p:cNvCxnSpPr/>
              <p:nvPr/>
            </p:nvCxnSpPr>
            <p:spPr bwMode="auto">
              <a:xfrm flipH="1">
                <a:off x="3754416" y="2523048"/>
                <a:ext cx="1" cy="98611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75" name="円/楕円 74"/>
              <p:cNvSpPr/>
              <p:nvPr/>
            </p:nvSpPr>
            <p:spPr bwMode="auto">
              <a:xfrm>
                <a:off x="2878321" y="3807680"/>
                <a:ext cx="380999" cy="20658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+mj-ea"/>
                    <a:ea typeface="+mj-ea"/>
                  </a:rPr>
                  <a:t>VM</a:t>
                </a:r>
                <a:endParaRPr kumimoji="1" lang="ja-JP" altLang="en-US" sz="800" b="1" dirty="0">
                  <a:latin typeface="+mj-ea"/>
                  <a:ea typeface="+mj-ea"/>
                </a:endParaRPr>
              </a:p>
            </p:txBody>
          </p:sp>
          <p:cxnSp>
            <p:nvCxnSpPr>
              <p:cNvPr id="76" name="直線コネクタ 75"/>
              <p:cNvCxnSpPr/>
              <p:nvPr/>
            </p:nvCxnSpPr>
            <p:spPr bwMode="auto">
              <a:xfrm flipH="1">
                <a:off x="449846" y="2980955"/>
                <a:ext cx="138786" cy="665476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直線コネクタ 76"/>
              <p:cNvCxnSpPr/>
              <p:nvPr/>
            </p:nvCxnSpPr>
            <p:spPr bwMode="auto">
              <a:xfrm flipH="1">
                <a:off x="3879406" y="2980955"/>
                <a:ext cx="601648" cy="675417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直線コネクタ 77"/>
              <p:cNvCxnSpPr/>
              <p:nvPr/>
            </p:nvCxnSpPr>
            <p:spPr bwMode="auto">
              <a:xfrm flipH="1">
                <a:off x="6944381" y="3058129"/>
                <a:ext cx="1191729" cy="593313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直線コネクタ 78"/>
              <p:cNvCxnSpPr/>
              <p:nvPr/>
            </p:nvCxnSpPr>
            <p:spPr bwMode="auto">
              <a:xfrm flipH="1">
                <a:off x="3540020" y="3077044"/>
                <a:ext cx="692292" cy="560822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80" name="フリーフォーム 79"/>
              <p:cNvSpPr/>
              <p:nvPr/>
            </p:nvSpPr>
            <p:spPr bwMode="auto">
              <a:xfrm>
                <a:off x="1013012" y="4428565"/>
                <a:ext cx="968188" cy="1362635"/>
              </a:xfrm>
              <a:custGeom>
                <a:avLst/>
                <a:gdLst>
                  <a:gd name="connsiteX0" fmla="*/ 0 w 968188"/>
                  <a:gd name="connsiteY0" fmla="*/ 0 h 1362635"/>
                  <a:gd name="connsiteX1" fmla="*/ 8964 w 968188"/>
                  <a:gd name="connsiteY1" fmla="*/ 1192306 h 1362635"/>
                  <a:gd name="connsiteX2" fmla="*/ 17929 w 968188"/>
                  <a:gd name="connsiteY2" fmla="*/ 1255059 h 1362635"/>
                  <a:gd name="connsiteX3" fmla="*/ 26894 w 968188"/>
                  <a:gd name="connsiteY3" fmla="*/ 1290917 h 1362635"/>
                  <a:gd name="connsiteX4" fmla="*/ 62753 w 968188"/>
                  <a:gd name="connsiteY4" fmla="*/ 1308847 h 1362635"/>
                  <a:gd name="connsiteX5" fmla="*/ 116541 w 968188"/>
                  <a:gd name="connsiteY5" fmla="*/ 1353670 h 1362635"/>
                  <a:gd name="connsiteX6" fmla="*/ 233082 w 968188"/>
                  <a:gd name="connsiteY6" fmla="*/ 1362635 h 1362635"/>
                  <a:gd name="connsiteX7" fmla="*/ 385482 w 968188"/>
                  <a:gd name="connsiteY7" fmla="*/ 1335741 h 1362635"/>
                  <a:gd name="connsiteX8" fmla="*/ 421341 w 968188"/>
                  <a:gd name="connsiteY8" fmla="*/ 1308847 h 1362635"/>
                  <a:gd name="connsiteX9" fmla="*/ 968188 w 968188"/>
                  <a:gd name="connsiteY9" fmla="*/ 1228164 h 1362635"/>
                  <a:gd name="connsiteX10" fmla="*/ 833717 w 968188"/>
                  <a:gd name="connsiteY10" fmla="*/ 1210235 h 1362635"/>
                  <a:gd name="connsiteX11" fmla="*/ 600635 w 968188"/>
                  <a:gd name="connsiteY11" fmla="*/ 1192306 h 1362635"/>
                  <a:gd name="connsiteX12" fmla="*/ 546847 w 968188"/>
                  <a:gd name="connsiteY12" fmla="*/ 1030941 h 136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8188" h="1362635">
                    <a:moveTo>
                      <a:pt x="0" y="0"/>
                    </a:moveTo>
                    <a:cubicBezTo>
                      <a:pt x="2988" y="397435"/>
                      <a:pt x="3287" y="794900"/>
                      <a:pt x="8964" y="1192306"/>
                    </a:cubicBezTo>
                    <a:cubicBezTo>
                      <a:pt x="9266" y="1213434"/>
                      <a:pt x="14149" y="1234270"/>
                      <a:pt x="17929" y="1255059"/>
                    </a:cubicBezTo>
                    <a:cubicBezTo>
                      <a:pt x="20133" y="1267181"/>
                      <a:pt x="19006" y="1281452"/>
                      <a:pt x="26894" y="1290917"/>
                    </a:cubicBezTo>
                    <a:cubicBezTo>
                      <a:pt x="35449" y="1301183"/>
                      <a:pt x="51805" y="1301183"/>
                      <a:pt x="62753" y="1308847"/>
                    </a:cubicBezTo>
                    <a:cubicBezTo>
                      <a:pt x="81873" y="1322231"/>
                      <a:pt x="94286" y="1346642"/>
                      <a:pt x="116541" y="1353670"/>
                    </a:cubicBezTo>
                    <a:cubicBezTo>
                      <a:pt x="153694" y="1365403"/>
                      <a:pt x="194235" y="1359647"/>
                      <a:pt x="233082" y="1362635"/>
                    </a:cubicBezTo>
                    <a:cubicBezTo>
                      <a:pt x="283882" y="1353670"/>
                      <a:pt x="344214" y="1366692"/>
                      <a:pt x="385482" y="1335741"/>
                    </a:cubicBezTo>
                    <a:cubicBezTo>
                      <a:pt x="397435" y="1326776"/>
                      <a:pt x="406648" y="1311560"/>
                      <a:pt x="421341" y="1308847"/>
                    </a:cubicBezTo>
                    <a:cubicBezTo>
                      <a:pt x="602535" y="1275396"/>
                      <a:pt x="968188" y="1228164"/>
                      <a:pt x="968188" y="1228164"/>
                    </a:cubicBezTo>
                    <a:cubicBezTo>
                      <a:pt x="923364" y="1222188"/>
                      <a:pt x="878762" y="1214210"/>
                      <a:pt x="833717" y="1210235"/>
                    </a:cubicBezTo>
                    <a:cubicBezTo>
                      <a:pt x="517492" y="1182333"/>
                      <a:pt x="766052" y="1215935"/>
                      <a:pt x="600635" y="1192306"/>
                    </a:cubicBezTo>
                    <a:cubicBezTo>
                      <a:pt x="501489" y="1159256"/>
                      <a:pt x="546847" y="1193275"/>
                      <a:pt x="546847" y="1030941"/>
                    </a:cubicBezTo>
                  </a:path>
                </a:pathLst>
              </a:custGeom>
              <a:noFill/>
              <a:ln>
                <a:noFill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1" name="正方形/長方形 80"/>
              <p:cNvSpPr/>
              <p:nvPr/>
            </p:nvSpPr>
            <p:spPr bwMode="auto">
              <a:xfrm>
                <a:off x="1348976" y="4087010"/>
                <a:ext cx="541652" cy="216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Open</a:t>
                </a:r>
              </a:p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Stack</a:t>
                </a:r>
                <a:endParaRPr kumimoji="1" lang="ja-JP" altLang="en-US" sz="700" b="1" dirty="0">
                  <a:latin typeface="+mj-ea"/>
                  <a:ea typeface="+mj-ea"/>
                </a:endParaRPr>
              </a:p>
            </p:txBody>
          </p:sp>
          <p:sp>
            <p:nvSpPr>
              <p:cNvPr id="82" name="正方形/長方形 81"/>
              <p:cNvSpPr/>
              <p:nvPr/>
            </p:nvSpPr>
            <p:spPr bwMode="auto">
              <a:xfrm>
                <a:off x="2072050" y="4087010"/>
                <a:ext cx="541652" cy="216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Open</a:t>
                </a:r>
              </a:p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Stack</a:t>
                </a:r>
                <a:endParaRPr kumimoji="1" lang="ja-JP" altLang="en-US" sz="700" b="1" dirty="0">
                  <a:latin typeface="+mj-ea"/>
                  <a:ea typeface="+mj-ea"/>
                </a:endParaRPr>
              </a:p>
            </p:txBody>
          </p:sp>
          <p:sp>
            <p:nvSpPr>
              <p:cNvPr id="83" name="正方形/長方形 82"/>
              <p:cNvSpPr/>
              <p:nvPr/>
            </p:nvSpPr>
            <p:spPr bwMode="auto">
              <a:xfrm>
                <a:off x="2799075" y="4087010"/>
                <a:ext cx="541652" cy="216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Open</a:t>
                </a:r>
              </a:p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Stack</a:t>
                </a:r>
                <a:endParaRPr kumimoji="1" lang="ja-JP" altLang="en-US" sz="700" b="1" dirty="0">
                  <a:latin typeface="+mj-ea"/>
                  <a:ea typeface="+mj-ea"/>
                </a:endParaRPr>
              </a:p>
            </p:txBody>
          </p:sp>
          <p:cxnSp>
            <p:nvCxnSpPr>
              <p:cNvPr id="84" name="直線コネクタ 83"/>
              <p:cNvCxnSpPr>
                <a:stCxn id="23" idx="4"/>
                <a:endCxn id="82" idx="0"/>
              </p:cNvCxnSpPr>
              <p:nvPr/>
            </p:nvCxnSpPr>
            <p:spPr bwMode="auto">
              <a:xfrm>
                <a:off x="2341090" y="4014268"/>
                <a:ext cx="1785" cy="72742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直線コネクタ 84"/>
              <p:cNvCxnSpPr>
                <a:stCxn id="75" idx="4"/>
                <a:endCxn id="83" idx="0"/>
              </p:cNvCxnSpPr>
              <p:nvPr/>
            </p:nvCxnSpPr>
            <p:spPr bwMode="auto">
              <a:xfrm>
                <a:off x="3068821" y="4014268"/>
                <a:ext cx="1079" cy="72742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86" name="正方形/長方形 85"/>
              <p:cNvSpPr/>
              <p:nvPr/>
            </p:nvSpPr>
            <p:spPr bwMode="auto">
              <a:xfrm>
                <a:off x="4777498" y="4087010"/>
                <a:ext cx="541652" cy="216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VM</a:t>
                </a:r>
              </a:p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Ware</a:t>
                </a:r>
                <a:endParaRPr kumimoji="1" lang="ja-JP" altLang="en-US" sz="700" b="1" dirty="0">
                  <a:latin typeface="+mj-ea"/>
                  <a:ea typeface="+mj-ea"/>
                </a:endParaRPr>
              </a:p>
            </p:txBody>
          </p:sp>
          <p:sp>
            <p:nvSpPr>
              <p:cNvPr id="87" name="正方形/長方形 86"/>
              <p:cNvSpPr/>
              <p:nvPr/>
            </p:nvSpPr>
            <p:spPr bwMode="auto">
              <a:xfrm>
                <a:off x="5493479" y="4087010"/>
                <a:ext cx="541652" cy="216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VM</a:t>
                </a:r>
              </a:p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Ware</a:t>
                </a:r>
                <a:endParaRPr kumimoji="1" lang="ja-JP" altLang="en-US" sz="700" b="1" dirty="0">
                  <a:latin typeface="+mj-ea"/>
                  <a:ea typeface="+mj-ea"/>
                </a:endParaRPr>
              </a:p>
            </p:txBody>
          </p:sp>
          <p:sp>
            <p:nvSpPr>
              <p:cNvPr id="88" name="正方形/長方形 87"/>
              <p:cNvSpPr/>
              <p:nvPr/>
            </p:nvSpPr>
            <p:spPr bwMode="auto">
              <a:xfrm>
                <a:off x="6219170" y="4087010"/>
                <a:ext cx="541652" cy="216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VM</a:t>
                </a:r>
              </a:p>
              <a:p>
                <a:pPr algn="ctr"/>
                <a:r>
                  <a:rPr kumimoji="1" lang="en-US" altLang="ja-JP" sz="700" b="1" dirty="0" smtClean="0">
                    <a:latin typeface="+mj-ea"/>
                    <a:ea typeface="+mj-ea"/>
                  </a:rPr>
                  <a:t>Ware</a:t>
                </a:r>
                <a:endParaRPr kumimoji="1" lang="ja-JP" altLang="en-US" sz="700" b="1" dirty="0">
                  <a:latin typeface="+mj-ea"/>
                  <a:ea typeface="+mj-ea"/>
                </a:endParaRPr>
              </a:p>
            </p:txBody>
          </p:sp>
          <p:sp>
            <p:nvSpPr>
              <p:cNvPr id="89" name="円/楕円 88"/>
              <p:cNvSpPr/>
              <p:nvPr/>
            </p:nvSpPr>
            <p:spPr bwMode="auto">
              <a:xfrm>
                <a:off x="4138303" y="3800830"/>
                <a:ext cx="358588" cy="193585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800" b="1" dirty="0" smtClean="0">
                    <a:latin typeface="+mj-ea"/>
                    <a:ea typeface="+mj-ea"/>
                  </a:rPr>
                  <a:t>FW</a:t>
                </a:r>
              </a:p>
            </p:txBody>
          </p:sp>
          <p:sp>
            <p:nvSpPr>
              <p:cNvPr id="90" name="円/楕円 89"/>
              <p:cNvSpPr/>
              <p:nvPr/>
            </p:nvSpPr>
            <p:spPr bwMode="auto">
              <a:xfrm>
                <a:off x="4853308" y="3800830"/>
                <a:ext cx="358588" cy="20498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+mj-ea"/>
                    <a:ea typeface="+mj-ea"/>
                  </a:rPr>
                  <a:t>LB</a:t>
                </a:r>
              </a:p>
            </p:txBody>
          </p:sp>
          <p:sp>
            <p:nvSpPr>
              <p:cNvPr id="91" name="円/楕円 90"/>
              <p:cNvSpPr/>
              <p:nvPr/>
            </p:nvSpPr>
            <p:spPr bwMode="auto">
              <a:xfrm>
                <a:off x="5561100" y="3800830"/>
                <a:ext cx="380999" cy="20658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+mj-ea"/>
                    <a:ea typeface="+mj-ea"/>
                  </a:rPr>
                  <a:t>VM</a:t>
                </a:r>
                <a:endParaRPr kumimoji="1" lang="ja-JP" altLang="en-US" sz="800" b="1" dirty="0">
                  <a:latin typeface="+mj-ea"/>
                  <a:ea typeface="+mj-ea"/>
                </a:endParaRPr>
              </a:p>
            </p:txBody>
          </p:sp>
          <p:cxnSp>
            <p:nvCxnSpPr>
              <p:cNvPr id="92" name="直線コネクタ 91"/>
              <p:cNvCxnSpPr>
                <a:stCxn id="89" idx="4"/>
              </p:cNvCxnSpPr>
              <p:nvPr/>
            </p:nvCxnSpPr>
            <p:spPr bwMode="auto">
              <a:xfrm flipH="1">
                <a:off x="4315975" y="3994415"/>
                <a:ext cx="1621" cy="128475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直線コネクタ 92"/>
              <p:cNvCxnSpPr>
                <a:stCxn id="90" idx="4"/>
              </p:cNvCxnSpPr>
              <p:nvPr/>
            </p:nvCxnSpPr>
            <p:spPr bwMode="auto">
              <a:xfrm flipH="1">
                <a:off x="5030312" y="4005817"/>
                <a:ext cx="2290" cy="117073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94" name="円/楕円 93"/>
              <p:cNvSpPr/>
              <p:nvPr/>
            </p:nvSpPr>
            <p:spPr bwMode="auto">
              <a:xfrm>
                <a:off x="6288831" y="3800830"/>
                <a:ext cx="380999" cy="20658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+mj-ea"/>
                    <a:ea typeface="+mj-ea"/>
                  </a:rPr>
                  <a:t>VM</a:t>
                </a:r>
                <a:endParaRPr kumimoji="1" lang="ja-JP" altLang="en-US" sz="800" b="1" dirty="0">
                  <a:latin typeface="+mj-ea"/>
                  <a:ea typeface="+mj-ea"/>
                </a:endParaRPr>
              </a:p>
            </p:txBody>
          </p:sp>
          <p:cxnSp>
            <p:nvCxnSpPr>
              <p:cNvPr id="95" name="直線コネクタ 94"/>
              <p:cNvCxnSpPr>
                <a:stCxn id="91" idx="4"/>
              </p:cNvCxnSpPr>
              <p:nvPr/>
            </p:nvCxnSpPr>
            <p:spPr bwMode="auto">
              <a:xfrm>
                <a:off x="5751600" y="4007418"/>
                <a:ext cx="1786" cy="115472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直線コネクタ 95"/>
              <p:cNvCxnSpPr>
                <a:stCxn id="94" idx="4"/>
              </p:cNvCxnSpPr>
              <p:nvPr/>
            </p:nvCxnSpPr>
            <p:spPr bwMode="auto">
              <a:xfrm>
                <a:off x="6479331" y="4007418"/>
                <a:ext cx="1081" cy="115472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97" name="円/楕円 96"/>
              <p:cNvSpPr/>
              <p:nvPr/>
            </p:nvSpPr>
            <p:spPr bwMode="auto">
              <a:xfrm>
                <a:off x="1554256" y="2319275"/>
                <a:ext cx="358588" cy="193585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800" b="1" dirty="0" smtClean="0">
                    <a:latin typeface="+mj-ea"/>
                    <a:ea typeface="+mj-ea"/>
                  </a:rPr>
                  <a:t>FW</a:t>
                </a:r>
              </a:p>
            </p:txBody>
          </p:sp>
          <p:sp>
            <p:nvSpPr>
              <p:cNvPr id="98" name="円/楕円 97"/>
              <p:cNvSpPr/>
              <p:nvPr/>
            </p:nvSpPr>
            <p:spPr bwMode="auto">
              <a:xfrm>
                <a:off x="2269261" y="2319275"/>
                <a:ext cx="358588" cy="20498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+mj-ea"/>
                    <a:ea typeface="+mj-ea"/>
                  </a:rPr>
                  <a:t>LB</a:t>
                </a:r>
              </a:p>
            </p:txBody>
          </p:sp>
          <p:sp>
            <p:nvSpPr>
              <p:cNvPr id="99" name="円/楕円 98"/>
              <p:cNvSpPr/>
              <p:nvPr/>
            </p:nvSpPr>
            <p:spPr bwMode="auto">
              <a:xfrm>
                <a:off x="2917232" y="2319275"/>
                <a:ext cx="380999" cy="20658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+mj-ea"/>
                    <a:ea typeface="+mj-ea"/>
                  </a:rPr>
                  <a:t>VM</a:t>
                </a:r>
                <a:endParaRPr kumimoji="1" lang="ja-JP" altLang="en-US" sz="800" b="1" dirty="0">
                  <a:latin typeface="+mj-ea"/>
                  <a:ea typeface="+mj-ea"/>
                </a:endParaRPr>
              </a:p>
            </p:txBody>
          </p:sp>
          <p:sp>
            <p:nvSpPr>
              <p:cNvPr id="100" name="円/楕円 99"/>
              <p:cNvSpPr/>
              <p:nvPr/>
            </p:nvSpPr>
            <p:spPr bwMode="auto">
              <a:xfrm>
                <a:off x="3568048" y="2319275"/>
                <a:ext cx="380999" cy="20658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+mj-ea"/>
                    <a:ea typeface="+mj-ea"/>
                  </a:rPr>
                  <a:t>VM</a:t>
                </a:r>
                <a:endParaRPr kumimoji="1" lang="ja-JP" altLang="en-US" sz="800" b="1" dirty="0">
                  <a:latin typeface="+mj-ea"/>
                  <a:ea typeface="+mj-ea"/>
                </a:endParaRPr>
              </a:p>
            </p:txBody>
          </p:sp>
          <p:sp>
            <p:nvSpPr>
              <p:cNvPr id="101" name="円/楕円 100"/>
              <p:cNvSpPr/>
              <p:nvPr/>
            </p:nvSpPr>
            <p:spPr bwMode="auto">
              <a:xfrm>
                <a:off x="5417695" y="2312425"/>
                <a:ext cx="358588" cy="193585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800" b="1" dirty="0" smtClean="0">
                    <a:latin typeface="+mj-ea"/>
                    <a:ea typeface="+mj-ea"/>
                  </a:rPr>
                  <a:t>FW</a:t>
                </a:r>
              </a:p>
            </p:txBody>
          </p:sp>
          <p:sp>
            <p:nvSpPr>
              <p:cNvPr id="102" name="円/楕円 101"/>
              <p:cNvSpPr/>
              <p:nvPr/>
            </p:nvSpPr>
            <p:spPr bwMode="auto">
              <a:xfrm>
                <a:off x="5953243" y="2312425"/>
                <a:ext cx="358588" cy="20498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+mj-ea"/>
                    <a:ea typeface="+mj-ea"/>
                  </a:rPr>
                  <a:t>LB</a:t>
                </a:r>
              </a:p>
            </p:txBody>
          </p:sp>
          <p:sp>
            <p:nvSpPr>
              <p:cNvPr id="103" name="円/楕円 102"/>
              <p:cNvSpPr/>
              <p:nvPr/>
            </p:nvSpPr>
            <p:spPr bwMode="auto">
              <a:xfrm>
                <a:off x="6532845" y="2312425"/>
                <a:ext cx="380999" cy="20658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+mj-ea"/>
                    <a:ea typeface="+mj-ea"/>
                  </a:rPr>
                  <a:t>VM</a:t>
                </a:r>
                <a:endParaRPr kumimoji="1" lang="ja-JP" altLang="en-US" sz="800" b="1" dirty="0">
                  <a:latin typeface="+mj-ea"/>
                  <a:ea typeface="+mj-ea"/>
                </a:endParaRPr>
              </a:p>
            </p:txBody>
          </p:sp>
          <p:sp>
            <p:nvSpPr>
              <p:cNvPr id="104" name="円/楕円 103"/>
              <p:cNvSpPr/>
              <p:nvPr/>
            </p:nvSpPr>
            <p:spPr bwMode="auto">
              <a:xfrm>
                <a:off x="7115294" y="2312425"/>
                <a:ext cx="380999" cy="20658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+mj-ea"/>
                    <a:ea typeface="+mj-ea"/>
                  </a:rPr>
                  <a:t>VM</a:t>
                </a:r>
                <a:endParaRPr kumimoji="1" lang="ja-JP" altLang="en-US" sz="800" b="1" dirty="0">
                  <a:latin typeface="+mj-ea"/>
                  <a:ea typeface="+mj-ea"/>
                </a:endParaRPr>
              </a:p>
            </p:txBody>
          </p:sp>
          <p:cxnSp>
            <p:nvCxnSpPr>
              <p:cNvPr id="105" name="直線コネクタ 104"/>
              <p:cNvCxnSpPr/>
              <p:nvPr/>
            </p:nvCxnSpPr>
            <p:spPr bwMode="auto">
              <a:xfrm>
                <a:off x="6704014" y="2498499"/>
                <a:ext cx="0" cy="111195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6" name="円/楕円 105"/>
            <p:cNvSpPr/>
            <p:nvPr/>
          </p:nvSpPr>
          <p:spPr bwMode="auto">
            <a:xfrm>
              <a:off x="649480" y="1546789"/>
              <a:ext cx="1572427" cy="41874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050" b="1" dirty="0">
                  <a:solidFill>
                    <a:schemeClr val="bg2"/>
                  </a:solidFill>
                  <a:latin typeface="+mj-ea"/>
                  <a:ea typeface="+mj-ea"/>
                </a:rPr>
                <a:t>ポータル</a:t>
              </a:r>
              <a:endParaRPr kumimoji="1" lang="ja-JP" altLang="en-US" sz="1050" b="1" dirty="0">
                <a:solidFill>
                  <a:schemeClr val="bg2"/>
                </a:solidFill>
                <a:latin typeface="+mj-ea"/>
                <a:ea typeface="+mj-ea"/>
              </a:endParaRPr>
            </a:p>
          </p:txBody>
        </p:sp>
        <p:sp>
          <p:nvSpPr>
            <p:cNvPr id="107" name="円/楕円 106"/>
            <p:cNvSpPr/>
            <p:nvPr/>
          </p:nvSpPr>
          <p:spPr bwMode="auto">
            <a:xfrm>
              <a:off x="649480" y="2244385"/>
              <a:ext cx="1572427" cy="75335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900" b="1" dirty="0">
                  <a:solidFill>
                    <a:schemeClr val="bg2"/>
                  </a:solidFill>
                  <a:latin typeface="+mj-ea"/>
                  <a:ea typeface="+mj-ea"/>
                </a:rPr>
                <a:t>オーケス</a:t>
              </a:r>
              <a:r>
                <a:rPr lang="ja-JP" altLang="en-US" sz="900" b="1" dirty="0" smtClean="0">
                  <a:solidFill>
                    <a:schemeClr val="bg2"/>
                  </a:solidFill>
                  <a:latin typeface="+mj-ea"/>
                  <a:ea typeface="+mj-ea"/>
                </a:rPr>
                <a:t>トレータ</a:t>
              </a:r>
              <a:endParaRPr kumimoji="1" lang="ja-JP" altLang="en-US" sz="900" b="1" dirty="0">
                <a:solidFill>
                  <a:schemeClr val="bg2"/>
                </a:solidFill>
                <a:latin typeface="+mj-ea"/>
                <a:ea typeface="+mj-ea"/>
              </a:endParaRPr>
            </a:p>
          </p:txBody>
        </p:sp>
        <p:sp>
          <p:nvSpPr>
            <p:cNvPr id="108" name="曲折矢印 107"/>
            <p:cNvSpPr/>
            <p:nvPr/>
          </p:nvSpPr>
          <p:spPr bwMode="auto">
            <a:xfrm>
              <a:off x="1479114" y="2983373"/>
              <a:ext cx="1027364" cy="1445192"/>
            </a:xfrm>
            <a:prstGeom prst="bentArrow">
              <a:avLst>
                <a:gd name="adj1" fmla="val 20009"/>
                <a:gd name="adj2" fmla="val 25000"/>
                <a:gd name="adj3" fmla="val 25000"/>
                <a:gd name="adj4" fmla="val 43750"/>
              </a:avLst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10799999" rev="10799999"/>
              </a:camera>
              <a:lightRig rig="threePt" dir="t"/>
            </a:scene3d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09" name="曲折矢印 108"/>
            <p:cNvSpPr/>
            <p:nvPr/>
          </p:nvSpPr>
          <p:spPr bwMode="auto">
            <a:xfrm>
              <a:off x="1102899" y="2933776"/>
              <a:ext cx="1386152" cy="3296108"/>
            </a:xfrm>
            <a:prstGeom prst="bentArrow">
              <a:avLst>
                <a:gd name="adj1" fmla="val 13989"/>
                <a:gd name="adj2" fmla="val 25000"/>
                <a:gd name="adj3" fmla="val 17174"/>
                <a:gd name="adj4" fmla="val 37730"/>
              </a:avLst>
            </a:prstGeom>
            <a:solidFill>
              <a:schemeClr val="accent6"/>
            </a:solidFill>
            <a:ln>
              <a:noFill/>
              <a:prstDash val="sysDot"/>
            </a:ln>
            <a:effectLst/>
            <a:scene3d>
              <a:camera prst="orthographicFront">
                <a:rot lat="0" lon="10799999" rev="10799999"/>
              </a:camera>
              <a:lightRig rig="threePt" dir="t"/>
            </a:scene3d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10" name="下矢印 109"/>
            <p:cNvSpPr/>
            <p:nvPr/>
          </p:nvSpPr>
          <p:spPr bwMode="auto">
            <a:xfrm>
              <a:off x="1179319" y="1965533"/>
              <a:ext cx="478564" cy="278852"/>
            </a:xfrm>
            <a:prstGeom prst="downArrow">
              <a:avLst>
                <a:gd name="adj1" fmla="val 35714"/>
                <a:gd name="adj2" fmla="val 50000"/>
              </a:avLst>
            </a:pr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11" name="角丸四角形吹き出し 110"/>
            <p:cNvSpPr/>
            <p:nvPr/>
          </p:nvSpPr>
          <p:spPr bwMode="auto">
            <a:xfrm>
              <a:off x="69393" y="4034017"/>
              <a:ext cx="1616462" cy="1928578"/>
            </a:xfrm>
            <a:prstGeom prst="wedgeRoundRectCallout">
              <a:avLst>
                <a:gd name="adj1" fmla="val 62698"/>
                <a:gd name="adj2" fmla="val -38529"/>
                <a:gd name="adj3" fmla="val 16667"/>
              </a:avLst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12" name="角丸四角形吹き出し 111"/>
            <p:cNvSpPr/>
            <p:nvPr/>
          </p:nvSpPr>
          <p:spPr bwMode="auto">
            <a:xfrm>
              <a:off x="75969" y="4031453"/>
              <a:ext cx="1616462" cy="1928578"/>
            </a:xfrm>
            <a:prstGeom prst="wedgeRoundRectCallout">
              <a:avLst>
                <a:gd name="adj1" fmla="val 77501"/>
                <a:gd name="adj2" fmla="val 41231"/>
                <a:gd name="adj3" fmla="val 16667"/>
              </a:avLst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100" b="1" dirty="0" smtClean="0">
                  <a:latin typeface="+mj-ea"/>
                  <a:ea typeface="+mj-ea"/>
                </a:rPr>
                <a:t>サーバ</a:t>
              </a:r>
              <a:r>
                <a:rPr lang="en-US" altLang="ja-JP" sz="1100" b="1" dirty="0" smtClean="0">
                  <a:latin typeface="+mj-ea"/>
                  <a:ea typeface="+mj-ea"/>
                </a:rPr>
                <a:t>/</a:t>
              </a:r>
              <a:r>
                <a:rPr lang="ja-JP" altLang="en-US" sz="1100" b="1" dirty="0" smtClean="0">
                  <a:latin typeface="+mj-ea"/>
                  <a:ea typeface="+mj-ea"/>
                </a:rPr>
                <a:t>ストレージ</a:t>
              </a:r>
              <a:r>
                <a:rPr lang="en-US" altLang="ja-JP" sz="1100" b="1" dirty="0" smtClean="0">
                  <a:latin typeface="+mj-ea"/>
                  <a:ea typeface="+mj-ea"/>
                </a:rPr>
                <a:t>/</a:t>
              </a:r>
              <a:r>
                <a:rPr lang="ja-JP" altLang="en-US" sz="1100" b="1" dirty="0" smtClean="0">
                  <a:latin typeface="+mj-ea"/>
                  <a:ea typeface="+mj-ea"/>
                </a:rPr>
                <a:t>ネットワークのコントロールを１モジュールで管理⇒ </a:t>
              </a:r>
              <a:r>
                <a:rPr lang="ja-JP" altLang="en-US" sz="1100" b="1" u="sng" dirty="0" smtClean="0">
                  <a:solidFill>
                    <a:srgbClr val="FF0000"/>
                  </a:solidFill>
                  <a:latin typeface="+mj-ea"/>
                  <a:ea typeface="+mj-ea"/>
                </a:rPr>
                <a:t>密結合</a:t>
              </a:r>
              <a:endParaRPr kumimoji="1" lang="ja-JP" altLang="en-US" sz="1100" b="1" u="sng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114" name="直線コネクタ 113"/>
          <p:cNvCxnSpPr/>
          <p:nvPr/>
        </p:nvCxnSpPr>
        <p:spPr bwMode="auto">
          <a:xfrm flipV="1">
            <a:off x="8504654" y="3390467"/>
            <a:ext cx="0" cy="1684113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17" name="角丸四角形 116"/>
          <p:cNvSpPr/>
          <p:nvPr/>
        </p:nvSpPr>
        <p:spPr bwMode="auto">
          <a:xfrm>
            <a:off x="5958381" y="5162074"/>
            <a:ext cx="2789472" cy="26762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物理と管理の分離</a:t>
            </a:r>
            <a:endParaRPr kumimoji="1" lang="ja-JP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6" name="正方形/長方形 115"/>
          <p:cNvSpPr/>
          <p:nvPr/>
        </p:nvSpPr>
        <p:spPr bwMode="auto">
          <a:xfrm>
            <a:off x="494321" y="772438"/>
            <a:ext cx="3491646" cy="51050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いままでのアーキテクチャ</a:t>
            </a:r>
            <a:endParaRPr kumimoji="1" lang="ja-JP" alt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8" name="正方形/長方形 117"/>
          <p:cNvSpPr/>
          <p:nvPr/>
        </p:nvSpPr>
        <p:spPr bwMode="auto">
          <a:xfrm>
            <a:off x="5075960" y="791366"/>
            <a:ext cx="3763239" cy="51050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これから実施のアーキテクチャ</a:t>
            </a:r>
            <a:endParaRPr kumimoji="1" lang="ja-JP" alt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左右矢印 3"/>
          <p:cNvSpPr/>
          <p:nvPr/>
        </p:nvSpPr>
        <p:spPr bwMode="auto">
          <a:xfrm>
            <a:off x="4247883" y="863580"/>
            <a:ext cx="596680" cy="387468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1432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958313"/>
            <a:ext cx="8784000" cy="553998"/>
          </a:xfrm>
        </p:spPr>
        <p:txBody>
          <a:bodyPr lIns="0" tIns="0" rIns="0"/>
          <a:lstStyle/>
          <a:p>
            <a:r>
              <a:rPr lang="ja-JP" altLang="en-US" sz="3600" dirty="0" smtClean="0"/>
              <a:t>物理工事（</a:t>
            </a:r>
            <a:r>
              <a:rPr lang="en-US" altLang="ja-JP" sz="3600" dirty="0" err="1" smtClean="0"/>
              <a:t>HaaS</a:t>
            </a:r>
            <a:r>
              <a:rPr lang="ja-JP" altLang="en-US" sz="3600" dirty="0" smtClean="0"/>
              <a:t>レイヤ）の姿を考える</a:t>
            </a:r>
            <a:endParaRPr kumimoji="1" lang="ja-JP" altLang="en-US" sz="36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3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疎結合アーキで実現する事項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63500" y="2225988"/>
            <a:ext cx="8964612" cy="159671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altLang="ja-JP" dirty="0" err="1" smtClean="0"/>
              <a:t>HaaS</a:t>
            </a:r>
            <a:r>
              <a:rPr lang="ja-JP" altLang="en-US" dirty="0" smtClean="0"/>
              <a:t>レイヤで物理</a:t>
            </a:r>
            <a:r>
              <a:rPr lang="en-US" altLang="ja-JP" dirty="0" smtClean="0"/>
              <a:t>SV</a:t>
            </a:r>
            <a:r>
              <a:rPr lang="ja-JP" altLang="en-US" dirty="0" smtClean="0"/>
              <a:t>をボタンひとつで上位レイヤへ払い出す。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また、</a:t>
            </a:r>
            <a:r>
              <a:rPr lang="en-US" altLang="ja-JP" dirty="0" err="1" smtClean="0"/>
              <a:t>HaaS</a:t>
            </a:r>
            <a:r>
              <a:rPr lang="ja-JP" altLang="en-US" dirty="0" smtClean="0"/>
              <a:t>テナントを準備して、それぞれサービス運用が始まったら</a:t>
            </a:r>
            <a:r>
              <a:rPr lang="en-US" altLang="ja-JP" dirty="0" err="1" smtClean="0"/>
              <a:t>HaaS</a:t>
            </a:r>
            <a:r>
              <a:rPr lang="ja-JP" altLang="en-US" dirty="0" smtClean="0"/>
              <a:t>テナントでアイソレートした</a:t>
            </a:r>
            <a:r>
              <a:rPr lang="en-US" altLang="ja-JP" dirty="0" smtClean="0"/>
              <a:t>NW</a:t>
            </a:r>
            <a:r>
              <a:rPr lang="ja-JP" altLang="en-US" dirty="0" err="1" smtClean="0"/>
              <a:t>を提</a:t>
            </a:r>
            <a:r>
              <a:rPr lang="ja-JP" altLang="en-US" dirty="0" smtClean="0"/>
              <a:t>供する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IaaS</a:t>
            </a:r>
            <a:r>
              <a:rPr lang="ja-JP" altLang="en-US" dirty="0" smtClean="0"/>
              <a:t>サービス管理者（オーバレイ</a:t>
            </a:r>
            <a:r>
              <a:rPr lang="en-US" altLang="ja-JP" dirty="0" smtClean="0"/>
              <a:t>NW</a:t>
            </a:r>
            <a:r>
              <a:rPr lang="ja-JP" altLang="en-US" dirty="0" smtClean="0"/>
              <a:t>）と</a:t>
            </a:r>
            <a:r>
              <a:rPr lang="en-US" altLang="ja-JP" dirty="0" err="1" smtClean="0"/>
              <a:t>HaaS</a:t>
            </a:r>
            <a:r>
              <a:rPr lang="ja-JP" altLang="en-US" dirty="0" smtClean="0"/>
              <a:t>サービス管理者（アンダーレイ</a:t>
            </a:r>
            <a:r>
              <a:rPr lang="en-US" altLang="ja-JP" dirty="0" smtClean="0"/>
              <a:t>NW)</a:t>
            </a:r>
            <a:r>
              <a:rPr lang="ja-JP" altLang="en-US" dirty="0" smtClean="0"/>
              <a:t>間で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密な連携を不要にする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これまで出来ていたサービスの継続。</a:t>
            </a:r>
            <a:endParaRPr lang="en-US" altLang="ja-JP" dirty="0" smtClean="0"/>
          </a:p>
          <a:p>
            <a:pPr marL="180000" lvl="1" indent="0">
              <a:buNone/>
            </a:pPr>
            <a:r>
              <a:rPr lang="ja-JP" altLang="en-US" dirty="0" smtClean="0"/>
              <a:t> （つまりマルチハイパーバイザ対応、ハウジング連携）</a:t>
            </a:r>
            <a:endParaRPr lang="en-US" altLang="ja-JP" dirty="0" smtClean="0"/>
          </a:p>
          <a:p>
            <a:pPr marL="180000" lvl="1" indent="0">
              <a:buNone/>
            </a:pPr>
            <a:endParaRPr lang="en-US" altLang="ja-JP" dirty="0" smtClean="0"/>
          </a:p>
        </p:txBody>
      </p:sp>
      <p:sp>
        <p:nvSpPr>
          <p:cNvPr id="6" name="角丸四角形 5"/>
          <p:cNvSpPr/>
          <p:nvPr/>
        </p:nvSpPr>
        <p:spPr bwMode="auto">
          <a:xfrm>
            <a:off x="63500" y="1651000"/>
            <a:ext cx="1663700" cy="3810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b="1" dirty="0" smtClean="0">
                <a:latin typeface="+mj-ea"/>
                <a:ea typeface="+mj-ea"/>
              </a:rPr>
              <a:t>目標</a:t>
            </a:r>
            <a:endParaRPr kumimoji="1" lang="ja-JP" altLang="en-US" sz="2400" b="1" dirty="0">
              <a:latin typeface="+mj-ea"/>
              <a:ea typeface="+mj-ea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63500" y="4102100"/>
            <a:ext cx="1663700" cy="3810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latin typeface="+mj-ea"/>
                <a:ea typeface="+mj-ea"/>
              </a:rPr>
              <a:t>LCM</a:t>
            </a:r>
            <a:endParaRPr kumimoji="1" lang="ja-JP" altLang="en-US" sz="2400" b="1" dirty="0">
              <a:latin typeface="+mj-ea"/>
              <a:ea typeface="+mj-ea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gray">
          <a:xfrm>
            <a:off x="63500" y="4483100"/>
            <a:ext cx="8964612" cy="133350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defRPr>
            </a:lvl2pPr>
            <a:lvl3pPr marL="468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180000" lvl="1" indent="0">
              <a:buNone/>
            </a:pPr>
            <a:endParaRPr lang="en-US" altLang="ja-JP" dirty="0" smtClean="0"/>
          </a:p>
          <a:p>
            <a:pPr lvl="1"/>
            <a:r>
              <a:rPr lang="ja-JP" altLang="en-US" dirty="0" smtClean="0"/>
              <a:t>物理</a:t>
            </a:r>
            <a:r>
              <a:rPr lang="en-US" altLang="ja-JP" dirty="0" smtClean="0"/>
              <a:t>SV</a:t>
            </a:r>
            <a:r>
              <a:rPr lang="ja-JP" altLang="en-US" dirty="0" smtClean="0"/>
              <a:t>をラッキングしたら物理結線の変更をなくしたい。（構築コスト最適化）</a:t>
            </a:r>
          </a:p>
          <a:p>
            <a:pPr lvl="1"/>
            <a:r>
              <a:rPr lang="ja-JP" altLang="en-US" dirty="0" smtClean="0">
                <a:latin typeface="+mn-ea"/>
              </a:rPr>
              <a:t>故障しても定期メンテまでの長期間縮退運転で対応したい。（運用コスト最適化</a:t>
            </a:r>
            <a:r>
              <a:rPr lang="en-US" altLang="ja-JP" dirty="0" smtClean="0">
                <a:latin typeface="+mn-ea"/>
              </a:rPr>
              <a:t>:</a:t>
            </a:r>
            <a:r>
              <a:rPr lang="ja-JP" altLang="en-US" dirty="0" smtClean="0">
                <a:latin typeface="+mn-ea"/>
              </a:rPr>
              <a:t>計画可能）</a:t>
            </a:r>
          </a:p>
          <a:p>
            <a:pPr lvl="1"/>
            <a:r>
              <a:rPr lang="ja-JP" altLang="en-US" dirty="0" smtClean="0">
                <a:latin typeface="+mn-ea"/>
              </a:rPr>
              <a:t>物理</a:t>
            </a:r>
            <a:r>
              <a:rPr lang="en-US" altLang="ja-JP" dirty="0" smtClean="0">
                <a:latin typeface="+mn-ea"/>
              </a:rPr>
              <a:t>SV</a:t>
            </a:r>
            <a:r>
              <a:rPr lang="ja-JP" altLang="en-US" dirty="0" smtClean="0">
                <a:latin typeface="+mn-ea"/>
              </a:rPr>
              <a:t>機器は、自由にプール化して</a:t>
            </a:r>
            <a:r>
              <a:rPr lang="en-US" altLang="ja-JP" dirty="0" err="1" smtClean="0">
                <a:latin typeface="+mn-ea"/>
              </a:rPr>
              <a:t>HaaS</a:t>
            </a:r>
            <a:r>
              <a:rPr lang="ja-JP" altLang="en-US" dirty="0" smtClean="0">
                <a:latin typeface="+mn-ea"/>
              </a:rPr>
              <a:t>テナントに払い出したい。（リソースの効率化）</a:t>
            </a:r>
          </a:p>
          <a:p>
            <a:pPr marL="180000" lvl="1" indent="0">
              <a:buFont typeface="Wingdings" pitchFamily="2" charset="2"/>
              <a:buNone/>
            </a:pPr>
            <a:endParaRPr lang="ja-JP" altLang="en-US" dirty="0" smtClean="0">
              <a:latin typeface="+mn-ea"/>
            </a:endParaRPr>
          </a:p>
        </p:txBody>
      </p:sp>
      <p:sp>
        <p:nvSpPr>
          <p:cNvPr id="12" name="テキスト プレースホルダー 89"/>
          <p:cNvSpPr>
            <a:spLocks noGrp="1"/>
          </p:cNvSpPr>
          <p:nvPr>
            <p:ph type="body" sz="quarter" idx="11"/>
          </p:nvPr>
        </p:nvSpPr>
        <p:spPr>
          <a:xfrm>
            <a:off x="178287" y="836613"/>
            <a:ext cx="8785226" cy="43200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6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正方形/長方形 90"/>
          <p:cNvSpPr/>
          <p:nvPr/>
        </p:nvSpPr>
        <p:spPr bwMode="auto">
          <a:xfrm>
            <a:off x="68403" y="4521200"/>
            <a:ext cx="8895110" cy="1905000"/>
          </a:xfrm>
          <a:prstGeom prst="rect">
            <a:avLst/>
          </a:prstGeom>
          <a:solidFill>
            <a:srgbClr val="CC00FF"/>
          </a:solidFill>
          <a:ln>
            <a:solidFill>
              <a:srgbClr val="CC00FF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88" name="タイトル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鳥観図</a:t>
            </a:r>
            <a:endParaRPr kumimoji="1" lang="ja-JP" altLang="en-US" dirty="0"/>
          </a:p>
        </p:txBody>
      </p:sp>
      <p:sp>
        <p:nvSpPr>
          <p:cNvPr id="90" name="テキスト プレースホルダー 8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 err="1" smtClean="0"/>
              <a:t>HaaS</a:t>
            </a:r>
            <a:r>
              <a:rPr kumimoji="1" lang="ja-JP" altLang="en-US" dirty="0" smtClean="0"/>
              <a:t>レイヤを定義し、オンデマンドにリソースの提供を実現</a:t>
            </a:r>
            <a:endParaRPr kumimoji="1" lang="ja-JP" altLang="en-US" dirty="0"/>
          </a:p>
        </p:txBody>
      </p:sp>
      <p:sp>
        <p:nvSpPr>
          <p:cNvPr id="4" name="平行四辺形 3"/>
          <p:cNvSpPr/>
          <p:nvPr/>
        </p:nvSpPr>
        <p:spPr bwMode="auto">
          <a:xfrm>
            <a:off x="48547" y="4636215"/>
            <a:ext cx="8901086" cy="1428017"/>
          </a:xfrm>
          <a:prstGeom prst="parallelogram">
            <a:avLst>
              <a:gd name="adj" fmla="val 100491"/>
            </a:avLst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5" name="平行四辺形 4"/>
          <p:cNvSpPr/>
          <p:nvPr/>
        </p:nvSpPr>
        <p:spPr bwMode="auto">
          <a:xfrm>
            <a:off x="68403" y="3154204"/>
            <a:ext cx="7355398" cy="1064712"/>
          </a:xfrm>
          <a:prstGeom prst="parallelogram">
            <a:avLst>
              <a:gd name="adj" fmla="val 100491"/>
            </a:avLst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6805" y="5447283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HaaS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1746" y="3973032"/>
            <a:ext cx="55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IaaS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平行四辺形 7"/>
          <p:cNvSpPr/>
          <p:nvPr/>
        </p:nvSpPr>
        <p:spPr bwMode="auto">
          <a:xfrm>
            <a:off x="853305" y="5390108"/>
            <a:ext cx="7154185" cy="242571"/>
          </a:xfrm>
          <a:prstGeom prst="parallelogram">
            <a:avLst>
              <a:gd name="adj" fmla="val 10049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100" b="1" dirty="0" smtClean="0">
                <a:latin typeface="+mj-ea"/>
                <a:ea typeface="+mj-ea"/>
              </a:rPr>
              <a:t>Network Resource Pool</a:t>
            </a:r>
            <a:endParaRPr kumimoji="1" lang="ja-JP" altLang="en-US" sz="1100" b="1" dirty="0">
              <a:latin typeface="+mj-ea"/>
              <a:ea typeface="+mj-ea"/>
            </a:endParaRPr>
          </a:p>
        </p:txBody>
      </p:sp>
      <p:sp>
        <p:nvSpPr>
          <p:cNvPr id="9" name="平行四辺形 8"/>
          <p:cNvSpPr/>
          <p:nvPr/>
        </p:nvSpPr>
        <p:spPr bwMode="auto">
          <a:xfrm>
            <a:off x="705665" y="3224158"/>
            <a:ext cx="4574338" cy="924533"/>
          </a:xfrm>
          <a:prstGeom prst="parallelogram">
            <a:avLst>
              <a:gd name="adj" fmla="val 100491"/>
            </a:avLst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b="1" dirty="0">
              <a:latin typeface="+mj-ea"/>
              <a:ea typeface="+mj-ea"/>
            </a:endParaRPr>
          </a:p>
        </p:txBody>
      </p:sp>
      <p:sp>
        <p:nvSpPr>
          <p:cNvPr id="10" name="平行四辺形 9"/>
          <p:cNvSpPr/>
          <p:nvPr/>
        </p:nvSpPr>
        <p:spPr bwMode="auto">
          <a:xfrm>
            <a:off x="4521792" y="3237763"/>
            <a:ext cx="2613921" cy="897052"/>
          </a:xfrm>
          <a:prstGeom prst="parallelogram">
            <a:avLst>
              <a:gd name="adj" fmla="val 100491"/>
            </a:avLst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b="1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07911" y="3855122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 err="1" smtClean="0"/>
              <a:t>HaaS</a:t>
            </a:r>
            <a:r>
              <a:rPr lang="ja-JP" altLang="en-US" sz="1000" b="1" dirty="0" smtClean="0"/>
              <a:t>テナント１</a:t>
            </a:r>
            <a:r>
              <a:rPr lang="en-US" altLang="ja-JP" sz="1000" b="1" dirty="0" smtClean="0"/>
              <a:t>(VMware)</a:t>
            </a:r>
            <a:endParaRPr kumimoji="1" lang="ja-JP" altLang="en-US" sz="1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23531" y="3853518"/>
            <a:ext cx="1984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 err="1" smtClean="0"/>
              <a:t>HaaS</a:t>
            </a:r>
            <a:r>
              <a:rPr lang="ja-JP" altLang="en-US" sz="1000" b="1" dirty="0" smtClean="0"/>
              <a:t>テナント</a:t>
            </a:r>
            <a:r>
              <a:rPr lang="en-US" altLang="ja-JP" sz="1000" b="1" dirty="0" smtClean="0"/>
              <a:t>2(</a:t>
            </a:r>
            <a:r>
              <a:rPr lang="en-US" altLang="ja-JP" sz="1000" b="1" dirty="0" err="1" smtClean="0"/>
              <a:t>OpenStack</a:t>
            </a:r>
            <a:r>
              <a:rPr lang="en-US" altLang="ja-JP" sz="1000" b="1" dirty="0" smtClean="0"/>
              <a:t>)</a:t>
            </a:r>
            <a:endParaRPr kumimoji="1" lang="ja-JP" altLang="en-US" sz="1000" b="1" dirty="0"/>
          </a:p>
        </p:txBody>
      </p:sp>
      <p:sp>
        <p:nvSpPr>
          <p:cNvPr id="13" name="平行四辺形 12"/>
          <p:cNvSpPr/>
          <p:nvPr/>
        </p:nvSpPr>
        <p:spPr bwMode="auto">
          <a:xfrm>
            <a:off x="1156992" y="5041993"/>
            <a:ext cx="5943639" cy="242571"/>
          </a:xfrm>
          <a:prstGeom prst="parallelogram">
            <a:avLst>
              <a:gd name="adj" fmla="val 10049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100" b="1" dirty="0" smtClean="0">
                <a:latin typeface="+mj-ea"/>
                <a:ea typeface="+mj-ea"/>
              </a:rPr>
              <a:t>Storage Resource Pool</a:t>
            </a:r>
            <a:endParaRPr kumimoji="1" lang="ja-JP" altLang="en-US" sz="1100" b="1" dirty="0">
              <a:latin typeface="+mj-ea"/>
              <a:ea typeface="+mj-ea"/>
            </a:endParaRPr>
          </a:p>
        </p:txBody>
      </p:sp>
      <p:sp>
        <p:nvSpPr>
          <p:cNvPr id="14" name="平行四辺形 13"/>
          <p:cNvSpPr/>
          <p:nvPr/>
        </p:nvSpPr>
        <p:spPr bwMode="auto">
          <a:xfrm>
            <a:off x="1497062" y="4693878"/>
            <a:ext cx="5913887" cy="242571"/>
          </a:xfrm>
          <a:prstGeom prst="parallelogram">
            <a:avLst>
              <a:gd name="adj" fmla="val 10049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100" b="1" dirty="0" smtClean="0">
                <a:latin typeface="+mj-ea"/>
                <a:ea typeface="+mj-ea"/>
              </a:rPr>
              <a:t>Server Resource Pool</a:t>
            </a:r>
            <a:endParaRPr kumimoji="1" lang="ja-JP" altLang="en-US" sz="1100" b="1" dirty="0">
              <a:latin typeface="+mj-ea"/>
              <a:ea typeface="+mj-ea"/>
            </a:endParaRPr>
          </a:p>
        </p:txBody>
      </p:sp>
      <p:sp>
        <p:nvSpPr>
          <p:cNvPr id="15" name="直方体 14"/>
          <p:cNvSpPr/>
          <p:nvPr/>
        </p:nvSpPr>
        <p:spPr bwMode="auto">
          <a:xfrm>
            <a:off x="4314154" y="4625629"/>
            <a:ext cx="447689" cy="2844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" dirty="0" smtClean="0">
                <a:latin typeface="+mj-ea"/>
                <a:ea typeface="+mj-ea"/>
              </a:rPr>
              <a:t>Server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sp>
        <p:nvSpPr>
          <p:cNvPr id="16" name="直方体 15"/>
          <p:cNvSpPr/>
          <p:nvPr/>
        </p:nvSpPr>
        <p:spPr bwMode="auto">
          <a:xfrm>
            <a:off x="4832313" y="4624025"/>
            <a:ext cx="447689" cy="2844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" dirty="0" smtClean="0">
                <a:latin typeface="+mj-ea"/>
                <a:ea typeface="+mj-ea"/>
              </a:rPr>
              <a:t>Server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sp>
        <p:nvSpPr>
          <p:cNvPr id="17" name="フローチャート: 磁気ディスク 16"/>
          <p:cNvSpPr/>
          <p:nvPr/>
        </p:nvSpPr>
        <p:spPr bwMode="auto">
          <a:xfrm>
            <a:off x="4007128" y="5037141"/>
            <a:ext cx="441235" cy="24965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dirty="0" smtClean="0">
                <a:latin typeface="+mj-ea"/>
                <a:ea typeface="+mj-ea"/>
              </a:rPr>
              <a:t>Storage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sp>
        <p:nvSpPr>
          <p:cNvPr id="18" name="フローチャート: 磁気ディスク 17"/>
          <p:cNvSpPr/>
          <p:nvPr/>
        </p:nvSpPr>
        <p:spPr bwMode="auto">
          <a:xfrm>
            <a:off x="4554163" y="5035534"/>
            <a:ext cx="441235" cy="24965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dirty="0" smtClean="0">
                <a:latin typeface="+mj-ea"/>
                <a:ea typeface="+mj-ea"/>
              </a:rPr>
              <a:t>Storage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sp>
        <p:nvSpPr>
          <p:cNvPr id="19" name="直方体 18"/>
          <p:cNvSpPr/>
          <p:nvPr/>
        </p:nvSpPr>
        <p:spPr bwMode="auto">
          <a:xfrm>
            <a:off x="3863988" y="5349221"/>
            <a:ext cx="447689" cy="2585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dirty="0" smtClean="0">
                <a:latin typeface="+mj-ea"/>
                <a:ea typeface="+mj-ea"/>
              </a:rPr>
              <a:t>SW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sp>
        <p:nvSpPr>
          <p:cNvPr id="20" name="直方体 19"/>
          <p:cNvSpPr/>
          <p:nvPr/>
        </p:nvSpPr>
        <p:spPr bwMode="auto">
          <a:xfrm>
            <a:off x="4353277" y="5350920"/>
            <a:ext cx="447689" cy="2585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dirty="0" smtClean="0">
                <a:latin typeface="+mj-ea"/>
                <a:ea typeface="+mj-ea"/>
              </a:rPr>
              <a:t>SW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sp>
        <p:nvSpPr>
          <p:cNvPr id="21" name="平行四辺形 20"/>
          <p:cNvSpPr/>
          <p:nvPr/>
        </p:nvSpPr>
        <p:spPr bwMode="auto">
          <a:xfrm>
            <a:off x="1429910" y="3427048"/>
            <a:ext cx="831386" cy="224548"/>
          </a:xfrm>
          <a:prstGeom prst="parallelogram">
            <a:avLst>
              <a:gd name="adj" fmla="val 10049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000" dirty="0" err="1" smtClean="0">
                <a:latin typeface="+mj-ea"/>
                <a:ea typeface="+mj-ea"/>
              </a:rPr>
              <a:t>ESXi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sp>
        <p:nvSpPr>
          <p:cNvPr id="22" name="平行四辺形 21"/>
          <p:cNvSpPr/>
          <p:nvPr/>
        </p:nvSpPr>
        <p:spPr bwMode="auto">
          <a:xfrm>
            <a:off x="2111700" y="3435072"/>
            <a:ext cx="831386" cy="224548"/>
          </a:xfrm>
          <a:prstGeom prst="parallelogram">
            <a:avLst>
              <a:gd name="adj" fmla="val 10049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000" dirty="0" err="1" smtClean="0">
                <a:latin typeface="+mj-ea"/>
                <a:ea typeface="+mj-ea"/>
              </a:rPr>
              <a:t>ESXi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 flipH="1">
            <a:off x="1400477" y="3765289"/>
            <a:ext cx="1124916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直線コネクタ 23"/>
          <p:cNvCxnSpPr>
            <a:stCxn id="21" idx="3"/>
          </p:cNvCxnSpPr>
          <p:nvPr/>
        </p:nvCxnSpPr>
        <p:spPr bwMode="auto">
          <a:xfrm flipH="1">
            <a:off x="1616824" y="3651596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/>
          <p:nvPr/>
        </p:nvCxnSpPr>
        <p:spPr bwMode="auto">
          <a:xfrm flipH="1">
            <a:off x="2317867" y="3649995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平行四辺形 25"/>
          <p:cNvSpPr/>
          <p:nvPr/>
        </p:nvSpPr>
        <p:spPr bwMode="auto">
          <a:xfrm>
            <a:off x="5146838" y="3435070"/>
            <a:ext cx="831386" cy="224548"/>
          </a:xfrm>
          <a:prstGeom prst="parallelogram">
            <a:avLst>
              <a:gd name="adj" fmla="val 10049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00" dirty="0" smtClean="0">
                <a:latin typeface="+mj-ea"/>
                <a:ea typeface="+mj-ea"/>
              </a:rPr>
              <a:t>Compute</a:t>
            </a:r>
            <a:endParaRPr kumimoji="1" lang="ja-JP" altLang="en-US" sz="800" dirty="0">
              <a:latin typeface="+mj-ea"/>
              <a:ea typeface="+mj-ea"/>
            </a:endParaRPr>
          </a:p>
        </p:txBody>
      </p:sp>
      <p:cxnSp>
        <p:nvCxnSpPr>
          <p:cNvPr id="27" name="直線コネクタ 26"/>
          <p:cNvCxnSpPr/>
          <p:nvPr/>
        </p:nvCxnSpPr>
        <p:spPr bwMode="auto">
          <a:xfrm flipH="1">
            <a:off x="5117405" y="3773311"/>
            <a:ext cx="1124916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直線コネクタ 27"/>
          <p:cNvCxnSpPr>
            <a:stCxn id="26" idx="3"/>
          </p:cNvCxnSpPr>
          <p:nvPr/>
        </p:nvCxnSpPr>
        <p:spPr bwMode="auto">
          <a:xfrm flipH="1">
            <a:off x="5333752" y="3659618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直線コネクタ 28"/>
          <p:cNvCxnSpPr/>
          <p:nvPr/>
        </p:nvCxnSpPr>
        <p:spPr bwMode="auto">
          <a:xfrm flipH="1">
            <a:off x="6034795" y="3658017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平行四辺形 29"/>
          <p:cNvSpPr/>
          <p:nvPr/>
        </p:nvSpPr>
        <p:spPr bwMode="auto">
          <a:xfrm>
            <a:off x="5809374" y="3443091"/>
            <a:ext cx="831386" cy="224548"/>
          </a:xfrm>
          <a:prstGeom prst="parallelogram">
            <a:avLst>
              <a:gd name="adj" fmla="val 10049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00" dirty="0" smtClean="0">
                <a:latin typeface="+mj-ea"/>
                <a:ea typeface="+mj-ea"/>
              </a:rPr>
              <a:t>Compute</a:t>
            </a:r>
            <a:endParaRPr kumimoji="1" lang="ja-JP" altLang="en-US" sz="800" dirty="0">
              <a:latin typeface="+mj-ea"/>
              <a:ea typeface="+mj-ea"/>
            </a:endParaRPr>
          </a:p>
        </p:txBody>
      </p:sp>
      <p:sp>
        <p:nvSpPr>
          <p:cNvPr id="31" name="直方体 30"/>
          <p:cNvSpPr/>
          <p:nvPr/>
        </p:nvSpPr>
        <p:spPr bwMode="auto">
          <a:xfrm>
            <a:off x="4847201" y="5349082"/>
            <a:ext cx="447689" cy="2585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dirty="0" smtClean="0">
                <a:latin typeface="+mj-ea"/>
                <a:ea typeface="+mj-ea"/>
              </a:rPr>
              <a:t>SW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sp>
        <p:nvSpPr>
          <p:cNvPr id="32" name="上矢印 31"/>
          <p:cNvSpPr/>
          <p:nvPr/>
        </p:nvSpPr>
        <p:spPr bwMode="auto">
          <a:xfrm>
            <a:off x="1746373" y="4276367"/>
            <a:ext cx="570697" cy="345985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33" name="上矢印 32"/>
          <p:cNvSpPr/>
          <p:nvPr/>
        </p:nvSpPr>
        <p:spPr bwMode="auto">
          <a:xfrm>
            <a:off x="5399408" y="4285546"/>
            <a:ext cx="570697" cy="345985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34" name="フローチャート: 磁気ディスク 33"/>
          <p:cNvSpPr/>
          <p:nvPr/>
        </p:nvSpPr>
        <p:spPr bwMode="auto">
          <a:xfrm>
            <a:off x="5070120" y="5022679"/>
            <a:ext cx="441235" cy="24965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dirty="0" smtClean="0">
                <a:latin typeface="+mj-ea"/>
                <a:ea typeface="+mj-ea"/>
              </a:rPr>
              <a:t>Storage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sp>
        <p:nvSpPr>
          <p:cNvPr id="35" name="直方体 34"/>
          <p:cNvSpPr/>
          <p:nvPr/>
        </p:nvSpPr>
        <p:spPr bwMode="auto">
          <a:xfrm>
            <a:off x="5381325" y="4633204"/>
            <a:ext cx="447689" cy="2844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" dirty="0" smtClean="0">
                <a:latin typeface="+mj-ea"/>
                <a:ea typeface="+mj-ea"/>
              </a:rPr>
              <a:t>Server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sp>
        <p:nvSpPr>
          <p:cNvPr id="36" name="平行四辺形 35"/>
          <p:cNvSpPr/>
          <p:nvPr/>
        </p:nvSpPr>
        <p:spPr bwMode="auto">
          <a:xfrm>
            <a:off x="1131494" y="3311071"/>
            <a:ext cx="2023312" cy="546024"/>
          </a:xfrm>
          <a:prstGeom prst="parallelogram">
            <a:avLst>
              <a:gd name="adj" fmla="val 100491"/>
            </a:avLst>
          </a:prstGeom>
          <a:noFill/>
          <a:ln w="25400">
            <a:solidFill>
              <a:srgbClr val="FFC000"/>
            </a:solidFill>
            <a:prstDash val="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b="1" dirty="0">
              <a:latin typeface="+mj-ea"/>
              <a:ea typeface="+mj-ea"/>
            </a:endParaRPr>
          </a:p>
        </p:txBody>
      </p:sp>
      <p:sp>
        <p:nvSpPr>
          <p:cNvPr id="37" name="平行四辺形 36"/>
          <p:cNvSpPr/>
          <p:nvPr/>
        </p:nvSpPr>
        <p:spPr bwMode="auto">
          <a:xfrm>
            <a:off x="3285620" y="3427050"/>
            <a:ext cx="831386" cy="224548"/>
          </a:xfrm>
          <a:prstGeom prst="parallelogram">
            <a:avLst>
              <a:gd name="adj" fmla="val 10049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000" dirty="0" err="1" smtClean="0">
                <a:latin typeface="+mj-ea"/>
                <a:ea typeface="+mj-ea"/>
              </a:rPr>
              <a:t>ESXi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sp>
        <p:nvSpPr>
          <p:cNvPr id="38" name="平行四辺形 37"/>
          <p:cNvSpPr/>
          <p:nvPr/>
        </p:nvSpPr>
        <p:spPr bwMode="auto">
          <a:xfrm>
            <a:off x="3967410" y="3435074"/>
            <a:ext cx="831386" cy="224548"/>
          </a:xfrm>
          <a:prstGeom prst="parallelogram">
            <a:avLst>
              <a:gd name="adj" fmla="val 10049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000" dirty="0" err="1" smtClean="0">
                <a:latin typeface="+mj-ea"/>
                <a:ea typeface="+mj-ea"/>
              </a:rPr>
              <a:t>ESXi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cxnSp>
        <p:nvCxnSpPr>
          <p:cNvPr id="39" name="直線コネクタ 38"/>
          <p:cNvCxnSpPr/>
          <p:nvPr/>
        </p:nvCxnSpPr>
        <p:spPr bwMode="auto">
          <a:xfrm flipH="1">
            <a:off x="3256187" y="3765291"/>
            <a:ext cx="1124916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直線コネクタ 39"/>
          <p:cNvCxnSpPr>
            <a:stCxn id="37" idx="3"/>
          </p:cNvCxnSpPr>
          <p:nvPr/>
        </p:nvCxnSpPr>
        <p:spPr bwMode="auto">
          <a:xfrm flipH="1">
            <a:off x="3472534" y="3651598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直線コネクタ 40"/>
          <p:cNvCxnSpPr/>
          <p:nvPr/>
        </p:nvCxnSpPr>
        <p:spPr bwMode="auto">
          <a:xfrm flipH="1">
            <a:off x="4173577" y="3649997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平行四辺形 41"/>
          <p:cNvSpPr/>
          <p:nvPr/>
        </p:nvSpPr>
        <p:spPr bwMode="auto">
          <a:xfrm>
            <a:off x="2987204" y="3311073"/>
            <a:ext cx="2023312" cy="546024"/>
          </a:xfrm>
          <a:prstGeom prst="parallelogram">
            <a:avLst>
              <a:gd name="adj" fmla="val 100491"/>
            </a:avLst>
          </a:prstGeom>
          <a:noFill/>
          <a:ln w="25400">
            <a:solidFill>
              <a:srgbClr val="FFFF00"/>
            </a:solidFill>
            <a:prstDash val="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b="1" dirty="0">
              <a:latin typeface="+mj-ea"/>
              <a:ea typeface="+mj-ea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858224" y="34142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＋</a:t>
            </a:r>
            <a:endParaRPr kumimoji="1" lang="ja-JP" altLang="en-US" dirty="0"/>
          </a:p>
        </p:txBody>
      </p:sp>
      <p:cxnSp>
        <p:nvCxnSpPr>
          <p:cNvPr id="44" name="直線コネクタ 43"/>
          <p:cNvCxnSpPr/>
          <p:nvPr/>
        </p:nvCxnSpPr>
        <p:spPr bwMode="auto">
          <a:xfrm flipH="1">
            <a:off x="2568822" y="3765292"/>
            <a:ext cx="634986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90000"/>
                <a:lumOff val="1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5" name="上矢印 44"/>
          <p:cNvSpPr/>
          <p:nvPr/>
        </p:nvSpPr>
        <p:spPr bwMode="auto">
          <a:xfrm>
            <a:off x="3548282" y="4276365"/>
            <a:ext cx="570697" cy="345985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6" name="角丸四角形吹き出し 45"/>
          <p:cNvSpPr/>
          <p:nvPr/>
        </p:nvSpPr>
        <p:spPr bwMode="auto">
          <a:xfrm>
            <a:off x="207861" y="4271350"/>
            <a:ext cx="866386" cy="367553"/>
          </a:xfrm>
          <a:prstGeom prst="wedgeRoundRectCallout">
            <a:avLst>
              <a:gd name="adj1" fmla="val 73442"/>
              <a:gd name="adj2" fmla="val 468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 smtClean="0">
                <a:latin typeface="+mj-ea"/>
                <a:ea typeface="+mj-ea"/>
              </a:rPr>
              <a:t>疎結合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1751774" y="3211986"/>
            <a:ext cx="473725" cy="1579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00" dirty="0" smtClean="0">
                <a:latin typeface="+mj-ea"/>
                <a:ea typeface="+mj-ea"/>
              </a:rPr>
              <a:t>既設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3590363" y="3213384"/>
            <a:ext cx="473725" cy="1579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00" dirty="0" smtClean="0">
                <a:latin typeface="+mj-ea"/>
                <a:ea typeface="+mj-ea"/>
              </a:rPr>
              <a:t>増設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sp>
        <p:nvSpPr>
          <p:cNvPr id="49" name="平行四辺形 48"/>
          <p:cNvSpPr/>
          <p:nvPr/>
        </p:nvSpPr>
        <p:spPr bwMode="auto">
          <a:xfrm>
            <a:off x="6476048" y="1751587"/>
            <a:ext cx="2649327" cy="1064712"/>
          </a:xfrm>
          <a:prstGeom prst="parallelogram">
            <a:avLst>
              <a:gd name="adj" fmla="val 100491"/>
            </a:avLst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562870" y="2588519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直方体 50"/>
          <p:cNvSpPr/>
          <p:nvPr/>
        </p:nvSpPr>
        <p:spPr bwMode="auto">
          <a:xfrm>
            <a:off x="7207807" y="1955527"/>
            <a:ext cx="447689" cy="2844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" dirty="0" smtClean="0">
                <a:latin typeface="+mj-ea"/>
                <a:ea typeface="+mj-ea"/>
              </a:rPr>
              <a:t>Server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sp>
        <p:nvSpPr>
          <p:cNvPr id="52" name="直方体 51"/>
          <p:cNvSpPr/>
          <p:nvPr/>
        </p:nvSpPr>
        <p:spPr bwMode="auto">
          <a:xfrm>
            <a:off x="7689754" y="1953923"/>
            <a:ext cx="447689" cy="2844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" dirty="0" smtClean="0">
                <a:latin typeface="+mj-ea"/>
                <a:ea typeface="+mj-ea"/>
              </a:rPr>
              <a:t>Server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cxnSp>
        <p:nvCxnSpPr>
          <p:cNvPr id="53" name="直線コネクタ 52"/>
          <p:cNvCxnSpPr/>
          <p:nvPr/>
        </p:nvCxnSpPr>
        <p:spPr bwMode="auto">
          <a:xfrm flipH="1">
            <a:off x="6969478" y="2370695"/>
            <a:ext cx="1361149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直線コネクタ 53"/>
          <p:cNvCxnSpPr/>
          <p:nvPr/>
        </p:nvCxnSpPr>
        <p:spPr bwMode="auto">
          <a:xfrm flipH="1">
            <a:off x="7220503" y="2247946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直線コネクタ 54"/>
          <p:cNvCxnSpPr/>
          <p:nvPr/>
        </p:nvCxnSpPr>
        <p:spPr bwMode="auto">
          <a:xfrm flipH="1">
            <a:off x="7746067" y="2246439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フローチャート: 磁気ディスク 55"/>
          <p:cNvSpPr/>
          <p:nvPr/>
        </p:nvSpPr>
        <p:spPr bwMode="auto">
          <a:xfrm>
            <a:off x="8190865" y="1981213"/>
            <a:ext cx="441235" cy="24965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dirty="0" smtClean="0">
                <a:latin typeface="+mj-ea"/>
                <a:ea typeface="+mj-ea"/>
              </a:rPr>
              <a:t>Storage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cxnSp>
        <p:nvCxnSpPr>
          <p:cNvPr id="57" name="直線コネクタ 56"/>
          <p:cNvCxnSpPr/>
          <p:nvPr/>
        </p:nvCxnSpPr>
        <p:spPr bwMode="auto">
          <a:xfrm flipH="1">
            <a:off x="8166943" y="2233000"/>
            <a:ext cx="140304" cy="137568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上矢印 57"/>
          <p:cNvSpPr/>
          <p:nvPr/>
        </p:nvSpPr>
        <p:spPr bwMode="auto">
          <a:xfrm>
            <a:off x="7358886" y="2871385"/>
            <a:ext cx="570697" cy="2447117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748023" y="2396586"/>
            <a:ext cx="1899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 err="1" smtClean="0"/>
              <a:t>HaaS</a:t>
            </a:r>
            <a:r>
              <a:rPr lang="ja-JP" altLang="en-US" sz="1000" b="1" dirty="0" smtClean="0"/>
              <a:t>テナント</a:t>
            </a:r>
            <a:r>
              <a:rPr lang="en-US" altLang="ja-JP" sz="1000" b="1" dirty="0" smtClean="0"/>
              <a:t>3(</a:t>
            </a:r>
            <a:r>
              <a:rPr lang="ja-JP" altLang="en-US" sz="1000" b="1" dirty="0" smtClean="0"/>
              <a:t>ハウジング</a:t>
            </a:r>
            <a:r>
              <a:rPr lang="en-US" altLang="ja-JP" sz="1000" b="1" dirty="0" smtClean="0"/>
              <a:t>)</a:t>
            </a:r>
            <a:endParaRPr kumimoji="1" lang="ja-JP" altLang="en-US" sz="1000" b="1" dirty="0"/>
          </a:p>
        </p:txBody>
      </p:sp>
      <p:sp>
        <p:nvSpPr>
          <p:cNvPr id="60" name="フリーフォーム 59"/>
          <p:cNvSpPr/>
          <p:nvPr/>
        </p:nvSpPr>
        <p:spPr bwMode="auto">
          <a:xfrm>
            <a:off x="1042777" y="4233349"/>
            <a:ext cx="235390" cy="181069"/>
          </a:xfrm>
          <a:custGeom>
            <a:avLst/>
            <a:gdLst>
              <a:gd name="connsiteX0" fmla="*/ 18106 w 235390"/>
              <a:gd name="connsiteY0" fmla="*/ 81481 h 181069"/>
              <a:gd name="connsiteX1" fmla="*/ 235390 w 235390"/>
              <a:gd name="connsiteY1" fmla="*/ 0 h 181069"/>
              <a:gd name="connsiteX2" fmla="*/ 0 w 235390"/>
              <a:gd name="connsiteY2" fmla="*/ 181069 h 18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390" h="181069">
                <a:moveTo>
                  <a:pt x="18106" y="81481"/>
                </a:moveTo>
                <a:lnTo>
                  <a:pt x="235390" y="0"/>
                </a:lnTo>
                <a:lnTo>
                  <a:pt x="0" y="181069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1" name="平行四辺形 60"/>
          <p:cNvSpPr/>
          <p:nvPr/>
        </p:nvSpPr>
        <p:spPr bwMode="auto">
          <a:xfrm>
            <a:off x="27232" y="1704996"/>
            <a:ext cx="7368885" cy="1093917"/>
          </a:xfrm>
          <a:prstGeom prst="parallelogram">
            <a:avLst>
              <a:gd name="adj" fmla="val 100491"/>
            </a:avLst>
          </a:prstGeom>
          <a:solidFill>
            <a:schemeClr val="bg2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75746" y="2525841"/>
            <a:ext cx="117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Iaa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テナント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平行四辺形 62"/>
          <p:cNvSpPr/>
          <p:nvPr/>
        </p:nvSpPr>
        <p:spPr bwMode="auto">
          <a:xfrm>
            <a:off x="1184065" y="1783613"/>
            <a:ext cx="2306322" cy="836696"/>
          </a:xfrm>
          <a:prstGeom prst="parallelogram">
            <a:avLst>
              <a:gd name="adj" fmla="val 1004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b="1" dirty="0">
              <a:latin typeface="+mj-ea"/>
              <a:ea typeface="+mj-ea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271938" y="2400575"/>
            <a:ext cx="1188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err="1" smtClean="0"/>
              <a:t>IaaS</a:t>
            </a:r>
            <a:r>
              <a:rPr lang="ja-JP" altLang="en-US" sz="1050" b="1" dirty="0" smtClean="0"/>
              <a:t>テナント１</a:t>
            </a:r>
            <a:endParaRPr kumimoji="1" lang="ja-JP" altLang="en-US" sz="1050" b="1" dirty="0"/>
          </a:p>
        </p:txBody>
      </p:sp>
      <p:sp>
        <p:nvSpPr>
          <p:cNvPr id="65" name="平行四辺形 64"/>
          <p:cNvSpPr/>
          <p:nvPr/>
        </p:nvSpPr>
        <p:spPr bwMode="auto">
          <a:xfrm>
            <a:off x="1695246" y="1963116"/>
            <a:ext cx="831386" cy="224548"/>
          </a:xfrm>
          <a:prstGeom prst="parallelogram">
            <a:avLst>
              <a:gd name="adj" fmla="val 10049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dirty="0" smtClean="0">
                <a:latin typeface="+mj-ea"/>
                <a:ea typeface="+mj-ea"/>
              </a:rPr>
              <a:t>VM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sp>
        <p:nvSpPr>
          <p:cNvPr id="66" name="平行四辺形 65"/>
          <p:cNvSpPr/>
          <p:nvPr/>
        </p:nvSpPr>
        <p:spPr bwMode="auto">
          <a:xfrm>
            <a:off x="2377036" y="1971140"/>
            <a:ext cx="831386" cy="224548"/>
          </a:xfrm>
          <a:prstGeom prst="parallelogram">
            <a:avLst>
              <a:gd name="adj" fmla="val 10049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dirty="0" smtClean="0">
                <a:latin typeface="+mj-ea"/>
                <a:ea typeface="+mj-ea"/>
              </a:rPr>
              <a:t>VNF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cxnSp>
        <p:nvCxnSpPr>
          <p:cNvPr id="67" name="直線コネクタ 66"/>
          <p:cNvCxnSpPr/>
          <p:nvPr/>
        </p:nvCxnSpPr>
        <p:spPr bwMode="auto">
          <a:xfrm flipH="1">
            <a:off x="1665813" y="2301357"/>
            <a:ext cx="1124916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直線コネクタ 67"/>
          <p:cNvCxnSpPr>
            <a:stCxn id="65" idx="3"/>
          </p:cNvCxnSpPr>
          <p:nvPr/>
        </p:nvCxnSpPr>
        <p:spPr bwMode="auto">
          <a:xfrm flipH="1">
            <a:off x="1882160" y="2187664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直線コネクタ 68"/>
          <p:cNvCxnSpPr/>
          <p:nvPr/>
        </p:nvCxnSpPr>
        <p:spPr bwMode="auto">
          <a:xfrm flipH="1">
            <a:off x="2583203" y="2186063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0" name="平行四辺形 69"/>
          <p:cNvSpPr/>
          <p:nvPr/>
        </p:nvSpPr>
        <p:spPr bwMode="auto">
          <a:xfrm>
            <a:off x="2809131" y="1772387"/>
            <a:ext cx="2306322" cy="836696"/>
          </a:xfrm>
          <a:prstGeom prst="parallelogram">
            <a:avLst>
              <a:gd name="adj" fmla="val 1004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b="1" dirty="0">
              <a:latin typeface="+mj-ea"/>
              <a:ea typeface="+mj-ea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897010" y="2389349"/>
            <a:ext cx="1144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err="1" smtClean="0"/>
              <a:t>IaaS</a:t>
            </a:r>
            <a:r>
              <a:rPr lang="ja-JP" altLang="en-US" sz="1050" b="1" dirty="0" smtClean="0"/>
              <a:t>テナント</a:t>
            </a:r>
            <a:r>
              <a:rPr lang="en-US" altLang="ja-JP" sz="1050" b="1" dirty="0" smtClean="0"/>
              <a:t>2</a:t>
            </a:r>
            <a:endParaRPr kumimoji="1" lang="ja-JP" altLang="en-US" sz="1050" b="1" dirty="0"/>
          </a:p>
        </p:txBody>
      </p:sp>
      <p:sp>
        <p:nvSpPr>
          <p:cNvPr id="72" name="平行四辺形 71"/>
          <p:cNvSpPr/>
          <p:nvPr/>
        </p:nvSpPr>
        <p:spPr bwMode="auto">
          <a:xfrm>
            <a:off x="3329937" y="1951890"/>
            <a:ext cx="831386" cy="224548"/>
          </a:xfrm>
          <a:prstGeom prst="parallelogram">
            <a:avLst>
              <a:gd name="adj" fmla="val 10049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dirty="0" smtClean="0">
                <a:latin typeface="+mj-ea"/>
                <a:ea typeface="+mj-ea"/>
              </a:rPr>
              <a:t>VM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sp>
        <p:nvSpPr>
          <p:cNvPr id="73" name="平行四辺形 72"/>
          <p:cNvSpPr/>
          <p:nvPr/>
        </p:nvSpPr>
        <p:spPr bwMode="auto">
          <a:xfrm>
            <a:off x="4011727" y="1959914"/>
            <a:ext cx="831386" cy="224548"/>
          </a:xfrm>
          <a:prstGeom prst="parallelogram">
            <a:avLst>
              <a:gd name="adj" fmla="val 10049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000" dirty="0" smtClean="0">
                <a:latin typeface="+mj-ea"/>
                <a:ea typeface="+mj-ea"/>
              </a:rPr>
              <a:t>VNF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cxnSp>
        <p:nvCxnSpPr>
          <p:cNvPr id="74" name="直線コネクタ 73"/>
          <p:cNvCxnSpPr/>
          <p:nvPr/>
        </p:nvCxnSpPr>
        <p:spPr bwMode="auto">
          <a:xfrm flipH="1">
            <a:off x="3300504" y="2290131"/>
            <a:ext cx="1124916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直線コネクタ 74"/>
          <p:cNvCxnSpPr>
            <a:stCxn id="72" idx="3"/>
          </p:cNvCxnSpPr>
          <p:nvPr/>
        </p:nvCxnSpPr>
        <p:spPr bwMode="auto">
          <a:xfrm flipH="1">
            <a:off x="3516851" y="2176438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直線コネクタ 75"/>
          <p:cNvCxnSpPr/>
          <p:nvPr/>
        </p:nvCxnSpPr>
        <p:spPr bwMode="auto">
          <a:xfrm flipH="1">
            <a:off x="4217894" y="2174837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7" name="上矢印 76"/>
          <p:cNvSpPr/>
          <p:nvPr/>
        </p:nvSpPr>
        <p:spPr bwMode="auto">
          <a:xfrm>
            <a:off x="1756139" y="2800751"/>
            <a:ext cx="570697" cy="345985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78" name="上矢印 77"/>
          <p:cNvSpPr/>
          <p:nvPr/>
        </p:nvSpPr>
        <p:spPr bwMode="auto">
          <a:xfrm>
            <a:off x="3590919" y="2798913"/>
            <a:ext cx="570697" cy="345985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79" name="平行四辺形 78"/>
          <p:cNvSpPr/>
          <p:nvPr/>
        </p:nvSpPr>
        <p:spPr bwMode="auto">
          <a:xfrm>
            <a:off x="4766315" y="1781566"/>
            <a:ext cx="2306322" cy="836696"/>
          </a:xfrm>
          <a:prstGeom prst="parallelogram">
            <a:avLst>
              <a:gd name="adj" fmla="val 1004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b="1" dirty="0">
              <a:latin typeface="+mj-ea"/>
              <a:ea typeface="+mj-ea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854194" y="2398528"/>
            <a:ext cx="1144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err="1" smtClean="0"/>
              <a:t>IaaS</a:t>
            </a:r>
            <a:r>
              <a:rPr lang="ja-JP" altLang="en-US" sz="1050" b="1" dirty="0" smtClean="0"/>
              <a:t>テナント</a:t>
            </a:r>
            <a:r>
              <a:rPr lang="en-US" altLang="ja-JP" sz="1050" b="1" dirty="0" smtClean="0"/>
              <a:t>3</a:t>
            </a:r>
            <a:endParaRPr kumimoji="1" lang="ja-JP" altLang="en-US" sz="1050" b="1" dirty="0"/>
          </a:p>
        </p:txBody>
      </p:sp>
      <p:sp>
        <p:nvSpPr>
          <p:cNvPr id="81" name="平行四辺形 80"/>
          <p:cNvSpPr/>
          <p:nvPr/>
        </p:nvSpPr>
        <p:spPr bwMode="auto">
          <a:xfrm>
            <a:off x="5287121" y="1961069"/>
            <a:ext cx="831386" cy="224548"/>
          </a:xfrm>
          <a:prstGeom prst="parallelogram">
            <a:avLst>
              <a:gd name="adj" fmla="val 10049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dirty="0" smtClean="0">
                <a:latin typeface="+mj-ea"/>
                <a:ea typeface="+mj-ea"/>
              </a:rPr>
              <a:t>VM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sp>
        <p:nvSpPr>
          <p:cNvPr id="82" name="平行四辺形 81"/>
          <p:cNvSpPr/>
          <p:nvPr/>
        </p:nvSpPr>
        <p:spPr bwMode="auto">
          <a:xfrm>
            <a:off x="5968911" y="1969093"/>
            <a:ext cx="831386" cy="224548"/>
          </a:xfrm>
          <a:prstGeom prst="parallelogram">
            <a:avLst>
              <a:gd name="adj" fmla="val 10049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000" dirty="0" smtClean="0">
                <a:latin typeface="+mj-ea"/>
                <a:ea typeface="+mj-ea"/>
              </a:rPr>
              <a:t>VNF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cxnSp>
        <p:nvCxnSpPr>
          <p:cNvPr id="83" name="直線コネクタ 82"/>
          <p:cNvCxnSpPr/>
          <p:nvPr/>
        </p:nvCxnSpPr>
        <p:spPr bwMode="auto">
          <a:xfrm flipH="1">
            <a:off x="5257688" y="2299310"/>
            <a:ext cx="1124916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直線コネクタ 83"/>
          <p:cNvCxnSpPr>
            <a:stCxn id="81" idx="3"/>
          </p:cNvCxnSpPr>
          <p:nvPr/>
        </p:nvCxnSpPr>
        <p:spPr bwMode="auto">
          <a:xfrm flipH="1">
            <a:off x="5474035" y="2185617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直線コネクタ 84"/>
          <p:cNvCxnSpPr/>
          <p:nvPr/>
        </p:nvCxnSpPr>
        <p:spPr bwMode="auto">
          <a:xfrm flipH="1">
            <a:off x="6175078" y="2184016"/>
            <a:ext cx="115954" cy="11369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86" name="上矢印 85"/>
          <p:cNvSpPr/>
          <p:nvPr/>
        </p:nvSpPr>
        <p:spPr bwMode="auto">
          <a:xfrm>
            <a:off x="5596827" y="2786058"/>
            <a:ext cx="570697" cy="345985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87" name="角丸四角形吹き出し 86"/>
          <p:cNvSpPr/>
          <p:nvPr/>
        </p:nvSpPr>
        <p:spPr bwMode="auto">
          <a:xfrm>
            <a:off x="4121785" y="2770047"/>
            <a:ext cx="1268477" cy="367553"/>
          </a:xfrm>
          <a:prstGeom prst="wedgeRoundRectCallout">
            <a:avLst>
              <a:gd name="adj1" fmla="val -41142"/>
              <a:gd name="adj2" fmla="val 966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atin typeface="+mj-ea"/>
                <a:ea typeface="+mj-ea"/>
              </a:rPr>
              <a:t>増設が簡単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92" name="平行四辺形 91"/>
          <p:cNvSpPr/>
          <p:nvPr/>
        </p:nvSpPr>
        <p:spPr bwMode="auto">
          <a:xfrm>
            <a:off x="533615" y="5670465"/>
            <a:ext cx="6266682" cy="288000"/>
          </a:xfrm>
          <a:prstGeom prst="parallelogram">
            <a:avLst>
              <a:gd name="adj" fmla="val 10049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100" b="1" dirty="0" smtClean="0">
                <a:latin typeface="+mj-ea"/>
                <a:ea typeface="+mj-ea"/>
              </a:rPr>
              <a:t>Network Function</a:t>
            </a:r>
            <a:r>
              <a:rPr lang="ja-JP" altLang="en-US" sz="1100" b="1" dirty="0" smtClean="0">
                <a:latin typeface="+mj-ea"/>
                <a:ea typeface="+mj-ea"/>
              </a:rPr>
              <a:t> </a:t>
            </a:r>
            <a:r>
              <a:rPr lang="en-US" altLang="ja-JP" sz="1100" b="1" dirty="0" smtClean="0">
                <a:latin typeface="+mj-ea"/>
                <a:ea typeface="+mj-ea"/>
              </a:rPr>
              <a:t>Resource Pool</a:t>
            </a:r>
            <a:endParaRPr kumimoji="1" lang="ja-JP" altLang="en-US" sz="1100" b="1" dirty="0">
              <a:latin typeface="+mj-ea"/>
              <a:ea typeface="+mj-ea"/>
            </a:endParaRPr>
          </a:p>
        </p:txBody>
      </p:sp>
      <p:sp>
        <p:nvSpPr>
          <p:cNvPr id="93" name="直方体 92"/>
          <p:cNvSpPr/>
          <p:nvPr/>
        </p:nvSpPr>
        <p:spPr bwMode="auto">
          <a:xfrm>
            <a:off x="3947367" y="5706461"/>
            <a:ext cx="432000" cy="216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dirty="0" smtClean="0">
                <a:latin typeface="+mj-ea"/>
                <a:ea typeface="+mj-ea"/>
              </a:rPr>
              <a:t>PNF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sp>
        <p:nvSpPr>
          <p:cNvPr id="94" name="直方体 93"/>
          <p:cNvSpPr/>
          <p:nvPr/>
        </p:nvSpPr>
        <p:spPr bwMode="auto">
          <a:xfrm>
            <a:off x="4436656" y="5706461"/>
            <a:ext cx="432000" cy="216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dirty="0" smtClean="0">
                <a:latin typeface="+mj-ea"/>
                <a:ea typeface="+mj-ea"/>
              </a:rPr>
              <a:t>PNF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sp>
        <p:nvSpPr>
          <p:cNvPr id="95" name="直方体 94"/>
          <p:cNvSpPr/>
          <p:nvPr/>
        </p:nvSpPr>
        <p:spPr bwMode="auto">
          <a:xfrm>
            <a:off x="4930580" y="5706461"/>
            <a:ext cx="432000" cy="216000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dirty="0" smtClean="0">
                <a:latin typeface="+mj-ea"/>
                <a:ea typeface="+mj-ea"/>
              </a:rPr>
              <a:t>PNF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  <p:sp>
        <p:nvSpPr>
          <p:cNvPr id="96" name="直方体 95"/>
          <p:cNvSpPr/>
          <p:nvPr/>
        </p:nvSpPr>
        <p:spPr bwMode="auto">
          <a:xfrm>
            <a:off x="5498581" y="5706437"/>
            <a:ext cx="432000" cy="216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dirty="0" smtClean="0">
                <a:latin typeface="+mj-ea"/>
                <a:ea typeface="+mj-ea"/>
              </a:rPr>
              <a:t>PNF</a:t>
            </a:r>
            <a:endParaRPr kumimoji="1" lang="ja-JP" altLang="en-US" sz="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592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latin typeface="+mn-ea"/>
              </a:rPr>
              <a:t>リソースを自由</a:t>
            </a:r>
            <a:r>
              <a:rPr lang="ja-JP" altLang="en-US" dirty="0">
                <a:latin typeface="+mn-ea"/>
              </a:rPr>
              <a:t>にプール化して</a:t>
            </a:r>
            <a:r>
              <a:rPr lang="en-US" altLang="ja-JP" dirty="0" err="1">
                <a:latin typeface="+mn-ea"/>
              </a:rPr>
              <a:t>HaaS</a:t>
            </a:r>
            <a:r>
              <a:rPr lang="ja-JP" altLang="en-US" dirty="0">
                <a:latin typeface="+mn-ea"/>
              </a:rPr>
              <a:t>テナントに</a:t>
            </a:r>
            <a:r>
              <a:rPr lang="ja-JP" altLang="en-US" dirty="0" smtClean="0">
                <a:latin typeface="+mn-ea"/>
              </a:rPr>
              <a:t>払い出したい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ja-JP" altLang="en-US" dirty="0" smtClean="0"/>
              <a:t>オーバーレイに</a:t>
            </a:r>
            <a:r>
              <a:rPr lang="en-US" altLang="ja-JP" dirty="0" smtClean="0"/>
              <a:t>EVPN/</a:t>
            </a:r>
            <a:r>
              <a:rPr lang="en-US" altLang="ja-JP" dirty="0" err="1" smtClean="0"/>
              <a:t>VxLAN</a:t>
            </a:r>
            <a:r>
              <a:rPr lang="ja-JP" altLang="en-US" dirty="0" smtClean="0"/>
              <a:t>を採用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466981"/>
              </p:ext>
            </p:extLst>
          </p:nvPr>
        </p:nvGraphicFramePr>
        <p:xfrm>
          <a:off x="179026" y="3415665"/>
          <a:ext cx="8784000" cy="24269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0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4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3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657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VLAN-Based Service</a:t>
                      </a:r>
                      <a:endParaRPr kumimoji="1" lang="ja-JP" altLang="en-US" sz="1100" dirty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/>
                        <a:t>VLAN Bundle Service</a:t>
                      </a:r>
                      <a:endParaRPr lang="en-US" altLang="ja-JP" sz="11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VLAN-Aware Bundle Service</a:t>
                      </a:r>
                      <a:endParaRPr kumimoji="1" lang="ja-JP" altLang="en-US" sz="1100" dirty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EVPN instance (EVI)</a:t>
                      </a:r>
                      <a:r>
                        <a:rPr lang="ja-JP" altLang="en-US" sz="1100" dirty="0" smtClean="0"/>
                        <a:t>・</a:t>
                      </a:r>
                      <a:r>
                        <a:rPr kumimoji="1" lang="en-US" altLang="ja-JP" sz="1100" dirty="0" smtClean="0"/>
                        <a:t>Bridge domain</a:t>
                      </a:r>
                    </a:p>
                    <a:p>
                      <a:r>
                        <a:rPr kumimoji="1" lang="en-US" altLang="ja-JP" sz="1100" dirty="0" smtClean="0"/>
                        <a:t>(BD)</a:t>
                      </a:r>
                      <a:endParaRPr lang="en-US" altLang="ja-JP" sz="1100" dirty="0" smtClean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1BD</a:t>
                      </a:r>
                      <a:r>
                        <a:rPr kumimoji="1" lang="ja-JP" altLang="en-US" sz="1100" dirty="0" smtClean="0"/>
                        <a:t>対</a:t>
                      </a:r>
                      <a:r>
                        <a:rPr kumimoji="1" lang="en-US" altLang="ja-JP" sz="1100" dirty="0" smtClean="0"/>
                        <a:t>1EVI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1VLAN</a:t>
                      </a:r>
                      <a:r>
                        <a:rPr kumimoji="1" lang="ja-JP" altLang="en-US" sz="1100" dirty="0" smtClean="0"/>
                        <a:t>対</a:t>
                      </a:r>
                      <a:r>
                        <a:rPr kumimoji="1" lang="en-US" altLang="ja-JP" sz="1100" dirty="0" smtClean="0"/>
                        <a:t>1BD</a:t>
                      </a:r>
                    </a:p>
                    <a:p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×EVI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数の消費量が膨大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1BD</a:t>
                      </a:r>
                      <a:r>
                        <a:rPr kumimoji="1" lang="ja-JP" altLang="en-US" sz="1100" dirty="0" smtClean="0"/>
                        <a:t>対</a:t>
                      </a:r>
                      <a:r>
                        <a:rPr kumimoji="1" lang="en-US" altLang="ja-JP" sz="1100" dirty="0" smtClean="0"/>
                        <a:t>1EVI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/>
                        <a:t>多</a:t>
                      </a:r>
                      <a:r>
                        <a:rPr kumimoji="1" lang="en-US" altLang="ja-JP" sz="1100" dirty="0" smtClean="0"/>
                        <a:t>VLAN</a:t>
                      </a:r>
                      <a:r>
                        <a:rPr kumimoji="1" lang="ja-JP" altLang="en-US" sz="1100" dirty="0" smtClean="0"/>
                        <a:t>対</a:t>
                      </a:r>
                      <a:r>
                        <a:rPr kumimoji="1" lang="en-US" altLang="ja-JP" sz="1100" dirty="0" smtClean="0"/>
                        <a:t>1BD</a:t>
                      </a:r>
                    </a:p>
                    <a:p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×EVI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数の消費は抑えられるが、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1BD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に収容するために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BUM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フラッディングの影響範囲が大きい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/>
                        <a:t>多</a:t>
                      </a:r>
                      <a:r>
                        <a:rPr kumimoji="1" lang="en-US" altLang="ja-JP" sz="1100" dirty="0" smtClean="0"/>
                        <a:t>BD</a:t>
                      </a:r>
                      <a:r>
                        <a:rPr kumimoji="1" lang="ja-JP" altLang="en-US" sz="1100" dirty="0" smtClean="0"/>
                        <a:t>対</a:t>
                      </a:r>
                      <a:r>
                        <a:rPr kumimoji="1" lang="en-US" altLang="ja-JP" sz="1100" dirty="0" smtClean="0"/>
                        <a:t>1EVI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1VLAN</a:t>
                      </a:r>
                      <a:r>
                        <a:rPr kumimoji="1" lang="ja-JP" altLang="en-US" sz="1100" dirty="0" smtClean="0"/>
                        <a:t>対</a:t>
                      </a:r>
                      <a:r>
                        <a:rPr kumimoji="1" lang="en-US" altLang="ja-JP" sz="1100" dirty="0" smtClean="0"/>
                        <a:t>1BD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○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EVI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数の消費も抑えられ、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BUM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フラッディングの影響範囲も対象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VLAN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にしか与えない</a:t>
                      </a:r>
                      <a:endParaRPr kumimoji="1" lang="en-US" altLang="ja-JP" sz="110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EVPN-VXLAN</a:t>
                      </a:r>
                      <a:r>
                        <a:rPr kumimoji="1" lang="ja-JP" altLang="en-US" sz="1100" dirty="0" smtClean="0"/>
                        <a:t>対応</a:t>
                      </a:r>
                      <a:endParaRPr kumimoji="1" lang="ja-JP" altLang="en-US" sz="1100" dirty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1BD</a:t>
                      </a:r>
                      <a:r>
                        <a:rPr kumimoji="1" lang="ja-JP" altLang="en-US" sz="1100" dirty="0" smtClean="0"/>
                        <a:t>に</a:t>
                      </a:r>
                      <a:r>
                        <a:rPr kumimoji="1" lang="en-US" altLang="ja-JP" sz="1100" dirty="0" smtClean="0"/>
                        <a:t>1VLAN</a:t>
                      </a:r>
                      <a:r>
                        <a:rPr kumimoji="1" lang="ja-JP" altLang="en-US" sz="1100" dirty="0" smtClean="0"/>
                        <a:t>⇔</a:t>
                      </a:r>
                      <a:r>
                        <a:rPr kumimoji="1" lang="en-US" altLang="ja-JP" sz="1100" dirty="0" smtClean="0"/>
                        <a:t>1VXLAN</a:t>
                      </a:r>
                      <a:r>
                        <a:rPr kumimoji="1" lang="ja-JP" altLang="en-US" sz="1100" dirty="0" smtClean="0"/>
                        <a:t>マッピングする形になる</a:t>
                      </a:r>
                      <a:endParaRPr kumimoji="1" lang="en-US" altLang="ja-JP" sz="1100" dirty="0" smtClean="0"/>
                    </a:p>
                    <a:p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○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1BD</a:t>
                      </a:r>
                      <a:r>
                        <a:rPr kumimoji="1" lang="ja-JP" altLang="en-US" sz="1100" dirty="0" smtClean="0"/>
                        <a:t>に複数</a:t>
                      </a:r>
                      <a:r>
                        <a:rPr kumimoji="1" lang="en-US" altLang="ja-JP" sz="1100" dirty="0" smtClean="0"/>
                        <a:t>VLAN</a:t>
                      </a:r>
                      <a:r>
                        <a:rPr kumimoji="1" lang="ja-JP" altLang="en-US" sz="1100" dirty="0" smtClean="0"/>
                        <a:t>⇔</a:t>
                      </a:r>
                      <a:r>
                        <a:rPr kumimoji="1" lang="en-US" altLang="ja-JP" sz="1100" dirty="0" smtClean="0"/>
                        <a:t>1VXLAN</a:t>
                      </a:r>
                      <a:r>
                        <a:rPr kumimoji="1" lang="ja-JP" altLang="en-US" sz="1100" dirty="0" smtClean="0"/>
                        <a:t>マッピングする形になる</a:t>
                      </a:r>
                      <a:endParaRPr kumimoji="1" lang="en-US" altLang="ja-JP" sz="1100" dirty="0" smtClean="0"/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複数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VLAN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をマッピングする場合は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Q-in-Q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を利用することになるが、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Q-in-Q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では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MAC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重複ができないため</a:t>
                      </a:r>
                      <a:endParaRPr kumimoji="1" lang="ja-JP" altLang="en-US" sz="110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1BD</a:t>
                      </a:r>
                      <a:r>
                        <a:rPr kumimoji="1" lang="ja-JP" altLang="en-US" sz="1100" dirty="0" smtClean="0"/>
                        <a:t>に</a:t>
                      </a:r>
                      <a:r>
                        <a:rPr kumimoji="1" lang="en-US" altLang="ja-JP" sz="1100" dirty="0" smtClean="0"/>
                        <a:t>1VLAN</a:t>
                      </a:r>
                      <a:r>
                        <a:rPr kumimoji="1" lang="ja-JP" altLang="en-US" sz="1100" dirty="0" smtClean="0"/>
                        <a:t>⇔</a:t>
                      </a:r>
                      <a:r>
                        <a:rPr kumimoji="1" lang="en-US" altLang="ja-JP" sz="1100" dirty="0" smtClean="0"/>
                        <a:t>1VXLAN</a:t>
                      </a:r>
                      <a:r>
                        <a:rPr kumimoji="1" lang="ja-JP" altLang="en-US" sz="1100" dirty="0" smtClean="0"/>
                        <a:t>マッピングする形になる</a:t>
                      </a:r>
                      <a:endParaRPr kumimoji="1" lang="en-US" altLang="ja-JP" sz="1100" dirty="0" smtClean="0"/>
                    </a:p>
                    <a:p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○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 bwMode="auto">
          <a:xfrm>
            <a:off x="5829300" y="3415664"/>
            <a:ext cx="3162300" cy="245173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 b="1" dirty="0">
              <a:solidFill>
                <a:srgbClr val="000000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gray">
          <a:xfrm>
            <a:off x="73909" y="1459085"/>
            <a:ext cx="8790691" cy="42827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defRPr>
            </a:lvl2pPr>
            <a:lvl3pPr marL="468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lvl="1"/>
            <a:r>
              <a:rPr lang="en-US" altLang="ja-JP" sz="1200" dirty="0" smtClean="0"/>
              <a:t>VLAN-Based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Service</a:t>
            </a:r>
          </a:p>
          <a:p>
            <a:pPr marL="180000" lvl="1" indent="0">
              <a:buNone/>
            </a:pPr>
            <a:r>
              <a:rPr lang="ja-JP" altLang="en-US" sz="1200" kern="1200" dirty="0" smtClean="0"/>
              <a:t>　仮想</a:t>
            </a:r>
            <a:r>
              <a:rPr lang="ja-JP" altLang="en-US" sz="1200" kern="1200" dirty="0"/>
              <a:t>ネットワーク（物理サーバポートからでてくる</a:t>
            </a:r>
            <a:r>
              <a:rPr lang="en-US" altLang="ja-JP" sz="1200" kern="1200" dirty="0"/>
              <a:t>VLAN</a:t>
            </a:r>
            <a:r>
              <a:rPr lang="ja-JP" altLang="en-US" sz="1200" kern="1200" dirty="0"/>
              <a:t>）の収容数が４</a:t>
            </a:r>
            <a:r>
              <a:rPr lang="en-US" altLang="ja-JP" sz="1200" kern="1200" dirty="0" smtClean="0"/>
              <a:t>K</a:t>
            </a:r>
            <a:r>
              <a:rPr lang="ja-JP" altLang="en-US" sz="1200" kern="1200" dirty="0" smtClean="0"/>
              <a:t>に限られる。</a:t>
            </a:r>
            <a:endParaRPr lang="en-US" altLang="ja-JP" sz="1000" dirty="0" smtClean="0"/>
          </a:p>
          <a:p>
            <a:pPr lvl="2"/>
            <a:endParaRPr lang="ja-JP" altLang="en-US" sz="800" dirty="0" smtClean="0"/>
          </a:p>
          <a:p>
            <a:pPr lvl="1"/>
            <a:r>
              <a:rPr lang="en-US" altLang="ja-JP" sz="1200" dirty="0" smtClean="0"/>
              <a:t>VLAN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Bundle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Service</a:t>
            </a:r>
          </a:p>
          <a:p>
            <a:pPr marL="180000" lvl="1" indent="0">
              <a:buNone/>
            </a:pPr>
            <a:r>
              <a:rPr lang="ja-JP" altLang="en-US" sz="1200" dirty="0" smtClean="0"/>
              <a:t>　仮想ネットワーク（物理サーバポートからでてくる</a:t>
            </a:r>
            <a:r>
              <a:rPr lang="en-US" altLang="ja-JP" sz="1200" dirty="0" smtClean="0"/>
              <a:t>VLAN</a:t>
            </a:r>
            <a:r>
              <a:rPr lang="ja-JP" altLang="en-US" sz="1200" dirty="0" smtClean="0"/>
              <a:t>）の収容数が４</a:t>
            </a:r>
            <a:r>
              <a:rPr lang="en-US" altLang="ja-JP" sz="1200" dirty="0" smtClean="0"/>
              <a:t>K</a:t>
            </a:r>
            <a:r>
              <a:rPr lang="ja-JP" altLang="en-US" sz="1200" dirty="0" smtClean="0"/>
              <a:t>ｘ４</a:t>
            </a:r>
            <a:r>
              <a:rPr lang="en-US" altLang="ja-JP" sz="1200" dirty="0" smtClean="0"/>
              <a:t>K</a:t>
            </a:r>
            <a:r>
              <a:rPr lang="ja-JP" altLang="en-US" sz="1200" dirty="0" smtClean="0"/>
              <a:t>可能であるが、</a:t>
            </a:r>
            <a:r>
              <a:rPr lang="en-US" altLang="ja-JP" sz="1200" dirty="0" smtClean="0"/>
              <a:t>MAC</a:t>
            </a:r>
            <a:r>
              <a:rPr lang="ja-JP" altLang="en-US" sz="1200" dirty="0" smtClean="0"/>
              <a:t>重複は許されない</a:t>
            </a:r>
            <a:endParaRPr lang="en-US" altLang="ja-JP" sz="1200" dirty="0" smtClean="0"/>
          </a:p>
          <a:p>
            <a:pPr marL="180000" lvl="1" indent="0">
              <a:buNone/>
            </a:pPr>
            <a:endParaRPr lang="en-US" altLang="ja-JP" sz="1200" dirty="0" smtClean="0"/>
          </a:p>
          <a:p>
            <a:pPr lvl="1"/>
            <a:r>
              <a:rPr lang="en-US" altLang="ja-JP" sz="1200" dirty="0" smtClean="0"/>
              <a:t>VLAN-Aware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Bundle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Service</a:t>
            </a:r>
          </a:p>
          <a:p>
            <a:pPr marL="180000" lvl="1" indent="0">
              <a:buNone/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仮想ネットワーク</a:t>
            </a:r>
            <a:r>
              <a:rPr lang="ja-JP" altLang="en-US" sz="1200" dirty="0"/>
              <a:t>（物理サーバポートからでてくる</a:t>
            </a:r>
            <a:r>
              <a:rPr lang="en-US" altLang="ja-JP" sz="1200" dirty="0"/>
              <a:t>VLAN</a:t>
            </a:r>
            <a:r>
              <a:rPr lang="ja-JP" altLang="en-US" sz="1200" dirty="0"/>
              <a:t>）の収容数が４</a:t>
            </a:r>
            <a:r>
              <a:rPr lang="en-US" altLang="ja-JP" sz="1200" dirty="0"/>
              <a:t>K</a:t>
            </a:r>
            <a:r>
              <a:rPr lang="ja-JP" altLang="en-US" sz="1200" dirty="0"/>
              <a:t>ｘ４</a:t>
            </a:r>
            <a:r>
              <a:rPr lang="en-US" altLang="ja-JP" sz="1200" dirty="0"/>
              <a:t>K</a:t>
            </a:r>
            <a:r>
              <a:rPr lang="ja-JP" altLang="en-US" sz="1200" dirty="0"/>
              <a:t>可能</a:t>
            </a:r>
            <a:r>
              <a:rPr lang="ja-JP" altLang="en-US" sz="1200" dirty="0" smtClean="0"/>
              <a:t>で</a:t>
            </a:r>
            <a:r>
              <a:rPr lang="en-US" altLang="ja-JP" sz="1200" dirty="0" smtClean="0"/>
              <a:t>MAC</a:t>
            </a:r>
            <a:r>
              <a:rPr lang="ja-JP" altLang="en-US" sz="1200" dirty="0" smtClean="0"/>
              <a:t>重複も可能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73689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+mn-ea"/>
              </a:rPr>
              <a:t>故障しても定期メンテまでの長期間縮退運転で対応したい</a:t>
            </a:r>
            <a:r>
              <a:rPr lang="ja-JP" altLang="en-US" dirty="0" smtClean="0">
                <a:latin typeface="+mn-ea"/>
              </a:rPr>
              <a:t>。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EVPN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Multihoming</a:t>
            </a:r>
            <a:r>
              <a:rPr kumimoji="1" lang="ja-JP" altLang="en-US" dirty="0" smtClean="0"/>
              <a:t>の採用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3596357" y="1921119"/>
            <a:ext cx="5420227" cy="4191539"/>
          </a:xfrm>
          <a:prstGeom prst="roundRect">
            <a:avLst>
              <a:gd name="adj" fmla="val 38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750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gray">
          <a:xfrm>
            <a:off x="73909" y="1949938"/>
            <a:ext cx="3478907" cy="42827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defRPr>
            </a:lvl2pPr>
            <a:lvl3pPr marL="468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lvl="1"/>
            <a:r>
              <a:rPr lang="en-US" altLang="ja-JP" sz="1200" dirty="0" smtClean="0"/>
              <a:t>Link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Aggregation</a:t>
            </a:r>
            <a:r>
              <a:rPr lang="ja-JP" altLang="en-US" sz="1200" dirty="0" smtClean="0"/>
              <a:t>方式</a:t>
            </a:r>
            <a:r>
              <a:rPr lang="en-US" altLang="ja-JP" sz="1200" dirty="0" smtClean="0"/>
              <a:t>(</a:t>
            </a:r>
            <a:r>
              <a:rPr lang="en-US" altLang="ja-JP" sz="1200" dirty="0" smtClean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EVPN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Multi-Homing)</a:t>
            </a:r>
            <a:endParaRPr lang="ja-JP" altLang="en-US" sz="1200" dirty="0" smtClean="0"/>
          </a:p>
          <a:p>
            <a:pPr lvl="2"/>
            <a:r>
              <a:rPr lang="en-US" altLang="ja-JP" sz="1000" dirty="0" smtClean="0"/>
              <a:t>Ethernet-Segment</a:t>
            </a:r>
            <a:r>
              <a:rPr lang="ja-JP" altLang="en-US" sz="1000" dirty="0" smtClean="0"/>
              <a:t>を割り当てられた</a:t>
            </a:r>
            <a:r>
              <a:rPr lang="en-US" altLang="ja-JP" sz="1000" dirty="0" smtClean="0"/>
              <a:t>LAG</a:t>
            </a:r>
            <a:r>
              <a:rPr lang="ja-JP" altLang="en-US" sz="1000" dirty="0" smtClean="0"/>
              <a:t>構成の</a:t>
            </a:r>
            <a:r>
              <a:rPr lang="en-US" altLang="ja-JP" sz="1000" dirty="0" smtClean="0"/>
              <a:t>Leaf-SW</a:t>
            </a:r>
            <a:r>
              <a:rPr lang="ja-JP" altLang="en-US" sz="1000" dirty="0" smtClean="0"/>
              <a:t>が</a:t>
            </a:r>
            <a:r>
              <a:rPr lang="en-US" altLang="ja-JP" sz="1000" dirty="0" smtClean="0"/>
              <a:t>active-active</a:t>
            </a:r>
            <a:r>
              <a:rPr lang="ja-JP" altLang="en-US" sz="1000" dirty="0" smtClean="0"/>
              <a:t>の冗長モードで動作し、</a:t>
            </a:r>
            <a:r>
              <a:rPr lang="en-US" altLang="ja-JP" sz="1000" dirty="0" smtClean="0"/>
              <a:t>traffic</a:t>
            </a:r>
            <a:r>
              <a:rPr lang="ja-JP" altLang="en-US" sz="1000" dirty="0" smtClean="0"/>
              <a:t>が物理サーバ</a:t>
            </a:r>
            <a:r>
              <a:rPr lang="en-US" altLang="ja-JP" sz="1000" dirty="0" smtClean="0"/>
              <a:t>/</a:t>
            </a:r>
            <a:r>
              <a:rPr lang="en-US" altLang="ja-JP" sz="1000" dirty="0" err="1" smtClean="0"/>
              <a:t>ToR</a:t>
            </a:r>
            <a:r>
              <a:rPr lang="en-US" altLang="ja-JP" sz="1000" dirty="0" smtClean="0"/>
              <a:t> SW</a:t>
            </a:r>
            <a:r>
              <a:rPr lang="ja-JP" altLang="en-US" sz="1000" dirty="0" smtClean="0"/>
              <a:t>～</a:t>
            </a:r>
            <a:r>
              <a:rPr lang="en-US" altLang="ja-JP" sz="1000" dirty="0" smtClean="0"/>
              <a:t>Leaf-SW</a:t>
            </a:r>
            <a:r>
              <a:rPr lang="ja-JP" altLang="en-US" sz="1000" dirty="0" smtClean="0"/>
              <a:t>間で冗長</a:t>
            </a:r>
            <a:r>
              <a:rPr lang="en-US" altLang="ja-JP" sz="1000" dirty="0" smtClean="0"/>
              <a:t>/</a:t>
            </a:r>
            <a:r>
              <a:rPr lang="ja-JP" altLang="en-US" sz="1000" dirty="0" smtClean="0"/>
              <a:t>ロードバランシングされる。</a:t>
            </a:r>
            <a:endParaRPr lang="en-US" altLang="ja-JP" sz="1000" dirty="0" smtClean="0"/>
          </a:p>
          <a:p>
            <a:pPr lvl="2"/>
            <a:endParaRPr lang="ja-JP" altLang="en-US" sz="800" dirty="0" smtClean="0"/>
          </a:p>
          <a:p>
            <a:pPr lvl="1"/>
            <a:r>
              <a:rPr lang="en-US" altLang="ja-JP" sz="1200" dirty="0" smtClean="0"/>
              <a:t>VLAN-VXLAN</a:t>
            </a:r>
            <a:r>
              <a:rPr lang="ja-JP" altLang="en-US" sz="1200" dirty="0" smtClean="0"/>
              <a:t>変換</a:t>
            </a:r>
            <a:r>
              <a:rPr lang="en-US" altLang="ja-JP" sz="1200" dirty="0" smtClean="0"/>
              <a:t>(Leaf-SW)</a:t>
            </a:r>
          </a:p>
          <a:p>
            <a:pPr lvl="2"/>
            <a:r>
              <a:rPr lang="en-US" altLang="ja-JP" sz="900" dirty="0" smtClean="0"/>
              <a:t>Leaf-SW</a:t>
            </a:r>
            <a:r>
              <a:rPr lang="ja-JP" altLang="en-US" sz="900" dirty="0" smtClean="0"/>
              <a:t>では、各</a:t>
            </a:r>
            <a:r>
              <a:rPr lang="en-US" altLang="ja-JP" sz="900" dirty="0" smtClean="0"/>
              <a:t>VLAN ID</a:t>
            </a:r>
            <a:r>
              <a:rPr lang="ja-JP" altLang="en-US" sz="900" dirty="0" smtClean="0"/>
              <a:t>ごとにサブインターフェイスを作成し、 </a:t>
            </a:r>
            <a:r>
              <a:rPr lang="en-US" altLang="ja-JP" sz="900" dirty="0" smtClean="0"/>
              <a:t>VLAN</a:t>
            </a:r>
            <a:r>
              <a:rPr lang="ja-JP" altLang="en-US" sz="900" dirty="0" smtClean="0"/>
              <a:t>をユーザ・</a:t>
            </a:r>
            <a:r>
              <a:rPr lang="en-US" altLang="ja-JP" sz="900" dirty="0" smtClean="0"/>
              <a:t>VLAN ID</a:t>
            </a:r>
            <a:r>
              <a:rPr lang="ja-JP" altLang="en-US" sz="900" dirty="0" smtClean="0"/>
              <a:t>の組み合わせごとに一意の</a:t>
            </a:r>
            <a:r>
              <a:rPr lang="en-US" altLang="ja-JP" sz="900" dirty="0" smtClean="0"/>
              <a:t>VNI</a:t>
            </a:r>
            <a:r>
              <a:rPr lang="ja-JP" altLang="en-US" sz="900" dirty="0" smtClean="0"/>
              <a:t>に変換する。</a:t>
            </a:r>
            <a:endParaRPr lang="ja-JP" altLang="en-US" sz="900" dirty="0"/>
          </a:p>
        </p:txBody>
      </p:sp>
      <p:sp>
        <p:nvSpPr>
          <p:cNvPr id="7" name="正方形/長方形 6"/>
          <p:cNvSpPr/>
          <p:nvPr/>
        </p:nvSpPr>
        <p:spPr bwMode="auto">
          <a:xfrm>
            <a:off x="4461544" y="5342580"/>
            <a:ext cx="1777643" cy="608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dirty="0" smtClean="0">
                <a:latin typeface="+mj-ea"/>
                <a:ea typeface="+mj-ea"/>
              </a:rPr>
              <a:t>物理サーバ</a:t>
            </a:r>
            <a:r>
              <a:rPr kumimoji="1" lang="en-US" altLang="ja-JP" sz="1200" dirty="0" smtClean="0">
                <a:latin typeface="+mj-ea"/>
                <a:ea typeface="+mj-ea"/>
              </a:rPr>
              <a:t>/ToR</a:t>
            </a:r>
            <a:r>
              <a:rPr kumimoji="1" lang="ja-JP" altLang="en-US" sz="1200" dirty="0" smtClean="0">
                <a:latin typeface="+mj-ea"/>
                <a:ea typeface="+mj-ea"/>
              </a:rPr>
              <a:t> </a:t>
            </a:r>
            <a:r>
              <a:rPr kumimoji="1" lang="en-US" altLang="ja-JP" sz="1200" dirty="0" smtClean="0">
                <a:latin typeface="+mj-ea"/>
                <a:ea typeface="+mj-ea"/>
              </a:rPr>
              <a:t>SW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997637" y="2251755"/>
            <a:ext cx="1214418" cy="2463655"/>
          </a:xfrm>
          <a:prstGeom prst="roundRect">
            <a:avLst>
              <a:gd name="adj" fmla="val 49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ja-JP" sz="750" dirty="0" smtClean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Leaf</a:t>
            </a:r>
            <a:r>
              <a:rPr lang="en-US" altLang="ja-JP" sz="750" dirty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-</a:t>
            </a:r>
            <a:r>
              <a:rPr lang="en-US" altLang="ja-JP" sz="750" dirty="0" smtClean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SW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90994" y="3403561"/>
            <a:ext cx="424018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ae0.100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90994" y="3804451"/>
            <a:ext cx="519693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11" name="Straight Connector 50"/>
          <p:cNvCxnSpPr>
            <a:cxnSpLocks/>
            <a:stCxn id="9" idx="2"/>
            <a:endCxn id="10" idx="0"/>
          </p:cNvCxnSpPr>
          <p:nvPr/>
        </p:nvCxnSpPr>
        <p:spPr>
          <a:xfrm>
            <a:off x="4303003" y="3611310"/>
            <a:ext cx="47838" cy="19314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/>
          <p:cNvCxnSpPr>
            <a:cxnSpLocks/>
            <a:stCxn id="10" idx="2"/>
            <a:endCxn id="13" idx="0"/>
          </p:cNvCxnSpPr>
          <p:nvPr/>
        </p:nvCxnSpPr>
        <p:spPr>
          <a:xfrm flipH="1">
            <a:off x="4227257" y="4012200"/>
            <a:ext cx="123584" cy="50076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054127" y="451296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port1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14" name="Straight Connector 50"/>
          <p:cNvCxnSpPr>
            <a:cxnSpLocks/>
            <a:stCxn id="13" idx="2"/>
            <a:endCxn id="19" idx="0"/>
          </p:cNvCxnSpPr>
          <p:nvPr/>
        </p:nvCxnSpPr>
        <p:spPr>
          <a:xfrm>
            <a:off x="4227257" y="4720714"/>
            <a:ext cx="514252" cy="61960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432149" y="451296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port2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03137" y="451296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port3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62936" y="3403561"/>
            <a:ext cx="424018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ae0.200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18" name="Straight Connector 50"/>
          <p:cNvCxnSpPr>
            <a:cxnSpLocks/>
            <a:stCxn id="17" idx="2"/>
            <a:endCxn id="10" idx="0"/>
          </p:cNvCxnSpPr>
          <p:nvPr/>
        </p:nvCxnSpPr>
        <p:spPr>
          <a:xfrm flipH="1">
            <a:off x="4350841" y="3611310"/>
            <a:ext cx="424104" cy="19314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568379" y="534031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port1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70615" y="534031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port2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72851" y="534031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port3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75088" y="534031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port4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90994" y="2870036"/>
            <a:ext cx="42401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VNI 10100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24" name="Straight Connector 50"/>
          <p:cNvCxnSpPr>
            <a:cxnSpLocks/>
            <a:stCxn id="23" idx="2"/>
            <a:endCxn id="9" idx="0"/>
          </p:cNvCxnSpPr>
          <p:nvPr/>
        </p:nvCxnSpPr>
        <p:spPr>
          <a:xfrm>
            <a:off x="4303003" y="3193201"/>
            <a:ext cx="0" cy="21036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563165" y="2870036"/>
            <a:ext cx="42401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VNI 10200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26" name="Straight Connector 50"/>
          <p:cNvCxnSpPr>
            <a:cxnSpLocks/>
            <a:stCxn id="25" idx="2"/>
            <a:endCxn id="17" idx="0"/>
          </p:cNvCxnSpPr>
          <p:nvPr/>
        </p:nvCxnSpPr>
        <p:spPr>
          <a:xfrm flipH="1">
            <a:off x="4774945" y="3193201"/>
            <a:ext cx="229" cy="21036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/>
          <p:cNvSpPr/>
          <p:nvPr/>
        </p:nvSpPr>
        <p:spPr>
          <a:xfrm>
            <a:off x="5249315" y="2251755"/>
            <a:ext cx="1214418" cy="2463655"/>
          </a:xfrm>
          <a:prstGeom prst="roundRect">
            <a:avLst>
              <a:gd name="adj" fmla="val 49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ja-JP" sz="750" dirty="0" smtClean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Leaf</a:t>
            </a:r>
            <a:r>
              <a:rPr lang="en-US" altLang="ja-JP" sz="750" dirty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-</a:t>
            </a:r>
            <a:r>
              <a:rPr lang="en-US" altLang="ja-JP" sz="750" dirty="0" smtClean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SW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42672" y="3403561"/>
            <a:ext cx="424018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ae0.100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42672" y="3804451"/>
            <a:ext cx="519693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30" name="Straight Connector 50"/>
          <p:cNvCxnSpPr>
            <a:cxnSpLocks/>
            <a:stCxn id="28" idx="2"/>
            <a:endCxn id="29" idx="0"/>
          </p:cNvCxnSpPr>
          <p:nvPr/>
        </p:nvCxnSpPr>
        <p:spPr>
          <a:xfrm>
            <a:off x="5554681" y="3611310"/>
            <a:ext cx="47838" cy="19314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0"/>
          <p:cNvCxnSpPr>
            <a:cxnSpLocks/>
            <a:stCxn id="29" idx="2"/>
            <a:endCxn id="32" idx="0"/>
          </p:cNvCxnSpPr>
          <p:nvPr/>
        </p:nvCxnSpPr>
        <p:spPr>
          <a:xfrm flipH="1">
            <a:off x="5478935" y="4012200"/>
            <a:ext cx="123584" cy="50076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5305805" y="451296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port1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683827" y="451296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port2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054815" y="451296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port3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814614" y="3403561"/>
            <a:ext cx="424018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ae0.200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36" name="Straight Connector 50"/>
          <p:cNvCxnSpPr>
            <a:cxnSpLocks/>
            <a:stCxn id="35" idx="2"/>
            <a:endCxn id="29" idx="0"/>
          </p:cNvCxnSpPr>
          <p:nvPr/>
        </p:nvCxnSpPr>
        <p:spPr>
          <a:xfrm flipH="1">
            <a:off x="5602519" y="3611310"/>
            <a:ext cx="424104" cy="19314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342672" y="2870036"/>
            <a:ext cx="42401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VNI 10100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38" name="Straight Connector 50"/>
          <p:cNvCxnSpPr>
            <a:cxnSpLocks/>
            <a:stCxn id="37" idx="2"/>
            <a:endCxn id="28" idx="0"/>
          </p:cNvCxnSpPr>
          <p:nvPr/>
        </p:nvCxnSpPr>
        <p:spPr>
          <a:xfrm>
            <a:off x="5554681" y="3193201"/>
            <a:ext cx="0" cy="21036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814843" y="2870036"/>
            <a:ext cx="42401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VNI 10200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40" name="Straight Connector 50"/>
          <p:cNvCxnSpPr>
            <a:cxnSpLocks/>
            <a:stCxn id="39" idx="2"/>
            <a:endCxn id="35" idx="0"/>
          </p:cNvCxnSpPr>
          <p:nvPr/>
        </p:nvCxnSpPr>
        <p:spPr>
          <a:xfrm flipH="1">
            <a:off x="6026623" y="3193201"/>
            <a:ext cx="229" cy="21036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6508488" y="2251755"/>
            <a:ext cx="1214418" cy="2463655"/>
          </a:xfrm>
          <a:prstGeom prst="roundRect">
            <a:avLst>
              <a:gd name="adj" fmla="val 49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ja-JP" sz="750" dirty="0" smtClean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Leaf</a:t>
            </a:r>
            <a:r>
              <a:rPr lang="en-US" altLang="ja-JP" sz="750" dirty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-</a:t>
            </a:r>
            <a:r>
              <a:rPr lang="en-US" altLang="ja-JP" sz="750" dirty="0" smtClean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SW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601845" y="3403561"/>
            <a:ext cx="424018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ae0.100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01845" y="3804451"/>
            <a:ext cx="519693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44" name="Straight Connector 50"/>
          <p:cNvCxnSpPr>
            <a:cxnSpLocks/>
            <a:stCxn id="42" idx="2"/>
            <a:endCxn id="43" idx="0"/>
          </p:cNvCxnSpPr>
          <p:nvPr/>
        </p:nvCxnSpPr>
        <p:spPr>
          <a:xfrm>
            <a:off x="6813854" y="3611310"/>
            <a:ext cx="47838" cy="19314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0"/>
          <p:cNvCxnSpPr>
            <a:cxnSpLocks/>
            <a:stCxn id="43" idx="2"/>
            <a:endCxn id="46" idx="0"/>
          </p:cNvCxnSpPr>
          <p:nvPr/>
        </p:nvCxnSpPr>
        <p:spPr>
          <a:xfrm flipH="1">
            <a:off x="6738108" y="4012200"/>
            <a:ext cx="123584" cy="500765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6564978" y="451296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port1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943000" y="451296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port2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313988" y="451296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port3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073787" y="3403561"/>
            <a:ext cx="424018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ae0.200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50" name="Straight Connector 50"/>
          <p:cNvCxnSpPr>
            <a:cxnSpLocks/>
            <a:stCxn id="49" idx="2"/>
            <a:endCxn id="43" idx="0"/>
          </p:cNvCxnSpPr>
          <p:nvPr/>
        </p:nvCxnSpPr>
        <p:spPr>
          <a:xfrm flipH="1">
            <a:off x="6861692" y="3611310"/>
            <a:ext cx="424104" cy="19314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6601845" y="2870036"/>
            <a:ext cx="42401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VNI 10100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52" name="Straight Connector 50"/>
          <p:cNvCxnSpPr>
            <a:cxnSpLocks/>
            <a:stCxn id="51" idx="2"/>
            <a:endCxn id="42" idx="0"/>
          </p:cNvCxnSpPr>
          <p:nvPr/>
        </p:nvCxnSpPr>
        <p:spPr>
          <a:xfrm>
            <a:off x="6813854" y="3193201"/>
            <a:ext cx="0" cy="21036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7074016" y="2870036"/>
            <a:ext cx="42401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VNI 10200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54" name="Straight Connector 50"/>
          <p:cNvCxnSpPr>
            <a:cxnSpLocks/>
            <a:stCxn id="53" idx="2"/>
            <a:endCxn id="49" idx="0"/>
          </p:cNvCxnSpPr>
          <p:nvPr/>
        </p:nvCxnSpPr>
        <p:spPr>
          <a:xfrm flipH="1">
            <a:off x="7285796" y="3193201"/>
            <a:ext cx="229" cy="21036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角丸四角形 54"/>
          <p:cNvSpPr/>
          <p:nvPr/>
        </p:nvSpPr>
        <p:spPr>
          <a:xfrm>
            <a:off x="7760167" y="2251755"/>
            <a:ext cx="1214418" cy="2463655"/>
          </a:xfrm>
          <a:prstGeom prst="roundRect">
            <a:avLst>
              <a:gd name="adj" fmla="val 49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ja-JP" sz="750" dirty="0" smtClean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Leaf</a:t>
            </a:r>
            <a:r>
              <a:rPr lang="en-US" altLang="ja-JP" sz="750" dirty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-</a:t>
            </a:r>
            <a:r>
              <a:rPr lang="en-US" altLang="ja-JP" sz="750" dirty="0" smtClean="0">
                <a:solidFill>
                  <a:schemeClr val="tx1"/>
                </a:solidFill>
                <a:latin typeface="+mn-ea"/>
                <a:cs typeface="Arial Unicode MS" panose="020B0604020202020204" pitchFamily="50" charset="-128"/>
              </a:rPr>
              <a:t>SW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853524" y="3403561"/>
            <a:ext cx="424018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ae0.100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853524" y="3804451"/>
            <a:ext cx="519693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58" name="Straight Connector 50"/>
          <p:cNvCxnSpPr>
            <a:cxnSpLocks/>
            <a:stCxn id="56" idx="2"/>
            <a:endCxn id="57" idx="0"/>
          </p:cNvCxnSpPr>
          <p:nvPr/>
        </p:nvCxnSpPr>
        <p:spPr>
          <a:xfrm>
            <a:off x="8065533" y="3611310"/>
            <a:ext cx="47838" cy="19314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0"/>
          <p:cNvCxnSpPr>
            <a:cxnSpLocks/>
            <a:stCxn id="57" idx="2"/>
            <a:endCxn id="60" idx="0"/>
          </p:cNvCxnSpPr>
          <p:nvPr/>
        </p:nvCxnSpPr>
        <p:spPr>
          <a:xfrm flipH="1">
            <a:off x="7989787" y="4012200"/>
            <a:ext cx="123584" cy="500765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7816657" y="451296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port1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194679" y="451296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port2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565667" y="451296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port3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325466" y="3403561"/>
            <a:ext cx="424018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ae0.200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64" name="Straight Connector 50"/>
          <p:cNvCxnSpPr>
            <a:cxnSpLocks/>
            <a:stCxn id="63" idx="2"/>
            <a:endCxn id="57" idx="0"/>
          </p:cNvCxnSpPr>
          <p:nvPr/>
        </p:nvCxnSpPr>
        <p:spPr>
          <a:xfrm flipH="1">
            <a:off x="8113371" y="3611310"/>
            <a:ext cx="424104" cy="19314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7853524" y="2870036"/>
            <a:ext cx="42401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VNI 10100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66" name="Straight Connector 50"/>
          <p:cNvCxnSpPr>
            <a:cxnSpLocks/>
            <a:stCxn id="65" idx="2"/>
            <a:endCxn id="56" idx="0"/>
          </p:cNvCxnSpPr>
          <p:nvPr/>
        </p:nvCxnSpPr>
        <p:spPr>
          <a:xfrm>
            <a:off x="8065533" y="3193201"/>
            <a:ext cx="0" cy="21036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8325695" y="2870036"/>
            <a:ext cx="42401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VNI 10200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68" name="Straight Connector 50"/>
          <p:cNvCxnSpPr>
            <a:cxnSpLocks/>
            <a:stCxn id="67" idx="2"/>
            <a:endCxn id="63" idx="0"/>
          </p:cNvCxnSpPr>
          <p:nvPr/>
        </p:nvCxnSpPr>
        <p:spPr>
          <a:xfrm flipH="1">
            <a:off x="8537475" y="3193201"/>
            <a:ext cx="229" cy="21036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円/楕円 15"/>
          <p:cNvSpPr/>
          <p:nvPr/>
        </p:nvSpPr>
        <p:spPr>
          <a:xfrm>
            <a:off x="4780831" y="2452367"/>
            <a:ext cx="3555840" cy="225454"/>
          </a:xfrm>
          <a:prstGeom prst="ellipse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800" dirty="0" smtClean="0">
              <a:solidFill>
                <a:schemeClr val="dk1"/>
              </a:solidFill>
              <a:latin typeface="+mn-ea"/>
              <a:cs typeface="Arial Unicode MS" panose="020B0604020202020204" pitchFamily="50" charset="-128"/>
            </a:endParaRPr>
          </a:p>
          <a:p>
            <a:pPr algn="ctr"/>
            <a:r>
              <a:rPr lang="en-US" altLang="ja-JP" sz="700" b="1" dirty="0" smtClean="0">
                <a:solidFill>
                  <a:schemeClr val="dk1"/>
                </a:solidFill>
                <a:latin typeface="+mn-ea"/>
                <a:cs typeface="Arial Unicode MS" panose="020B0604020202020204" pitchFamily="50" charset="-128"/>
              </a:rPr>
              <a:t>LACP system-id</a:t>
            </a:r>
          </a:p>
          <a:p>
            <a:pPr algn="ctr" fontAlgn="ctr"/>
            <a:r>
              <a:rPr lang="en-US" altLang="ja-JP" sz="800" b="1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00:00:00:00:00:01</a:t>
            </a:r>
          </a:p>
          <a:p>
            <a:pPr algn="ctr"/>
            <a:endParaRPr lang="ja-JP" altLang="en-US" sz="750" b="1" dirty="0">
              <a:solidFill>
                <a:schemeClr val="tx1"/>
              </a:solidFill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70" name="Straight Connector 50"/>
          <p:cNvCxnSpPr>
            <a:cxnSpLocks/>
            <a:stCxn id="32" idx="2"/>
            <a:endCxn id="20" idx="0"/>
          </p:cNvCxnSpPr>
          <p:nvPr/>
        </p:nvCxnSpPr>
        <p:spPr>
          <a:xfrm flipH="1">
            <a:off x="5143745" y="4720714"/>
            <a:ext cx="335190" cy="61960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50"/>
          <p:cNvCxnSpPr>
            <a:cxnSpLocks/>
            <a:stCxn id="60" idx="2"/>
            <a:endCxn id="22" idx="0"/>
          </p:cNvCxnSpPr>
          <p:nvPr/>
        </p:nvCxnSpPr>
        <p:spPr>
          <a:xfrm flipH="1">
            <a:off x="5948218" y="4720714"/>
            <a:ext cx="2041569" cy="61960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50"/>
          <p:cNvCxnSpPr>
            <a:cxnSpLocks/>
            <a:stCxn id="46" idx="2"/>
            <a:endCxn id="21" idx="0"/>
          </p:cNvCxnSpPr>
          <p:nvPr/>
        </p:nvCxnSpPr>
        <p:spPr>
          <a:xfrm flipH="1">
            <a:off x="5545981" y="4720714"/>
            <a:ext cx="1192127" cy="61960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円/楕円 221"/>
          <p:cNvSpPr/>
          <p:nvPr/>
        </p:nvSpPr>
        <p:spPr>
          <a:xfrm>
            <a:off x="4443627" y="5176818"/>
            <a:ext cx="811386" cy="1947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en-US" altLang="ja-JP" sz="700" b="1" dirty="0" smtClean="0">
                <a:solidFill>
                  <a:srgbClr val="000000"/>
                </a:solidFill>
                <a:cs typeface="Arial Unicode MS" panose="020B0604020202020204" pitchFamily="50" charset="-128"/>
              </a:rPr>
              <a:t>bonding</a:t>
            </a:r>
            <a:endParaRPr lang="en-US" altLang="ja-JP" sz="700" b="1" dirty="0">
              <a:solidFill>
                <a:srgbClr val="000000"/>
              </a:solidFill>
              <a:cs typeface="Arial Unicode MS" panose="020B0604020202020204" pitchFamily="50" charset="-128"/>
            </a:endParaRPr>
          </a:p>
        </p:txBody>
      </p:sp>
      <p:sp>
        <p:nvSpPr>
          <p:cNvPr id="74" name="円/楕円 222"/>
          <p:cNvSpPr/>
          <p:nvPr/>
        </p:nvSpPr>
        <p:spPr>
          <a:xfrm>
            <a:off x="5395503" y="5176818"/>
            <a:ext cx="811386" cy="1947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en-US" altLang="ja-JP" sz="700" b="1" dirty="0" smtClean="0">
                <a:solidFill>
                  <a:srgbClr val="000000"/>
                </a:solidFill>
                <a:cs typeface="Arial Unicode MS" panose="020B0604020202020204" pitchFamily="50" charset="-128"/>
              </a:rPr>
              <a:t>bonding</a:t>
            </a:r>
            <a:endParaRPr lang="en-US" altLang="ja-JP" sz="700" b="1" dirty="0">
              <a:solidFill>
                <a:srgbClr val="000000"/>
              </a:solidFill>
              <a:cs typeface="Arial Unicode MS" panose="020B0604020202020204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 bwMode="auto">
          <a:xfrm>
            <a:off x="6770029" y="5342580"/>
            <a:ext cx="1777643" cy="608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dirty="0" smtClean="0">
                <a:latin typeface="+mj-ea"/>
                <a:ea typeface="+mj-ea"/>
              </a:rPr>
              <a:t>物理サーバ</a:t>
            </a:r>
            <a:r>
              <a:rPr kumimoji="1" lang="en-US" altLang="ja-JP" sz="1200" dirty="0" smtClean="0">
                <a:latin typeface="+mj-ea"/>
                <a:ea typeface="+mj-ea"/>
              </a:rPr>
              <a:t>/ToR</a:t>
            </a:r>
            <a:r>
              <a:rPr kumimoji="1" lang="ja-JP" altLang="en-US" sz="1200" dirty="0" smtClean="0">
                <a:latin typeface="+mj-ea"/>
                <a:ea typeface="+mj-ea"/>
              </a:rPr>
              <a:t> </a:t>
            </a:r>
            <a:r>
              <a:rPr kumimoji="1" lang="en-US" altLang="ja-JP" sz="1200" dirty="0" smtClean="0">
                <a:latin typeface="+mj-ea"/>
                <a:ea typeface="+mj-ea"/>
              </a:rPr>
              <a:t>SW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876864" y="534031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port1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279100" y="534031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port2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681336" y="534031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port3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8083573" y="5340315"/>
            <a:ext cx="346260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port4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645630" y="3804451"/>
            <a:ext cx="519693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ae1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897308" y="3804451"/>
            <a:ext cx="519693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ae1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156481" y="3804451"/>
            <a:ext cx="519693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ae1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8408160" y="3804451"/>
            <a:ext cx="519693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 fontAlgn="base"/>
            <a:r>
              <a:rPr lang="en-US" altLang="ja-JP" sz="750" b="1" dirty="0" smtClean="0">
                <a:latin typeface="+mn-ea"/>
                <a:cs typeface="Arial Unicode MS" panose="020B0604020202020204" pitchFamily="50" charset="-128"/>
              </a:rPr>
              <a:t>ae1</a:t>
            </a:r>
            <a:endParaRPr lang="en-US" altLang="ja-JP" sz="750" b="1" dirty="0">
              <a:latin typeface="+mn-ea"/>
              <a:cs typeface="Arial Unicode MS" panose="020B0604020202020204" pitchFamily="50" charset="-128"/>
            </a:endParaRPr>
          </a:p>
        </p:txBody>
      </p:sp>
      <p:cxnSp>
        <p:nvCxnSpPr>
          <p:cNvPr id="84" name="Straight Connector 50"/>
          <p:cNvCxnSpPr>
            <a:cxnSpLocks/>
            <a:stCxn id="15" idx="2"/>
            <a:endCxn id="76" idx="0"/>
          </p:cNvCxnSpPr>
          <p:nvPr/>
        </p:nvCxnSpPr>
        <p:spPr>
          <a:xfrm>
            <a:off x="4605279" y="4720714"/>
            <a:ext cx="2444715" cy="619601"/>
          </a:xfrm>
          <a:prstGeom prst="line">
            <a:avLst/>
          </a:prstGeom>
          <a:ln w="19050">
            <a:solidFill>
              <a:schemeClr val="accent6">
                <a:lumMod val="50000"/>
                <a:lumOff val="5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50"/>
          <p:cNvCxnSpPr>
            <a:cxnSpLocks/>
            <a:stCxn id="33" idx="2"/>
            <a:endCxn id="77" idx="0"/>
          </p:cNvCxnSpPr>
          <p:nvPr/>
        </p:nvCxnSpPr>
        <p:spPr>
          <a:xfrm>
            <a:off x="5856957" y="4720714"/>
            <a:ext cx="1595273" cy="619601"/>
          </a:xfrm>
          <a:prstGeom prst="line">
            <a:avLst/>
          </a:prstGeom>
          <a:ln w="19050">
            <a:solidFill>
              <a:schemeClr val="accent6">
                <a:lumMod val="50000"/>
                <a:lumOff val="5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50"/>
          <p:cNvCxnSpPr>
            <a:cxnSpLocks/>
            <a:stCxn id="47" idx="2"/>
            <a:endCxn id="78" idx="0"/>
          </p:cNvCxnSpPr>
          <p:nvPr/>
        </p:nvCxnSpPr>
        <p:spPr>
          <a:xfrm>
            <a:off x="7116130" y="4720714"/>
            <a:ext cx="738336" cy="619601"/>
          </a:xfrm>
          <a:prstGeom prst="line">
            <a:avLst/>
          </a:prstGeom>
          <a:ln w="19050">
            <a:solidFill>
              <a:schemeClr val="accent6">
                <a:lumMod val="50000"/>
                <a:lumOff val="5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50"/>
          <p:cNvCxnSpPr>
            <a:cxnSpLocks/>
            <a:stCxn id="61" idx="2"/>
            <a:endCxn id="79" idx="0"/>
          </p:cNvCxnSpPr>
          <p:nvPr/>
        </p:nvCxnSpPr>
        <p:spPr>
          <a:xfrm flipH="1">
            <a:off x="8256703" y="4720714"/>
            <a:ext cx="111106" cy="619601"/>
          </a:xfrm>
          <a:prstGeom prst="line">
            <a:avLst/>
          </a:prstGeom>
          <a:ln w="19050">
            <a:solidFill>
              <a:schemeClr val="accent6">
                <a:lumMod val="50000"/>
                <a:lumOff val="5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円/楕円 236"/>
          <p:cNvSpPr/>
          <p:nvPr/>
        </p:nvSpPr>
        <p:spPr>
          <a:xfrm>
            <a:off x="6752111" y="5176818"/>
            <a:ext cx="1768517" cy="194785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en-US" altLang="ja-JP" sz="700" b="1" dirty="0" smtClean="0">
                <a:solidFill>
                  <a:srgbClr val="000000"/>
                </a:solidFill>
                <a:cs typeface="Arial Unicode MS" panose="020B0604020202020204" pitchFamily="50" charset="-128"/>
              </a:rPr>
              <a:t>bonding</a:t>
            </a:r>
            <a:endParaRPr lang="en-US" altLang="ja-JP" sz="700" b="1" dirty="0">
              <a:solidFill>
                <a:srgbClr val="000000"/>
              </a:solidFill>
              <a:cs typeface="Arial Unicode MS" panose="020B0604020202020204" pitchFamily="50" charset="-128"/>
            </a:endParaRPr>
          </a:p>
        </p:txBody>
      </p:sp>
      <p:cxnSp>
        <p:nvCxnSpPr>
          <p:cNvPr id="89" name="Straight Connector 50"/>
          <p:cNvCxnSpPr>
            <a:cxnSpLocks/>
            <a:stCxn id="83" idx="2"/>
            <a:endCxn id="61" idx="0"/>
          </p:cNvCxnSpPr>
          <p:nvPr/>
        </p:nvCxnSpPr>
        <p:spPr>
          <a:xfrm flipH="1">
            <a:off x="8367809" y="4012200"/>
            <a:ext cx="300198" cy="500765"/>
          </a:xfrm>
          <a:prstGeom prst="line">
            <a:avLst/>
          </a:prstGeom>
          <a:ln w="19050">
            <a:solidFill>
              <a:schemeClr val="accent6">
                <a:lumMod val="50000"/>
                <a:lumOff val="5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50"/>
          <p:cNvCxnSpPr>
            <a:cxnSpLocks/>
            <a:stCxn id="82" idx="2"/>
            <a:endCxn id="47" idx="0"/>
          </p:cNvCxnSpPr>
          <p:nvPr/>
        </p:nvCxnSpPr>
        <p:spPr>
          <a:xfrm flipH="1">
            <a:off x="7116130" y="4012200"/>
            <a:ext cx="300198" cy="500765"/>
          </a:xfrm>
          <a:prstGeom prst="line">
            <a:avLst/>
          </a:prstGeom>
          <a:ln w="19050">
            <a:solidFill>
              <a:schemeClr val="accent6">
                <a:lumMod val="50000"/>
                <a:lumOff val="5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50"/>
          <p:cNvCxnSpPr>
            <a:cxnSpLocks/>
            <a:stCxn id="81" idx="2"/>
            <a:endCxn id="33" idx="0"/>
          </p:cNvCxnSpPr>
          <p:nvPr/>
        </p:nvCxnSpPr>
        <p:spPr>
          <a:xfrm flipH="1">
            <a:off x="5856957" y="4012200"/>
            <a:ext cx="300198" cy="500765"/>
          </a:xfrm>
          <a:prstGeom prst="line">
            <a:avLst/>
          </a:prstGeom>
          <a:ln w="19050">
            <a:solidFill>
              <a:schemeClr val="accent6">
                <a:lumMod val="50000"/>
                <a:lumOff val="5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50"/>
          <p:cNvCxnSpPr>
            <a:cxnSpLocks/>
            <a:stCxn id="80" idx="2"/>
            <a:endCxn id="15" idx="0"/>
          </p:cNvCxnSpPr>
          <p:nvPr/>
        </p:nvCxnSpPr>
        <p:spPr>
          <a:xfrm flipH="1">
            <a:off x="4605279" y="4012200"/>
            <a:ext cx="300198" cy="500765"/>
          </a:xfrm>
          <a:prstGeom prst="line">
            <a:avLst/>
          </a:prstGeom>
          <a:ln w="19050">
            <a:solidFill>
              <a:schemeClr val="accent6">
                <a:lumMod val="50000"/>
                <a:lumOff val="5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円/楕円 14"/>
          <p:cNvSpPr/>
          <p:nvPr/>
        </p:nvSpPr>
        <p:spPr>
          <a:xfrm>
            <a:off x="3976451" y="4312876"/>
            <a:ext cx="1965649" cy="1947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en-US" altLang="ja-JP" sz="700" b="1" dirty="0" smtClean="0">
                <a:solidFill>
                  <a:srgbClr val="000000"/>
                </a:solidFill>
                <a:cs typeface="Arial Unicode MS" panose="020B0604020202020204" pitchFamily="50" charset="-128"/>
              </a:rPr>
              <a:t>ESI:</a:t>
            </a:r>
            <a:r>
              <a:rPr lang="en-US" altLang="ja-JP" sz="700" dirty="0" smtClean="0">
                <a:solidFill>
                  <a:schemeClr val="dk1"/>
                </a:solidFill>
                <a:latin typeface="+mn-ea"/>
                <a:cs typeface="Arial Unicode MS" panose="020B0604020202020204" pitchFamily="50" charset="-128"/>
              </a:rPr>
              <a:t>00:00:00:00:00:00:00:01:01:14</a:t>
            </a:r>
            <a:endParaRPr lang="en-US" altLang="ja-JP" sz="700" b="1" dirty="0">
              <a:solidFill>
                <a:srgbClr val="000000"/>
              </a:solidFill>
              <a:cs typeface="Arial Unicode MS" panose="020B0604020202020204" pitchFamily="50" charset="-128"/>
            </a:endParaRPr>
          </a:p>
        </p:txBody>
      </p:sp>
      <p:sp>
        <p:nvSpPr>
          <p:cNvPr id="94" name="円/楕円 211"/>
          <p:cNvSpPr/>
          <p:nvPr/>
        </p:nvSpPr>
        <p:spPr>
          <a:xfrm>
            <a:off x="6411378" y="4312876"/>
            <a:ext cx="1965649" cy="1947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en-US" altLang="ja-JP" sz="700" b="1" dirty="0" smtClean="0">
                <a:solidFill>
                  <a:srgbClr val="000000"/>
                </a:solidFill>
                <a:cs typeface="Arial Unicode MS" panose="020B0604020202020204" pitchFamily="50" charset="-128"/>
              </a:rPr>
              <a:t>ESI:</a:t>
            </a:r>
            <a:r>
              <a:rPr lang="en-US" altLang="ja-JP" sz="700" dirty="0" smtClean="0">
                <a:solidFill>
                  <a:schemeClr val="dk1"/>
                </a:solidFill>
                <a:latin typeface="+mn-ea"/>
                <a:cs typeface="Arial Unicode MS" panose="020B0604020202020204" pitchFamily="50" charset="-128"/>
              </a:rPr>
              <a:t>00:00:00:00:00:00:00:01:01:15</a:t>
            </a:r>
            <a:endParaRPr lang="en-US" altLang="ja-JP" sz="700" b="1" dirty="0">
              <a:solidFill>
                <a:srgbClr val="000000"/>
              </a:solidFill>
              <a:cs typeface="Arial Unicode MS" panose="020B0604020202020204" pitchFamily="50" charset="-128"/>
            </a:endParaRPr>
          </a:p>
        </p:txBody>
      </p:sp>
      <p:sp>
        <p:nvSpPr>
          <p:cNvPr id="95" name="円/楕円 298"/>
          <p:cNvSpPr/>
          <p:nvPr/>
        </p:nvSpPr>
        <p:spPr>
          <a:xfrm>
            <a:off x="4660984" y="4073285"/>
            <a:ext cx="4088729" cy="194785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en-US" altLang="ja-JP" sz="700" b="1" dirty="0" smtClean="0">
                <a:solidFill>
                  <a:srgbClr val="000000"/>
                </a:solidFill>
                <a:cs typeface="Arial Unicode MS" panose="020B0604020202020204" pitchFamily="50" charset="-128"/>
              </a:rPr>
              <a:t>ESI:</a:t>
            </a:r>
            <a:r>
              <a:rPr lang="en-US" altLang="ja-JP" sz="700" dirty="0" smtClean="0">
                <a:solidFill>
                  <a:schemeClr val="dk1"/>
                </a:solidFill>
                <a:latin typeface="+mn-ea"/>
                <a:cs typeface="Arial Unicode MS" panose="020B0604020202020204" pitchFamily="50" charset="-128"/>
              </a:rPr>
              <a:t>00:00:00:00:00:00:00:01:01:16</a:t>
            </a:r>
            <a:endParaRPr lang="en-US" altLang="ja-JP" sz="700" b="1" dirty="0">
              <a:solidFill>
                <a:srgbClr val="000000"/>
              </a:solidFill>
              <a:cs typeface="Arial Unicode MS" panose="020B0604020202020204" pitchFamily="50" charset="-128"/>
            </a:endParaRPr>
          </a:p>
        </p:txBody>
      </p:sp>
      <p:sp>
        <p:nvSpPr>
          <p:cNvPr id="96" name="左中かっこ 95"/>
          <p:cNvSpPr/>
          <p:nvPr/>
        </p:nvSpPr>
        <p:spPr bwMode="auto">
          <a:xfrm>
            <a:off x="3840453" y="2870036"/>
            <a:ext cx="135998" cy="741274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7" name="テキスト ボックス 96"/>
          <p:cNvSpPr txBox="1"/>
          <p:nvPr/>
        </p:nvSpPr>
        <p:spPr>
          <a:xfrm rot="16200000">
            <a:off x="3336252" y="3116126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/>
              <a:t>VLAN-VXLAN</a:t>
            </a:r>
            <a:r>
              <a:rPr kumimoji="1" lang="ja-JP" altLang="en-US" sz="600" dirty="0" smtClean="0"/>
              <a:t>変換</a:t>
            </a:r>
            <a:endParaRPr kumimoji="1" lang="en-US" altLang="ja-JP" sz="600" dirty="0" smtClean="0"/>
          </a:p>
          <a:p>
            <a:r>
              <a:rPr kumimoji="1" lang="en-US" altLang="ja-JP" sz="600" dirty="0" smtClean="0"/>
              <a:t>(Leaf-SW)</a:t>
            </a:r>
            <a:endParaRPr kumimoji="1" lang="ja-JP" altLang="en-US" sz="600" dirty="0"/>
          </a:p>
        </p:txBody>
      </p:sp>
      <p:sp>
        <p:nvSpPr>
          <p:cNvPr id="98" name="左中かっこ 97"/>
          <p:cNvSpPr/>
          <p:nvPr/>
        </p:nvSpPr>
        <p:spPr bwMode="auto">
          <a:xfrm>
            <a:off x="3840453" y="3776816"/>
            <a:ext cx="135998" cy="741274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 rot="16200000">
            <a:off x="3294575" y="4069072"/>
            <a:ext cx="9204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/>
              <a:t>EVPN</a:t>
            </a:r>
            <a:r>
              <a:rPr kumimoji="1" lang="ja-JP" altLang="en-US" sz="600" dirty="0" smtClean="0"/>
              <a:t> </a:t>
            </a:r>
            <a:r>
              <a:rPr kumimoji="1" lang="en-US" altLang="ja-JP" sz="600" dirty="0" smtClean="0"/>
              <a:t>Multi-Homing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16860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プール化して</a:t>
            </a:r>
            <a:r>
              <a:rPr lang="en-US" altLang="ja-JP" dirty="0" err="1">
                <a:latin typeface="+mn-ea"/>
              </a:rPr>
              <a:t>HaaS</a:t>
            </a:r>
            <a:r>
              <a:rPr lang="ja-JP" altLang="en-US" dirty="0">
                <a:latin typeface="+mn-ea"/>
              </a:rPr>
              <a:t>テナントに払い出したい。</a:t>
            </a:r>
            <a:r>
              <a:rPr lang="en-US" altLang="ja-JP" dirty="0">
                <a:latin typeface="+mn-ea"/>
              </a:rPr>
              <a:t>1/3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このライフサイクルで自動化を実現したい（</a:t>
            </a:r>
            <a:r>
              <a:rPr kumimoji="1" lang="en-US" altLang="ja-JP" dirty="0" smtClean="0"/>
              <a:t>SV</a:t>
            </a:r>
            <a:r>
              <a:rPr kumimoji="1" lang="ja-JP" altLang="en-US" dirty="0" smtClean="0"/>
              <a:t>払い出し）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 bwMode="auto">
          <a:xfrm>
            <a:off x="179511" y="4293216"/>
            <a:ext cx="8785101" cy="1080000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400" dirty="0" err="1" smtClean="0">
                <a:latin typeface="+mj-ea"/>
                <a:ea typeface="+mj-ea"/>
              </a:rPr>
              <a:t>HaaS</a:t>
            </a:r>
            <a:r>
              <a:rPr kumimoji="1" lang="ja-JP" altLang="en-US" sz="1400" dirty="0" smtClean="0">
                <a:latin typeface="+mj-ea"/>
                <a:ea typeface="+mj-ea"/>
              </a:rPr>
              <a:t> リソース</a:t>
            </a:r>
            <a:endParaRPr kumimoji="1" lang="en-US" altLang="ja-JP" sz="1400" dirty="0" smtClean="0">
              <a:latin typeface="+mj-ea"/>
              <a:ea typeface="+mj-ea"/>
            </a:endParaRPr>
          </a:p>
          <a:p>
            <a:r>
              <a:rPr lang="ja-JP" altLang="en-US" sz="1400" dirty="0" smtClean="0">
                <a:latin typeface="+mj-ea"/>
                <a:ea typeface="+mj-ea"/>
              </a:rPr>
              <a:t>（</a:t>
            </a:r>
            <a:r>
              <a:rPr lang="en-US" altLang="ja-JP" sz="1400" dirty="0" err="1" smtClean="0">
                <a:latin typeface="+mj-ea"/>
                <a:ea typeface="+mj-ea"/>
              </a:rPr>
              <a:t>HaaS</a:t>
            </a:r>
            <a:r>
              <a:rPr lang="ja-JP" altLang="en-US" sz="1400" dirty="0" smtClean="0">
                <a:latin typeface="+mj-ea"/>
                <a:ea typeface="+mj-ea"/>
              </a:rPr>
              <a:t>事業者）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179512" y="3104964"/>
            <a:ext cx="8785101" cy="1080000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400" dirty="0" err="1" smtClean="0">
                <a:latin typeface="+mj-ea"/>
                <a:ea typeface="+mj-ea"/>
              </a:rPr>
              <a:t>HaaS</a:t>
            </a:r>
            <a:r>
              <a:rPr kumimoji="1" lang="ja-JP" altLang="en-US" sz="1400" dirty="0" smtClean="0">
                <a:latin typeface="+mj-ea"/>
                <a:ea typeface="+mj-ea"/>
              </a:rPr>
              <a:t> テナント</a:t>
            </a:r>
            <a:endParaRPr kumimoji="1" lang="en-US" altLang="ja-JP" sz="1400" dirty="0" smtClean="0">
              <a:latin typeface="+mj-ea"/>
              <a:ea typeface="+mj-ea"/>
            </a:endParaRPr>
          </a:p>
          <a:p>
            <a:r>
              <a:rPr lang="ja-JP" altLang="en-US" sz="1400" dirty="0" smtClean="0">
                <a:latin typeface="+mj-ea"/>
                <a:ea typeface="+mj-ea"/>
              </a:rPr>
              <a:t>（</a:t>
            </a:r>
            <a:r>
              <a:rPr lang="en-US" altLang="ja-JP" sz="1400" dirty="0" err="1" smtClean="0">
                <a:latin typeface="+mj-ea"/>
                <a:ea typeface="+mj-ea"/>
              </a:rPr>
              <a:t>HaaS</a:t>
            </a:r>
            <a:r>
              <a:rPr lang="ja-JP" altLang="en-US" sz="1400" dirty="0" smtClean="0">
                <a:latin typeface="+mj-ea"/>
                <a:ea typeface="+mj-ea"/>
              </a:rPr>
              <a:t>利用者</a:t>
            </a:r>
            <a:endParaRPr lang="en-US" altLang="ja-JP" sz="1400" dirty="0" smtClean="0">
              <a:latin typeface="+mj-ea"/>
              <a:ea typeface="+mj-ea"/>
            </a:endParaRPr>
          </a:p>
          <a:p>
            <a:r>
              <a:rPr lang="ja-JP" altLang="en-US" sz="1400" dirty="0">
                <a:latin typeface="+mj-ea"/>
                <a:ea typeface="+mj-ea"/>
              </a:rPr>
              <a:t>　</a:t>
            </a:r>
            <a:r>
              <a:rPr lang="ja-JP" altLang="en-US" sz="1400" dirty="0" smtClean="0">
                <a:latin typeface="+mj-ea"/>
                <a:ea typeface="+mj-ea"/>
              </a:rPr>
              <a:t>たとえば</a:t>
            </a:r>
            <a:r>
              <a:rPr lang="en-US" altLang="ja-JP" sz="1400" dirty="0" smtClean="0">
                <a:latin typeface="+mj-ea"/>
                <a:ea typeface="+mj-ea"/>
              </a:rPr>
              <a:t/>
            </a:r>
            <a:br>
              <a:rPr lang="en-US" altLang="ja-JP" sz="1400" dirty="0" smtClean="0">
                <a:latin typeface="+mj-ea"/>
                <a:ea typeface="+mj-ea"/>
              </a:rPr>
            </a:br>
            <a:r>
              <a:rPr lang="ja-JP" altLang="en-US" sz="1400" dirty="0" smtClean="0">
                <a:latin typeface="+mj-ea"/>
                <a:ea typeface="+mj-ea"/>
              </a:rPr>
              <a:t>　</a:t>
            </a:r>
            <a:r>
              <a:rPr lang="en-US" altLang="ja-JP" sz="1400" dirty="0" smtClean="0">
                <a:latin typeface="+mj-ea"/>
                <a:ea typeface="+mj-ea"/>
              </a:rPr>
              <a:t>IaaS</a:t>
            </a:r>
            <a:r>
              <a:rPr lang="ja-JP" altLang="en-US" sz="1400" dirty="0" smtClean="0">
                <a:latin typeface="+mj-ea"/>
                <a:ea typeface="+mj-ea"/>
              </a:rPr>
              <a:t>事業者）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43708" y="1520788"/>
            <a:ext cx="1656000" cy="4896000"/>
          </a:xfrm>
          <a:prstGeom prst="rect">
            <a:avLst/>
          </a:prstGeom>
          <a:noFill/>
          <a:ln w="25400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lIns="72000" tIns="36000" rIns="72000" bIns="36000" rtlCol="0">
            <a:noAutofit/>
          </a:bodyPr>
          <a:lstStyle/>
          <a:p>
            <a:endParaRPr kumimoji="1" lang="en-US" altLang="ja-JP" sz="1400" dirty="0" smtClean="0"/>
          </a:p>
          <a:p>
            <a:endParaRPr kumimoji="1" lang="en-US" altLang="ja-JP" sz="1400" dirty="0" smtClean="0"/>
          </a:p>
          <a:p>
            <a:r>
              <a:rPr lang="ja-JP" altLang="en-US" sz="1400" dirty="0"/>
              <a:t>ベンダ</a:t>
            </a:r>
            <a:r>
              <a:rPr lang="ja-JP" altLang="en-US" sz="1400" dirty="0" smtClean="0"/>
              <a:t>ーからサーバを調達し、リソースプールへ投入</a:t>
            </a:r>
            <a:endParaRPr kumimoji="1" lang="ja-JP" altLang="en-US" sz="1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71900" y="1520788"/>
            <a:ext cx="1656000" cy="4896000"/>
          </a:xfrm>
          <a:prstGeom prst="rect">
            <a:avLst/>
          </a:prstGeom>
          <a:noFill/>
          <a:ln w="25400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lIns="72000" tIns="36000" rIns="72000" bIns="36000" rtlCol="0">
            <a:noAutofit/>
          </a:bodyPr>
          <a:lstStyle>
            <a:defPPr>
              <a:defRPr lang="ja-JP"/>
            </a:defPPr>
            <a:lvl1pPr>
              <a:defRPr sz="1400"/>
            </a:lvl1pPr>
          </a:lstStyle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利用者からの要求に応じてリソースプールから払い出し</a:t>
            </a:r>
            <a:endParaRPr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400276" y="1520788"/>
            <a:ext cx="1656000" cy="4896000"/>
          </a:xfrm>
          <a:prstGeom prst="rect">
            <a:avLst/>
          </a:prstGeom>
          <a:noFill/>
          <a:ln w="25400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lIns="72000" tIns="36000" rIns="72000" bIns="36000" rtlCol="0">
            <a:noAutofit/>
          </a:bodyPr>
          <a:lstStyle>
            <a:defPPr>
              <a:defRPr lang="ja-JP"/>
            </a:defPPr>
            <a:lvl1pPr>
              <a:defRPr sz="1400"/>
            </a:lvl1pPr>
          </a:lstStyle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利用者が使い終わったリソースを回収し、リソースプールに戻す</a:t>
            </a:r>
            <a:endParaRPr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128468" y="1520788"/>
            <a:ext cx="1656000" cy="4896000"/>
          </a:xfrm>
          <a:prstGeom prst="rect">
            <a:avLst/>
          </a:prstGeom>
          <a:noFill/>
          <a:ln w="25400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lIns="72000" tIns="36000" rIns="72000" bIns="36000" rtlCol="0">
            <a:noAutofit/>
          </a:bodyPr>
          <a:lstStyle>
            <a:defPPr>
              <a:defRPr lang="ja-JP"/>
            </a:defPPr>
            <a:lvl1pPr>
              <a:defRPr sz="1400"/>
            </a:lvl1pPr>
          </a:lstStyle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保守期限が切れた</a:t>
            </a:r>
            <a:endParaRPr lang="en-US" altLang="ja-JP" dirty="0" smtClean="0"/>
          </a:p>
          <a:p>
            <a:r>
              <a:rPr lang="ja-JP" altLang="en-US" dirty="0"/>
              <a:t>故障</a:t>
            </a:r>
            <a:r>
              <a:rPr lang="ja-JP" altLang="en-US" dirty="0" smtClean="0"/>
              <a:t>したので修理しないなどで廃棄</a:t>
            </a:r>
            <a:endParaRPr lang="en-US" altLang="ja-JP" dirty="0" smtClean="0"/>
          </a:p>
        </p:txBody>
      </p:sp>
      <p:sp>
        <p:nvSpPr>
          <p:cNvPr id="41" name="山形 40"/>
          <p:cNvSpPr/>
          <p:nvPr/>
        </p:nvSpPr>
        <p:spPr bwMode="auto">
          <a:xfrm>
            <a:off x="1943892" y="1304764"/>
            <a:ext cx="1656000" cy="432000"/>
          </a:xfrm>
          <a:prstGeom prst="chevron">
            <a:avLst/>
          </a:prstGeom>
          <a:solidFill>
            <a:schemeClr val="accent6">
              <a:lumMod val="10000"/>
              <a:lumOff val="90000"/>
            </a:schemeClr>
          </a:solidFill>
          <a:ln w="9525">
            <a:solidFill>
              <a:schemeClr val="accent6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b="1" dirty="0" smtClean="0">
                <a:latin typeface="+mj-ea"/>
                <a:ea typeface="+mj-ea"/>
              </a:rPr>
              <a:t>在庫</a:t>
            </a:r>
            <a:endParaRPr kumimoji="1" lang="ja-JP" altLang="en-US" sz="1600" b="1" dirty="0">
              <a:latin typeface="+mj-ea"/>
              <a:ea typeface="+mj-ea"/>
            </a:endParaRPr>
          </a:p>
        </p:txBody>
      </p:sp>
      <p:sp>
        <p:nvSpPr>
          <p:cNvPr id="42" name="山形 41"/>
          <p:cNvSpPr/>
          <p:nvPr/>
        </p:nvSpPr>
        <p:spPr bwMode="auto">
          <a:xfrm>
            <a:off x="3672084" y="1304764"/>
            <a:ext cx="1656000" cy="432000"/>
          </a:xfrm>
          <a:prstGeom prst="chevron">
            <a:avLst/>
          </a:prstGeom>
          <a:solidFill>
            <a:schemeClr val="accent6">
              <a:lumMod val="10000"/>
              <a:lumOff val="90000"/>
            </a:schemeClr>
          </a:solidFill>
          <a:ln w="9525">
            <a:solidFill>
              <a:schemeClr val="accent6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b="1" dirty="0" smtClean="0">
                <a:latin typeface="+mj-ea"/>
                <a:ea typeface="+mj-ea"/>
              </a:rPr>
              <a:t>払い出し</a:t>
            </a:r>
            <a:endParaRPr kumimoji="1" lang="ja-JP" altLang="en-US" sz="1600" b="1" dirty="0">
              <a:latin typeface="+mj-ea"/>
              <a:ea typeface="+mj-ea"/>
            </a:endParaRPr>
          </a:p>
        </p:txBody>
      </p:sp>
      <p:sp>
        <p:nvSpPr>
          <p:cNvPr id="43" name="山形 42"/>
          <p:cNvSpPr/>
          <p:nvPr/>
        </p:nvSpPr>
        <p:spPr bwMode="auto">
          <a:xfrm>
            <a:off x="5400276" y="1304764"/>
            <a:ext cx="1656000" cy="432000"/>
          </a:xfrm>
          <a:prstGeom prst="chevron">
            <a:avLst/>
          </a:prstGeom>
          <a:solidFill>
            <a:schemeClr val="accent6">
              <a:lumMod val="10000"/>
              <a:lumOff val="90000"/>
            </a:schemeClr>
          </a:solidFill>
          <a:ln w="9525">
            <a:solidFill>
              <a:schemeClr val="accent6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b="1" dirty="0" smtClean="0">
                <a:latin typeface="+mj-ea"/>
                <a:ea typeface="+mj-ea"/>
              </a:rPr>
              <a:t>回収</a:t>
            </a:r>
            <a:endParaRPr kumimoji="1" lang="ja-JP" altLang="en-US" sz="1600" b="1" dirty="0">
              <a:latin typeface="+mj-ea"/>
              <a:ea typeface="+mj-ea"/>
            </a:endParaRPr>
          </a:p>
        </p:txBody>
      </p:sp>
      <p:sp>
        <p:nvSpPr>
          <p:cNvPr id="44" name="山形 43"/>
          <p:cNvSpPr/>
          <p:nvPr/>
        </p:nvSpPr>
        <p:spPr bwMode="auto">
          <a:xfrm>
            <a:off x="7128468" y="1304764"/>
            <a:ext cx="1656000" cy="432000"/>
          </a:xfrm>
          <a:prstGeom prst="chevron">
            <a:avLst/>
          </a:prstGeom>
          <a:solidFill>
            <a:schemeClr val="accent6">
              <a:lumMod val="10000"/>
              <a:lumOff val="90000"/>
            </a:schemeClr>
          </a:solidFill>
          <a:ln w="9525">
            <a:solidFill>
              <a:schemeClr val="accent6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b="1" dirty="0" smtClean="0">
                <a:latin typeface="+mj-ea"/>
                <a:ea typeface="+mj-ea"/>
              </a:rPr>
              <a:t>廃棄</a:t>
            </a:r>
            <a:endParaRPr kumimoji="1" lang="ja-JP" altLang="en-US" sz="1600" b="1" dirty="0">
              <a:latin typeface="+mj-ea"/>
              <a:ea typeface="+mj-ea"/>
            </a:endParaRPr>
          </a:p>
        </p:txBody>
      </p:sp>
      <p:sp>
        <p:nvSpPr>
          <p:cNvPr id="46" name="正方形/長方形 45"/>
          <p:cNvSpPr/>
          <p:nvPr/>
        </p:nvSpPr>
        <p:spPr bwMode="auto">
          <a:xfrm>
            <a:off x="2015716" y="4617292"/>
            <a:ext cx="1512000" cy="432048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物理サーバ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3023884" y="4617316"/>
            <a:ext cx="504000" cy="216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BMC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3743908" y="4617292"/>
            <a:ext cx="1512000" cy="432048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物理サーバ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4752076" y="4617316"/>
            <a:ext cx="504000" cy="216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BMC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3743908" y="3429000"/>
            <a:ext cx="1512000" cy="432048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物理サーバ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4752076" y="3429024"/>
            <a:ext cx="504000" cy="216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BMC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52" name="上矢印 51"/>
          <p:cNvSpPr/>
          <p:nvPr/>
        </p:nvSpPr>
        <p:spPr bwMode="auto">
          <a:xfrm>
            <a:off x="4175956" y="4041108"/>
            <a:ext cx="720080" cy="360000"/>
          </a:xfrm>
          <a:prstGeom prst="upArrow">
            <a:avLst>
              <a:gd name="adj1" fmla="val 65392"/>
              <a:gd name="adj2" fmla="val 50000"/>
            </a:avLst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 smtClean="0">
                <a:latin typeface="+mj-ea"/>
                <a:ea typeface="+mj-ea"/>
              </a:rPr>
              <a:t>払出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53" name="上矢印 52"/>
          <p:cNvSpPr/>
          <p:nvPr/>
        </p:nvSpPr>
        <p:spPr bwMode="auto">
          <a:xfrm>
            <a:off x="2411676" y="5229240"/>
            <a:ext cx="720080" cy="360000"/>
          </a:xfrm>
          <a:prstGeom prst="upArrow">
            <a:avLst>
              <a:gd name="adj1" fmla="val 65392"/>
              <a:gd name="adj2" fmla="val 50000"/>
            </a:avLst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 smtClean="0">
                <a:latin typeface="+mj-ea"/>
                <a:ea typeface="+mj-ea"/>
              </a:rPr>
              <a:t>在庫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5472100" y="4617132"/>
            <a:ext cx="1512000" cy="432048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物理サーバ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6480268" y="4617156"/>
            <a:ext cx="504000" cy="216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BMC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56" name="正方形/長方形 55"/>
          <p:cNvSpPr/>
          <p:nvPr/>
        </p:nvSpPr>
        <p:spPr bwMode="auto">
          <a:xfrm>
            <a:off x="7200476" y="5769260"/>
            <a:ext cx="1512000" cy="432048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物理サーバ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57" name="正方形/長方形 56"/>
          <p:cNvSpPr/>
          <p:nvPr/>
        </p:nvSpPr>
        <p:spPr bwMode="auto">
          <a:xfrm>
            <a:off x="8208644" y="5769284"/>
            <a:ext cx="504000" cy="216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BMC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>
            <a:off x="5472100" y="3429000"/>
            <a:ext cx="1512000" cy="432048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物理サーバ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59" name="正方形/長方形 58"/>
          <p:cNvSpPr/>
          <p:nvPr/>
        </p:nvSpPr>
        <p:spPr bwMode="auto">
          <a:xfrm>
            <a:off x="6480268" y="3429024"/>
            <a:ext cx="504000" cy="216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BMC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60" name="下矢印 59"/>
          <p:cNvSpPr/>
          <p:nvPr/>
        </p:nvSpPr>
        <p:spPr bwMode="auto">
          <a:xfrm>
            <a:off x="5868144" y="4077112"/>
            <a:ext cx="720080" cy="360000"/>
          </a:xfrm>
          <a:prstGeom prst="downArrow">
            <a:avLst>
              <a:gd name="adj1" fmla="val 68141"/>
              <a:gd name="adj2" fmla="val 50000"/>
            </a:avLst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 smtClean="0">
                <a:latin typeface="+mj-ea"/>
                <a:ea typeface="+mj-ea"/>
              </a:rPr>
              <a:t>回収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61" name="下矢印 60"/>
          <p:cNvSpPr/>
          <p:nvPr/>
        </p:nvSpPr>
        <p:spPr bwMode="auto">
          <a:xfrm>
            <a:off x="7632524" y="5229240"/>
            <a:ext cx="720080" cy="360000"/>
          </a:xfrm>
          <a:prstGeom prst="downArrow">
            <a:avLst>
              <a:gd name="adj1" fmla="val 68141"/>
              <a:gd name="adj2" fmla="val 50000"/>
            </a:avLst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 smtClean="0">
                <a:latin typeface="+mj-ea"/>
                <a:ea typeface="+mj-ea"/>
              </a:rPr>
              <a:t>廃棄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7200476" y="4617132"/>
            <a:ext cx="1512000" cy="432048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物理サーバ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>
            <a:off x="8208644" y="4617156"/>
            <a:ext cx="504000" cy="216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BMC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>
            <a:off x="2015716" y="5733256"/>
            <a:ext cx="1512000" cy="432048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物理サーバ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65" name="正方形/長方形 64"/>
          <p:cNvSpPr/>
          <p:nvPr/>
        </p:nvSpPr>
        <p:spPr bwMode="auto">
          <a:xfrm>
            <a:off x="3023884" y="5733280"/>
            <a:ext cx="504000" cy="216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BMC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66" name="角丸四角形吹き出し 65"/>
          <p:cNvSpPr/>
          <p:nvPr/>
        </p:nvSpPr>
        <p:spPr bwMode="auto">
          <a:xfrm>
            <a:off x="3790057" y="4314847"/>
            <a:ext cx="555040" cy="244530"/>
          </a:xfrm>
          <a:prstGeom prst="wedgeRoundRectCallout">
            <a:avLst>
              <a:gd name="adj1" fmla="val 51104"/>
              <a:gd name="adj2" fmla="val -80009"/>
              <a:gd name="adj3" fmla="val 16667"/>
            </a:avLst>
          </a:prstGeom>
          <a:solidFill>
            <a:srgbClr val="FFCCFF"/>
          </a:solidFill>
          <a:ln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none" lIns="36000" tIns="36000" rIns="36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1200" dirty="0" smtClean="0">
                <a:latin typeface="+mj-ea"/>
                <a:ea typeface="+mj-ea"/>
              </a:rPr>
              <a:t>自動で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67" name="角丸四角形吹き出し 66"/>
          <p:cNvSpPr/>
          <p:nvPr/>
        </p:nvSpPr>
        <p:spPr bwMode="auto">
          <a:xfrm>
            <a:off x="5508104" y="4329100"/>
            <a:ext cx="555040" cy="244530"/>
          </a:xfrm>
          <a:prstGeom prst="wedgeRoundRectCallout">
            <a:avLst>
              <a:gd name="adj1" fmla="val 51104"/>
              <a:gd name="adj2" fmla="val -80009"/>
              <a:gd name="adj3" fmla="val 16667"/>
            </a:avLst>
          </a:prstGeom>
          <a:solidFill>
            <a:srgbClr val="FFCCFF"/>
          </a:solidFill>
          <a:ln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none" lIns="36000" tIns="36000" rIns="36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1200" dirty="0" smtClean="0">
                <a:latin typeface="+mj-ea"/>
                <a:ea typeface="+mj-ea"/>
              </a:rPr>
              <a:t>自動で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5485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3" y="97452"/>
            <a:ext cx="8784000" cy="468000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+mn-ea"/>
              </a:rPr>
              <a:t>プール化して</a:t>
            </a:r>
            <a:r>
              <a:rPr lang="en-US" altLang="ja-JP" dirty="0" err="1">
                <a:latin typeface="+mn-ea"/>
              </a:rPr>
              <a:t>HaaS</a:t>
            </a:r>
            <a:r>
              <a:rPr lang="ja-JP" altLang="en-US" dirty="0">
                <a:latin typeface="+mn-ea"/>
              </a:rPr>
              <a:t>テナントに払い出したい</a:t>
            </a:r>
            <a:r>
              <a:rPr lang="ja-JP" altLang="en-US" dirty="0" smtClean="0">
                <a:latin typeface="+mn-ea"/>
              </a:rPr>
              <a:t>。</a:t>
            </a:r>
            <a:r>
              <a:rPr lang="en-US" altLang="ja-JP" dirty="0">
                <a:latin typeface="+mn-ea"/>
              </a:rPr>
              <a:t>2</a:t>
            </a:r>
            <a:r>
              <a:rPr lang="en-US" altLang="ja-JP" dirty="0" smtClean="0">
                <a:latin typeface="+mn-ea"/>
              </a:rPr>
              <a:t>/3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>
          <a:xfrm>
            <a:off x="178287" y="818865"/>
            <a:ext cx="8785226" cy="432000"/>
          </a:xfrm>
        </p:spPr>
        <p:txBody>
          <a:bodyPr/>
          <a:lstStyle/>
          <a:p>
            <a:r>
              <a:rPr kumimoji="1" lang="ja-JP" altLang="en-US" dirty="0" smtClean="0"/>
              <a:t>初期状態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388" y="1395440"/>
            <a:ext cx="8785225" cy="5040000"/>
          </a:xfrm>
        </p:spPr>
        <p:txBody>
          <a:bodyPr/>
          <a:lstStyle/>
          <a:p>
            <a:r>
              <a:rPr kumimoji="1" lang="en-US" altLang="ja-JP" dirty="0" err="1" smtClean="0"/>
              <a:t>HaaS</a:t>
            </a:r>
            <a:r>
              <a:rPr kumimoji="1" lang="ja-JP" altLang="en-US" dirty="0" smtClean="0"/>
              <a:t> リソースとして在庫されている</a:t>
            </a:r>
            <a:endParaRPr kumimoji="1" lang="en-US" altLang="ja-JP" dirty="0" smtClean="0"/>
          </a:p>
          <a:p>
            <a:r>
              <a:rPr lang="en-US" altLang="ja-JP" dirty="0" smtClean="0"/>
              <a:t>BMC-LAN</a:t>
            </a:r>
            <a:r>
              <a:rPr lang="ja-JP" altLang="en-US" dirty="0" smtClean="0"/>
              <a:t>は、</a:t>
            </a:r>
            <a:r>
              <a:rPr lang="en-US" altLang="ja-JP" dirty="0" err="1" smtClean="0"/>
              <a:t>HaaS</a:t>
            </a:r>
            <a:r>
              <a:rPr lang="ja-JP" altLang="en-US" dirty="0" smtClean="0"/>
              <a:t>テナント内の事業者のものとして定義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 bwMode="auto">
          <a:xfrm>
            <a:off x="179512" y="5337212"/>
            <a:ext cx="6480000" cy="1080000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400" dirty="0" err="1" smtClean="0">
                <a:latin typeface="+mj-ea"/>
                <a:ea typeface="+mj-ea"/>
              </a:rPr>
              <a:t>HaaS</a:t>
            </a:r>
            <a:r>
              <a:rPr kumimoji="1" lang="ja-JP" altLang="en-US" sz="1400" dirty="0" smtClean="0">
                <a:latin typeface="+mj-ea"/>
                <a:ea typeface="+mj-ea"/>
              </a:rPr>
              <a:t> リソース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2195736" y="5877272"/>
            <a:ext cx="1512000" cy="432048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物理サーバ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3203904" y="5877296"/>
            <a:ext cx="504000" cy="216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BMC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3815916" y="5877272"/>
            <a:ext cx="1512000" cy="432048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物理サーバ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824084" y="5877296"/>
            <a:ext cx="504000" cy="216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BMC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25342" y="5460903"/>
            <a:ext cx="16655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 err="1" smtClean="0"/>
              <a:t>HaaS</a:t>
            </a:r>
            <a:r>
              <a:rPr kumimoji="1" lang="ja-JP" altLang="en-US" sz="1200" dirty="0" smtClean="0"/>
              <a:t> 事業者 </a:t>
            </a:r>
            <a:r>
              <a:rPr kumimoji="1" lang="en-US" altLang="ja-JP" sz="1200" dirty="0" smtClean="0"/>
              <a:t>BMC-LAN</a:t>
            </a:r>
            <a:endParaRPr kumimoji="1" lang="ja-JP" altLang="en-US" sz="1200" dirty="0"/>
          </a:p>
        </p:txBody>
      </p:sp>
      <p:cxnSp>
        <p:nvCxnSpPr>
          <p:cNvPr id="15" name="直線コネクタ 14"/>
          <p:cNvCxnSpPr>
            <a:endCxn id="7" idx="0"/>
          </p:cNvCxnSpPr>
          <p:nvPr/>
        </p:nvCxnSpPr>
        <p:spPr bwMode="auto">
          <a:xfrm>
            <a:off x="3455904" y="5697252"/>
            <a:ext cx="0" cy="18004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直線コネクタ 17"/>
          <p:cNvCxnSpPr/>
          <p:nvPr/>
        </p:nvCxnSpPr>
        <p:spPr bwMode="auto">
          <a:xfrm>
            <a:off x="5076056" y="5697252"/>
            <a:ext cx="0" cy="18004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19" name="Picture 6" descr="C:\Users\ecoffey\AppData\Local\Temp\Rar$DRa0.583\Cisco Icons November\30067_Device_router_3057\Png_256\30067_Device_router_3057_unknown_256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89252"/>
            <a:ext cx="432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線コネクタ 19"/>
          <p:cNvCxnSpPr/>
          <p:nvPr/>
        </p:nvCxnSpPr>
        <p:spPr bwMode="auto">
          <a:xfrm>
            <a:off x="2123728" y="5697252"/>
            <a:ext cx="4320000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21" name="図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1855" y="5714020"/>
            <a:ext cx="50558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7775605" y="6151614"/>
            <a:ext cx="805023" cy="55099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4861AF"/>
            </a:solidFill>
          </a:ln>
        </p:spPr>
        <p:txBody>
          <a:bodyPr wrap="none" lIns="36000" tIns="36000" rIns="36000" bIns="0" rtlCol="0">
            <a:spAutoFit/>
          </a:bodyPr>
          <a:lstStyle/>
          <a:p>
            <a:pPr algn="ctr"/>
            <a:r>
              <a:rPr kumimoji="1" lang="en-US" altLang="ja-JP" sz="1000" dirty="0" err="1" smtClean="0"/>
              <a:t>HaaS</a:t>
            </a:r>
            <a:endParaRPr kumimoji="1" lang="en-US" altLang="ja-JP" sz="1000" dirty="0" smtClean="0"/>
          </a:p>
          <a:p>
            <a:pPr algn="ctr"/>
            <a:r>
              <a:rPr lang="en-US" altLang="ja-JP" sz="1000" dirty="0" smtClean="0"/>
              <a:t>Portal</a:t>
            </a:r>
            <a:r>
              <a:rPr lang="ja-JP" altLang="en-US" sz="1000" dirty="0" smtClean="0"/>
              <a:t> </a:t>
            </a:r>
            <a:r>
              <a:rPr kumimoji="1" lang="en-US" altLang="ja-JP" sz="1000" dirty="0" smtClean="0"/>
              <a:t>A&amp;O</a:t>
            </a:r>
          </a:p>
          <a:p>
            <a:pPr algn="ctr"/>
            <a:r>
              <a:rPr lang="ja-JP" altLang="en-US" sz="1000" dirty="0" smtClean="0"/>
              <a:t>共通</a:t>
            </a:r>
            <a:r>
              <a:rPr lang="ja-JP" altLang="en-US" sz="1000" dirty="0"/>
              <a:t>基盤</a:t>
            </a:r>
            <a:endParaRPr kumimoji="1" lang="ja-JP" altLang="en-US" sz="1000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24" y="4680648"/>
            <a:ext cx="504000" cy="50400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964738" y="5090730"/>
            <a:ext cx="351678" cy="21047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4861AF"/>
            </a:solidFill>
          </a:ln>
        </p:spPr>
        <p:txBody>
          <a:bodyPr wrap="none" lIns="36000" tIns="36000" rIns="36000" bIns="0" rtlCol="0">
            <a:spAutoFit/>
          </a:bodyPr>
          <a:lstStyle/>
          <a:p>
            <a:pPr algn="ctr"/>
            <a:r>
              <a:rPr kumimoji="1" lang="en-US" altLang="ja-JP" sz="1000" dirty="0" smtClean="0"/>
              <a:t>VPN</a:t>
            </a:r>
            <a:endParaRPr kumimoji="1" lang="ja-JP" altLang="en-US" sz="1000" dirty="0"/>
          </a:p>
        </p:txBody>
      </p:sp>
      <p:cxnSp>
        <p:nvCxnSpPr>
          <p:cNvPr id="37" name="カギ線コネクタ 36"/>
          <p:cNvCxnSpPr>
            <a:stCxn id="27" idx="3"/>
            <a:endCxn id="42" idx="1"/>
          </p:cNvCxnSpPr>
          <p:nvPr/>
        </p:nvCxnSpPr>
        <p:spPr bwMode="auto">
          <a:xfrm>
            <a:off x="8388424" y="4932648"/>
            <a:ext cx="152672" cy="86226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30" name="Picture 6" descr="C:\Users\ecoffey\AppData\Local\Temp\Rar$DRa0.583\Cisco Icons November\30067_Device_router_3057\Png_256\30067_Device_router_3057_unknown_256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89240"/>
            <a:ext cx="432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カギ線コネクタ 30"/>
          <p:cNvCxnSpPr/>
          <p:nvPr/>
        </p:nvCxnSpPr>
        <p:spPr bwMode="auto">
          <a:xfrm flipV="1">
            <a:off x="7596288" y="4932648"/>
            <a:ext cx="288136" cy="764604"/>
          </a:xfrm>
          <a:prstGeom prst="bentConnector3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カギ線コネクタ 31"/>
          <p:cNvCxnSpPr/>
          <p:nvPr/>
        </p:nvCxnSpPr>
        <p:spPr bwMode="auto">
          <a:xfrm>
            <a:off x="7596288" y="5697252"/>
            <a:ext cx="295567" cy="268768"/>
          </a:xfrm>
          <a:prstGeom prst="bentConnector3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直線コネクタ 37"/>
          <p:cNvCxnSpPr>
            <a:endCxn id="30" idx="1"/>
          </p:cNvCxnSpPr>
          <p:nvPr/>
        </p:nvCxnSpPr>
        <p:spPr bwMode="auto">
          <a:xfrm flipV="1">
            <a:off x="6876208" y="5697240"/>
            <a:ext cx="288080" cy="12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39" name="グループ化 38">
            <a:extLst>
              <a:ext uri="{FF2B5EF4-FFF2-40B4-BE49-F238E27FC236}">
                <a16:creationId xmlns="" xmlns:a16="http://schemas.microsoft.com/office/drawing/2014/main" id="{0354CE80-49FB-4388-83BA-94DF9E40A5E8}"/>
              </a:ext>
            </a:extLst>
          </p:cNvPr>
          <p:cNvGrpSpPr>
            <a:grpSpLocks noChangeAspect="1"/>
          </p:cNvGrpSpPr>
          <p:nvPr/>
        </p:nvGrpSpPr>
        <p:grpSpPr>
          <a:xfrm>
            <a:off x="8532440" y="5259342"/>
            <a:ext cx="504000" cy="354020"/>
            <a:chOff x="-1828973" y="2716213"/>
            <a:chExt cx="2020481" cy="1419225"/>
          </a:xfrm>
        </p:grpSpPr>
        <p:sp>
          <p:nvSpPr>
            <p:cNvPr id="40" name="フリーフォーム: 図形 349">
              <a:extLst>
                <a:ext uri="{FF2B5EF4-FFF2-40B4-BE49-F238E27FC236}">
                  <a16:creationId xmlns="" xmlns:a16="http://schemas.microsoft.com/office/drawing/2014/main" id="{60755967-856B-4CFA-ABED-87AE21916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28973" y="2716213"/>
              <a:ext cx="2020481" cy="1419225"/>
            </a:xfrm>
            <a:custGeom>
              <a:avLst/>
              <a:gdLst>
                <a:gd name="connsiteX0" fmla="*/ 915581 w 2020481"/>
                <a:gd name="connsiteY0" fmla="*/ 898525 h 1419225"/>
                <a:gd name="connsiteX1" fmla="*/ 937889 w 2020481"/>
                <a:gd name="connsiteY1" fmla="*/ 930275 h 1419225"/>
                <a:gd name="connsiteX2" fmla="*/ 1157782 w 2020481"/>
                <a:gd name="connsiteY2" fmla="*/ 917575 h 1419225"/>
                <a:gd name="connsiteX3" fmla="*/ 1266135 w 2020481"/>
                <a:gd name="connsiteY3" fmla="*/ 1006475 h 1419225"/>
                <a:gd name="connsiteX4" fmla="*/ 1342619 w 2020481"/>
                <a:gd name="connsiteY4" fmla="*/ 1006475 h 1419225"/>
                <a:gd name="connsiteX5" fmla="*/ 1342619 w 2020481"/>
                <a:gd name="connsiteY5" fmla="*/ 898525 h 1419225"/>
                <a:gd name="connsiteX6" fmla="*/ 915581 w 2020481"/>
                <a:gd name="connsiteY6" fmla="*/ 898525 h 1419225"/>
                <a:gd name="connsiteX7" fmla="*/ 847905 w 2020481"/>
                <a:gd name="connsiteY7" fmla="*/ 123825 h 1419225"/>
                <a:gd name="connsiteX8" fmla="*/ 1956580 w 2020481"/>
                <a:gd name="connsiteY8" fmla="*/ 123825 h 1419225"/>
                <a:gd name="connsiteX9" fmla="*/ 1982141 w 2020481"/>
                <a:gd name="connsiteY9" fmla="*/ 149413 h 1419225"/>
                <a:gd name="connsiteX10" fmla="*/ 1982141 w 2020481"/>
                <a:gd name="connsiteY10" fmla="*/ 872278 h 1419225"/>
                <a:gd name="connsiteX11" fmla="*/ 1956580 w 2020481"/>
                <a:gd name="connsiteY11" fmla="*/ 897867 h 1419225"/>
                <a:gd name="connsiteX12" fmla="*/ 1464546 w 2020481"/>
                <a:gd name="connsiteY12" fmla="*/ 897867 h 1419225"/>
                <a:gd name="connsiteX13" fmla="*/ 1464546 w 2020481"/>
                <a:gd name="connsiteY13" fmla="*/ 1006616 h 1419225"/>
                <a:gd name="connsiteX14" fmla="*/ 1758488 w 2020481"/>
                <a:gd name="connsiteY14" fmla="*/ 1006616 h 1419225"/>
                <a:gd name="connsiteX15" fmla="*/ 1784049 w 2020481"/>
                <a:gd name="connsiteY15" fmla="*/ 1032204 h 1419225"/>
                <a:gd name="connsiteX16" fmla="*/ 1784049 w 2020481"/>
                <a:gd name="connsiteY16" fmla="*/ 1102572 h 1419225"/>
                <a:gd name="connsiteX17" fmla="*/ 1758488 w 2020481"/>
                <a:gd name="connsiteY17" fmla="*/ 1128160 h 1419225"/>
                <a:gd name="connsiteX18" fmla="*/ 1055582 w 2020481"/>
                <a:gd name="connsiteY18" fmla="*/ 1128160 h 1419225"/>
                <a:gd name="connsiteX19" fmla="*/ 889440 w 2020481"/>
                <a:gd name="connsiteY19" fmla="*/ 1140954 h 1419225"/>
                <a:gd name="connsiteX20" fmla="*/ 883050 w 2020481"/>
                <a:gd name="connsiteY20" fmla="*/ 1140954 h 1419225"/>
                <a:gd name="connsiteX21" fmla="*/ 796784 w 2020481"/>
                <a:gd name="connsiteY21" fmla="*/ 1092976 h 1419225"/>
                <a:gd name="connsiteX22" fmla="*/ 726493 w 2020481"/>
                <a:gd name="connsiteY22" fmla="*/ 987425 h 1419225"/>
                <a:gd name="connsiteX23" fmla="*/ 726493 w 2020481"/>
                <a:gd name="connsiteY23" fmla="*/ 1160145 h 1419225"/>
                <a:gd name="connsiteX24" fmla="*/ 1975751 w 2020481"/>
                <a:gd name="connsiteY24" fmla="*/ 1160145 h 1419225"/>
                <a:gd name="connsiteX25" fmla="*/ 2020481 w 2020481"/>
                <a:gd name="connsiteY25" fmla="*/ 1204924 h 1419225"/>
                <a:gd name="connsiteX26" fmla="*/ 1975751 w 2020481"/>
                <a:gd name="connsiteY26" fmla="*/ 1249704 h 1419225"/>
                <a:gd name="connsiteX27" fmla="*/ 726493 w 2020481"/>
                <a:gd name="connsiteY27" fmla="*/ 1249704 h 1419225"/>
                <a:gd name="connsiteX28" fmla="*/ 726493 w 2020481"/>
                <a:gd name="connsiteY28" fmla="*/ 1419225 h 1419225"/>
                <a:gd name="connsiteX29" fmla="*/ 240848 w 2020481"/>
                <a:gd name="connsiteY29" fmla="*/ 1419225 h 1419225"/>
                <a:gd name="connsiteX30" fmla="*/ 240848 w 2020481"/>
                <a:gd name="connsiteY30" fmla="*/ 1144153 h 1419225"/>
                <a:gd name="connsiteX31" fmla="*/ 116242 w 2020481"/>
                <a:gd name="connsiteY31" fmla="*/ 1163344 h 1419225"/>
                <a:gd name="connsiteX32" fmla="*/ 103462 w 2020481"/>
                <a:gd name="connsiteY32" fmla="*/ 1163344 h 1419225"/>
                <a:gd name="connsiteX33" fmla="*/ 17196 w 2020481"/>
                <a:gd name="connsiteY33" fmla="*/ 1118564 h 1419225"/>
                <a:gd name="connsiteX34" fmla="*/ 14001 w 2020481"/>
                <a:gd name="connsiteY34" fmla="*/ 1009815 h 1419225"/>
                <a:gd name="connsiteX35" fmla="*/ 205703 w 2020481"/>
                <a:gd name="connsiteY35" fmla="*/ 657978 h 1419225"/>
                <a:gd name="connsiteX36" fmla="*/ 240848 w 2020481"/>
                <a:gd name="connsiteY36" fmla="*/ 622794 h 1419225"/>
                <a:gd name="connsiteX37" fmla="*/ 483671 w 2020481"/>
                <a:gd name="connsiteY37" fmla="*/ 562022 h 1419225"/>
                <a:gd name="connsiteX38" fmla="*/ 726493 w 2020481"/>
                <a:gd name="connsiteY38" fmla="*/ 625993 h 1419225"/>
                <a:gd name="connsiteX39" fmla="*/ 755249 w 2020481"/>
                <a:gd name="connsiteY39" fmla="*/ 654779 h 1419225"/>
                <a:gd name="connsiteX40" fmla="*/ 822344 w 2020481"/>
                <a:gd name="connsiteY40" fmla="*/ 757132 h 1419225"/>
                <a:gd name="connsiteX41" fmla="*/ 822344 w 2020481"/>
                <a:gd name="connsiteY41" fmla="*/ 149413 h 1419225"/>
                <a:gd name="connsiteX42" fmla="*/ 847905 w 2020481"/>
                <a:gd name="connsiteY42" fmla="*/ 123825 h 1419225"/>
                <a:gd name="connsiteX43" fmla="*/ 483781 w 2020481"/>
                <a:gd name="connsiteY43" fmla="*/ 0 h 1419225"/>
                <a:gd name="connsiteX44" fmla="*/ 704444 w 2020481"/>
                <a:gd name="connsiteY44" fmla="*/ 252413 h 1419225"/>
                <a:gd name="connsiteX45" fmla="*/ 483781 w 2020481"/>
                <a:gd name="connsiteY45" fmla="*/ 504826 h 1419225"/>
                <a:gd name="connsiteX46" fmla="*/ 263118 w 2020481"/>
                <a:gd name="connsiteY46" fmla="*/ 252413 h 1419225"/>
                <a:gd name="connsiteX47" fmla="*/ 483781 w 2020481"/>
                <a:gd name="connsiteY47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0481" h="1419225">
                  <a:moveTo>
                    <a:pt x="915581" y="898525"/>
                  </a:moveTo>
                  <a:cubicBezTo>
                    <a:pt x="915581" y="898525"/>
                    <a:pt x="915581" y="898525"/>
                    <a:pt x="937889" y="930275"/>
                  </a:cubicBezTo>
                  <a:cubicBezTo>
                    <a:pt x="937889" y="930275"/>
                    <a:pt x="937889" y="930275"/>
                    <a:pt x="1157782" y="917575"/>
                  </a:cubicBezTo>
                  <a:cubicBezTo>
                    <a:pt x="1211958" y="914400"/>
                    <a:pt x="1259761" y="952500"/>
                    <a:pt x="1266135" y="1006475"/>
                  </a:cubicBezTo>
                  <a:cubicBezTo>
                    <a:pt x="1288443" y="1006475"/>
                    <a:pt x="1313937" y="1006475"/>
                    <a:pt x="1342619" y="1006475"/>
                  </a:cubicBezTo>
                  <a:cubicBezTo>
                    <a:pt x="1342619" y="1006475"/>
                    <a:pt x="1342619" y="1006475"/>
                    <a:pt x="1342619" y="898525"/>
                  </a:cubicBezTo>
                  <a:cubicBezTo>
                    <a:pt x="1342619" y="898525"/>
                    <a:pt x="1339432" y="898525"/>
                    <a:pt x="915581" y="898525"/>
                  </a:cubicBezTo>
                  <a:close/>
                  <a:moveTo>
                    <a:pt x="847905" y="123825"/>
                  </a:moveTo>
                  <a:cubicBezTo>
                    <a:pt x="847905" y="123825"/>
                    <a:pt x="847905" y="123825"/>
                    <a:pt x="1956580" y="123825"/>
                  </a:cubicBezTo>
                  <a:cubicBezTo>
                    <a:pt x="1972556" y="123825"/>
                    <a:pt x="1982141" y="133421"/>
                    <a:pt x="1982141" y="149413"/>
                  </a:cubicBezTo>
                  <a:cubicBezTo>
                    <a:pt x="1982141" y="149413"/>
                    <a:pt x="1982141" y="149413"/>
                    <a:pt x="1982141" y="872278"/>
                  </a:cubicBezTo>
                  <a:cubicBezTo>
                    <a:pt x="1982141" y="885073"/>
                    <a:pt x="1972556" y="897867"/>
                    <a:pt x="1956580" y="897867"/>
                  </a:cubicBezTo>
                  <a:cubicBezTo>
                    <a:pt x="1956580" y="897867"/>
                    <a:pt x="1956580" y="897867"/>
                    <a:pt x="1464546" y="897867"/>
                  </a:cubicBezTo>
                  <a:cubicBezTo>
                    <a:pt x="1464546" y="897867"/>
                    <a:pt x="1464546" y="897867"/>
                    <a:pt x="1464546" y="1006616"/>
                  </a:cubicBezTo>
                  <a:cubicBezTo>
                    <a:pt x="1464546" y="1006616"/>
                    <a:pt x="1464546" y="1006616"/>
                    <a:pt x="1758488" y="1006616"/>
                  </a:cubicBezTo>
                  <a:cubicBezTo>
                    <a:pt x="1774464" y="1006616"/>
                    <a:pt x="1784049" y="1016212"/>
                    <a:pt x="1784049" y="1032204"/>
                  </a:cubicBezTo>
                  <a:cubicBezTo>
                    <a:pt x="1784049" y="1032204"/>
                    <a:pt x="1784049" y="1032204"/>
                    <a:pt x="1784049" y="1102572"/>
                  </a:cubicBezTo>
                  <a:cubicBezTo>
                    <a:pt x="1784049" y="1118564"/>
                    <a:pt x="1774464" y="1128160"/>
                    <a:pt x="1758488" y="1128160"/>
                  </a:cubicBezTo>
                  <a:cubicBezTo>
                    <a:pt x="1758488" y="1128160"/>
                    <a:pt x="1758488" y="1128160"/>
                    <a:pt x="1055582" y="1128160"/>
                  </a:cubicBezTo>
                  <a:cubicBezTo>
                    <a:pt x="1055582" y="1128160"/>
                    <a:pt x="1055582" y="1128160"/>
                    <a:pt x="889440" y="1140954"/>
                  </a:cubicBezTo>
                  <a:cubicBezTo>
                    <a:pt x="886245" y="1140954"/>
                    <a:pt x="883050" y="1140954"/>
                    <a:pt x="883050" y="1140954"/>
                  </a:cubicBezTo>
                  <a:cubicBezTo>
                    <a:pt x="847905" y="1140954"/>
                    <a:pt x="815954" y="1121763"/>
                    <a:pt x="796784" y="1092976"/>
                  </a:cubicBezTo>
                  <a:cubicBezTo>
                    <a:pt x="796784" y="1092976"/>
                    <a:pt x="796784" y="1092976"/>
                    <a:pt x="726493" y="987425"/>
                  </a:cubicBezTo>
                  <a:cubicBezTo>
                    <a:pt x="726493" y="1048197"/>
                    <a:pt x="726493" y="1105770"/>
                    <a:pt x="726493" y="1160145"/>
                  </a:cubicBezTo>
                  <a:cubicBezTo>
                    <a:pt x="854295" y="1160145"/>
                    <a:pt x="1247283" y="1160145"/>
                    <a:pt x="1975751" y="1160145"/>
                  </a:cubicBezTo>
                  <a:cubicBezTo>
                    <a:pt x="2001311" y="1160145"/>
                    <a:pt x="2020481" y="1179336"/>
                    <a:pt x="2020481" y="1204924"/>
                  </a:cubicBezTo>
                  <a:cubicBezTo>
                    <a:pt x="2020481" y="1230513"/>
                    <a:pt x="2001311" y="1249704"/>
                    <a:pt x="1975751" y="1249704"/>
                  </a:cubicBezTo>
                  <a:cubicBezTo>
                    <a:pt x="1975751" y="1249704"/>
                    <a:pt x="1598737" y="1249704"/>
                    <a:pt x="726493" y="1249704"/>
                  </a:cubicBezTo>
                  <a:cubicBezTo>
                    <a:pt x="726493" y="1342461"/>
                    <a:pt x="726493" y="1409630"/>
                    <a:pt x="726493" y="1419225"/>
                  </a:cubicBezTo>
                  <a:cubicBezTo>
                    <a:pt x="726493" y="1419225"/>
                    <a:pt x="726493" y="1419225"/>
                    <a:pt x="240848" y="1419225"/>
                  </a:cubicBezTo>
                  <a:cubicBezTo>
                    <a:pt x="240848" y="1361652"/>
                    <a:pt x="240848" y="1259299"/>
                    <a:pt x="240848" y="1144153"/>
                  </a:cubicBezTo>
                  <a:cubicBezTo>
                    <a:pt x="240848" y="1144153"/>
                    <a:pt x="240848" y="1144153"/>
                    <a:pt x="116242" y="1163344"/>
                  </a:cubicBezTo>
                  <a:cubicBezTo>
                    <a:pt x="113047" y="1163344"/>
                    <a:pt x="106657" y="1163344"/>
                    <a:pt x="103462" y="1163344"/>
                  </a:cubicBezTo>
                  <a:cubicBezTo>
                    <a:pt x="68317" y="1163344"/>
                    <a:pt x="36366" y="1147351"/>
                    <a:pt x="17196" y="1118564"/>
                  </a:cubicBezTo>
                  <a:cubicBezTo>
                    <a:pt x="-5169" y="1086579"/>
                    <a:pt x="-5169" y="1044998"/>
                    <a:pt x="14001" y="1009815"/>
                  </a:cubicBezTo>
                  <a:cubicBezTo>
                    <a:pt x="14001" y="1009815"/>
                    <a:pt x="14001" y="1009815"/>
                    <a:pt x="205703" y="657978"/>
                  </a:cubicBezTo>
                  <a:cubicBezTo>
                    <a:pt x="215288" y="645184"/>
                    <a:pt x="224873" y="632390"/>
                    <a:pt x="240848" y="622794"/>
                  </a:cubicBezTo>
                  <a:cubicBezTo>
                    <a:pt x="240848" y="622794"/>
                    <a:pt x="285579" y="562022"/>
                    <a:pt x="483671" y="562022"/>
                  </a:cubicBezTo>
                  <a:cubicBezTo>
                    <a:pt x="681763" y="562022"/>
                    <a:pt x="726493" y="625993"/>
                    <a:pt x="726493" y="625993"/>
                  </a:cubicBezTo>
                  <a:cubicBezTo>
                    <a:pt x="739273" y="632390"/>
                    <a:pt x="748859" y="641985"/>
                    <a:pt x="755249" y="654779"/>
                  </a:cubicBezTo>
                  <a:cubicBezTo>
                    <a:pt x="755249" y="654779"/>
                    <a:pt x="755249" y="654779"/>
                    <a:pt x="822344" y="757132"/>
                  </a:cubicBezTo>
                  <a:cubicBezTo>
                    <a:pt x="822344" y="657978"/>
                    <a:pt x="822344" y="478861"/>
                    <a:pt x="822344" y="149413"/>
                  </a:cubicBezTo>
                  <a:cubicBezTo>
                    <a:pt x="822344" y="133421"/>
                    <a:pt x="835124" y="123825"/>
                    <a:pt x="847905" y="123825"/>
                  </a:cubicBezTo>
                  <a:close/>
                  <a:moveTo>
                    <a:pt x="483781" y="0"/>
                  </a:moveTo>
                  <a:cubicBezTo>
                    <a:pt x="605650" y="0"/>
                    <a:pt x="704444" y="113009"/>
                    <a:pt x="704444" y="252413"/>
                  </a:cubicBezTo>
                  <a:cubicBezTo>
                    <a:pt x="704444" y="391817"/>
                    <a:pt x="605650" y="504826"/>
                    <a:pt x="483781" y="504826"/>
                  </a:cubicBezTo>
                  <a:cubicBezTo>
                    <a:pt x="361912" y="504826"/>
                    <a:pt x="263118" y="391817"/>
                    <a:pt x="263118" y="252413"/>
                  </a:cubicBezTo>
                  <a:cubicBezTo>
                    <a:pt x="263118" y="113009"/>
                    <a:pt x="361912" y="0"/>
                    <a:pt x="483781" y="0"/>
                  </a:cubicBez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41" name="フリーフォーム: 図形 348">
              <a:extLst>
                <a:ext uri="{FF2B5EF4-FFF2-40B4-BE49-F238E27FC236}">
                  <a16:creationId xmlns="" xmlns:a16="http://schemas.microsoft.com/office/drawing/2014/main" id="{4735829D-753B-4B7D-B63B-8C680F7E3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29267" y="2933701"/>
              <a:ext cx="985838" cy="587375"/>
            </a:xfrm>
            <a:custGeom>
              <a:avLst/>
              <a:gdLst>
                <a:gd name="connsiteX0" fmla="*/ 641350 w 985838"/>
                <a:gd name="connsiteY0" fmla="*/ 334962 h 587375"/>
                <a:gd name="connsiteX1" fmla="*/ 688975 w 985838"/>
                <a:gd name="connsiteY1" fmla="*/ 473075 h 587375"/>
                <a:gd name="connsiteX2" fmla="*/ 717550 w 985838"/>
                <a:gd name="connsiteY2" fmla="*/ 441325 h 587375"/>
                <a:gd name="connsiteX3" fmla="*/ 763588 w 985838"/>
                <a:gd name="connsiteY3" fmla="*/ 485775 h 587375"/>
                <a:gd name="connsiteX4" fmla="*/ 792163 w 985838"/>
                <a:gd name="connsiteY4" fmla="*/ 457200 h 587375"/>
                <a:gd name="connsiteX5" fmla="*/ 747713 w 985838"/>
                <a:gd name="connsiteY5" fmla="*/ 412750 h 587375"/>
                <a:gd name="connsiteX6" fmla="*/ 779463 w 985838"/>
                <a:gd name="connsiteY6" fmla="*/ 382587 h 587375"/>
                <a:gd name="connsiteX7" fmla="*/ 215900 w 985838"/>
                <a:gd name="connsiteY7" fmla="*/ 146050 h 587375"/>
                <a:gd name="connsiteX8" fmla="*/ 215900 w 985838"/>
                <a:gd name="connsiteY8" fmla="*/ 444500 h 587375"/>
                <a:gd name="connsiteX9" fmla="*/ 631825 w 985838"/>
                <a:gd name="connsiteY9" fmla="*/ 444500 h 587375"/>
                <a:gd name="connsiteX10" fmla="*/ 615950 w 985838"/>
                <a:gd name="connsiteY10" fmla="*/ 400050 h 587375"/>
                <a:gd name="connsiteX11" fmla="*/ 261938 w 985838"/>
                <a:gd name="connsiteY11" fmla="*/ 400050 h 587375"/>
                <a:gd name="connsiteX12" fmla="*/ 261938 w 985838"/>
                <a:gd name="connsiteY12" fmla="*/ 192087 h 587375"/>
                <a:gd name="connsiteX13" fmla="*/ 723900 w 985838"/>
                <a:gd name="connsiteY13" fmla="*/ 192087 h 587375"/>
                <a:gd name="connsiteX14" fmla="*/ 723900 w 985838"/>
                <a:gd name="connsiteY14" fmla="*/ 315912 h 587375"/>
                <a:gd name="connsiteX15" fmla="*/ 769938 w 985838"/>
                <a:gd name="connsiteY15" fmla="*/ 331787 h 587375"/>
                <a:gd name="connsiteX16" fmla="*/ 769938 w 985838"/>
                <a:gd name="connsiteY16" fmla="*/ 146050 h 587375"/>
                <a:gd name="connsiteX17" fmla="*/ 0 w 985838"/>
                <a:gd name="connsiteY17" fmla="*/ 0 h 587375"/>
                <a:gd name="connsiteX18" fmla="*/ 985838 w 985838"/>
                <a:gd name="connsiteY18" fmla="*/ 0 h 587375"/>
                <a:gd name="connsiteX19" fmla="*/ 985838 w 985838"/>
                <a:gd name="connsiteY19" fmla="*/ 587375 h 587375"/>
                <a:gd name="connsiteX20" fmla="*/ 0 w 985838"/>
                <a:gd name="connsiteY20" fmla="*/ 587375 h 58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5838" h="587375">
                  <a:moveTo>
                    <a:pt x="641350" y="334962"/>
                  </a:moveTo>
                  <a:lnTo>
                    <a:pt x="688975" y="473075"/>
                  </a:lnTo>
                  <a:lnTo>
                    <a:pt x="717550" y="441325"/>
                  </a:lnTo>
                  <a:lnTo>
                    <a:pt x="763588" y="485775"/>
                  </a:lnTo>
                  <a:lnTo>
                    <a:pt x="792163" y="457200"/>
                  </a:lnTo>
                  <a:lnTo>
                    <a:pt x="747713" y="412750"/>
                  </a:lnTo>
                  <a:lnTo>
                    <a:pt x="779463" y="382587"/>
                  </a:lnTo>
                  <a:close/>
                  <a:moveTo>
                    <a:pt x="215900" y="146050"/>
                  </a:moveTo>
                  <a:lnTo>
                    <a:pt x="215900" y="444500"/>
                  </a:lnTo>
                  <a:lnTo>
                    <a:pt x="631825" y="444500"/>
                  </a:lnTo>
                  <a:lnTo>
                    <a:pt x="615950" y="400050"/>
                  </a:lnTo>
                  <a:lnTo>
                    <a:pt x="261938" y="400050"/>
                  </a:lnTo>
                  <a:lnTo>
                    <a:pt x="261938" y="192087"/>
                  </a:lnTo>
                  <a:lnTo>
                    <a:pt x="723900" y="192087"/>
                  </a:lnTo>
                  <a:lnTo>
                    <a:pt x="723900" y="315912"/>
                  </a:lnTo>
                  <a:lnTo>
                    <a:pt x="769938" y="331787"/>
                  </a:lnTo>
                  <a:lnTo>
                    <a:pt x="769938" y="146050"/>
                  </a:lnTo>
                  <a:close/>
                  <a:moveTo>
                    <a:pt x="0" y="0"/>
                  </a:moveTo>
                  <a:lnTo>
                    <a:pt x="985838" y="0"/>
                  </a:lnTo>
                  <a:lnTo>
                    <a:pt x="985838" y="587375"/>
                  </a:lnTo>
                  <a:lnTo>
                    <a:pt x="0" y="587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8541096" y="5604546"/>
            <a:ext cx="492814" cy="3807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4861AF"/>
            </a:solidFill>
          </a:ln>
        </p:spPr>
        <p:txBody>
          <a:bodyPr wrap="none" lIns="36000" tIns="36000" rIns="36000" bIns="0" rtlCol="0">
            <a:spAutoFit/>
          </a:bodyPr>
          <a:lstStyle/>
          <a:p>
            <a:pPr algn="ctr"/>
            <a:r>
              <a:rPr lang="en-US" altLang="ja-JP" sz="1000" dirty="0" err="1" smtClean="0"/>
              <a:t>HaaS</a:t>
            </a:r>
            <a:endParaRPr lang="en-US" altLang="ja-JP" sz="1000" dirty="0" smtClean="0"/>
          </a:p>
          <a:p>
            <a:pPr algn="ctr"/>
            <a:r>
              <a:rPr lang="ja-JP" altLang="en-US" sz="1000" dirty="0" smtClean="0"/>
              <a:t>運用者</a:t>
            </a:r>
            <a:endParaRPr kumimoji="1" lang="ja-JP" altLang="en-US" sz="1000" dirty="0"/>
          </a:p>
        </p:txBody>
      </p:sp>
      <p:sp>
        <p:nvSpPr>
          <p:cNvPr id="13" name="フリーフォーム 12"/>
          <p:cNvSpPr/>
          <p:nvPr/>
        </p:nvSpPr>
        <p:spPr bwMode="auto">
          <a:xfrm>
            <a:off x="5429250" y="5893164"/>
            <a:ext cx="2438400" cy="317136"/>
          </a:xfrm>
          <a:custGeom>
            <a:avLst/>
            <a:gdLst>
              <a:gd name="connsiteX0" fmla="*/ 0 w 2438400"/>
              <a:gd name="connsiteY0" fmla="*/ 88536 h 317136"/>
              <a:gd name="connsiteX1" fmla="*/ 1343025 w 2438400"/>
              <a:gd name="connsiteY1" fmla="*/ 12336 h 317136"/>
              <a:gd name="connsiteX2" fmla="*/ 2438400 w 2438400"/>
              <a:gd name="connsiteY2" fmla="*/ 317136 h 3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 h="317136">
                <a:moveTo>
                  <a:pt x="0" y="88536"/>
                </a:moveTo>
                <a:cubicBezTo>
                  <a:pt x="468312" y="31386"/>
                  <a:pt x="936625" y="-25764"/>
                  <a:pt x="1343025" y="12336"/>
                </a:cubicBezTo>
                <a:cubicBezTo>
                  <a:pt x="1749425" y="50436"/>
                  <a:pt x="2093912" y="183786"/>
                  <a:pt x="2438400" y="317136"/>
                </a:cubicBezTo>
              </a:path>
            </a:pathLst>
          </a:custGeom>
          <a:ln w="25400">
            <a:solidFill>
              <a:srgbClr val="FF00FF"/>
            </a:solidFill>
            <a:headEnd type="triangle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 bwMode="auto">
          <a:xfrm>
            <a:off x="6131042" y="6069226"/>
            <a:ext cx="858434" cy="244530"/>
          </a:xfrm>
          <a:prstGeom prst="wedgeRoundRectCallout">
            <a:avLst>
              <a:gd name="adj1" fmla="val -22156"/>
              <a:gd name="adj2" fmla="val -93309"/>
              <a:gd name="adj3" fmla="val 16667"/>
            </a:avLst>
          </a:prstGeom>
          <a:solidFill>
            <a:srgbClr val="FFCCFF"/>
          </a:solidFill>
          <a:ln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none" lIns="36000" tIns="36000" rIns="36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1200" dirty="0" smtClean="0">
                <a:latin typeface="+mj-ea"/>
                <a:ea typeface="+mj-ea"/>
              </a:rPr>
              <a:t>監視・設定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43" name="角丸四角形吹き出し 42"/>
          <p:cNvSpPr/>
          <p:nvPr/>
        </p:nvSpPr>
        <p:spPr bwMode="auto">
          <a:xfrm>
            <a:off x="8306433" y="4098547"/>
            <a:ext cx="748163" cy="653153"/>
          </a:xfrm>
          <a:prstGeom prst="wedgeRoundRectCallout">
            <a:avLst>
              <a:gd name="adj1" fmla="val 18224"/>
              <a:gd name="adj2" fmla="val 121892"/>
              <a:gd name="adj3" fmla="val 16667"/>
            </a:avLst>
          </a:prstGeom>
          <a:solidFill>
            <a:srgbClr val="FFCCFF"/>
          </a:solidFill>
          <a:ln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none" lIns="36000" tIns="36000" rIns="36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1200" dirty="0" smtClean="0">
                <a:latin typeface="+mj-ea"/>
                <a:ea typeface="+mj-ea"/>
              </a:rPr>
              <a:t>なにも</a:t>
            </a:r>
            <a:endParaRPr kumimoji="1" lang="en-US" altLang="ja-JP" sz="1200" dirty="0" smtClean="0">
              <a:latin typeface="+mj-ea"/>
              <a:ea typeface="+mj-ea"/>
            </a:endParaRPr>
          </a:p>
          <a:p>
            <a:pPr algn="ctr"/>
            <a:r>
              <a:rPr lang="ja-JP" altLang="en-US" sz="1200" dirty="0" smtClean="0">
                <a:latin typeface="+mj-ea"/>
                <a:ea typeface="+mj-ea"/>
              </a:rPr>
              <a:t>行わない</a:t>
            </a:r>
            <a:endParaRPr lang="en-US" altLang="ja-JP" sz="1200" dirty="0" smtClean="0">
              <a:latin typeface="+mj-ea"/>
              <a:ea typeface="+mj-ea"/>
            </a:endParaRPr>
          </a:p>
          <a:p>
            <a:pPr algn="ctr"/>
            <a:r>
              <a:rPr lang="ja-JP" altLang="en-US" sz="1200" dirty="0" smtClean="0">
                <a:latin typeface="+mj-ea"/>
                <a:ea typeface="+mj-ea"/>
              </a:rPr>
              <a:t>はず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44" name="角丸四角形吹き出し 43"/>
          <p:cNvSpPr/>
          <p:nvPr/>
        </p:nvSpPr>
        <p:spPr bwMode="auto">
          <a:xfrm>
            <a:off x="2529199" y="6244474"/>
            <a:ext cx="1529682" cy="448841"/>
          </a:xfrm>
          <a:prstGeom prst="wedgeRoundRectCallout">
            <a:avLst>
              <a:gd name="adj1" fmla="val -1626"/>
              <a:gd name="adj2" fmla="val -72731"/>
              <a:gd name="adj3" fmla="val 16667"/>
            </a:avLst>
          </a:prstGeom>
          <a:solidFill>
            <a:srgbClr val="FFCCFF"/>
          </a:solidFill>
          <a:ln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none" lIns="36000" tIns="36000" rIns="36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ja-JP" sz="1200" dirty="0" smtClean="0">
                <a:latin typeface="+mj-ea"/>
                <a:ea typeface="+mj-ea"/>
              </a:rPr>
              <a:t>BMC</a:t>
            </a:r>
            <a:r>
              <a:rPr kumimoji="1" lang="ja-JP" altLang="en-US" sz="1200" dirty="0" err="1" smtClean="0">
                <a:latin typeface="+mj-ea"/>
                <a:ea typeface="+mj-ea"/>
              </a:rPr>
              <a:t>には</a:t>
            </a:r>
            <a:r>
              <a:rPr kumimoji="1" lang="ja-JP" altLang="en-US" sz="1200" dirty="0" smtClean="0">
                <a:latin typeface="+mj-ea"/>
                <a:ea typeface="+mj-ea"/>
              </a:rPr>
              <a:t>事業者のみ</a:t>
            </a:r>
            <a:endParaRPr kumimoji="1" lang="en-US" altLang="ja-JP" sz="1200" dirty="0" smtClean="0">
              <a:latin typeface="+mj-ea"/>
              <a:ea typeface="+mj-ea"/>
            </a:endParaRPr>
          </a:p>
          <a:p>
            <a:pPr algn="ctr"/>
            <a:r>
              <a:rPr kumimoji="1" lang="ja-JP" altLang="en-US" sz="1200" dirty="0" smtClean="0">
                <a:latin typeface="+mj-ea"/>
                <a:ea typeface="+mj-ea"/>
              </a:rPr>
              <a:t>アクセス可能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504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1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3" y="97452"/>
            <a:ext cx="8784000" cy="468000"/>
          </a:xfrm>
        </p:spPr>
        <p:txBody>
          <a:bodyPr/>
          <a:lstStyle/>
          <a:p>
            <a:r>
              <a:rPr lang="ja-JP" altLang="en-US" dirty="0">
                <a:latin typeface="+mn-ea"/>
              </a:rPr>
              <a:t>プール化して</a:t>
            </a:r>
            <a:r>
              <a:rPr lang="en-US" altLang="ja-JP" dirty="0" err="1">
                <a:latin typeface="+mn-ea"/>
              </a:rPr>
              <a:t>HaaS</a:t>
            </a:r>
            <a:r>
              <a:rPr lang="ja-JP" altLang="en-US" dirty="0">
                <a:latin typeface="+mn-ea"/>
              </a:rPr>
              <a:t>テナントに払い出したい</a:t>
            </a:r>
            <a:r>
              <a:rPr lang="ja-JP" altLang="en-US" dirty="0" smtClean="0">
                <a:latin typeface="+mn-ea"/>
              </a:rPr>
              <a:t>。</a:t>
            </a:r>
            <a:r>
              <a:rPr lang="en-US" altLang="ja-JP" dirty="0">
                <a:latin typeface="+mn-ea"/>
              </a:rPr>
              <a:t>3</a:t>
            </a:r>
            <a:r>
              <a:rPr lang="en-US" altLang="ja-JP" dirty="0" smtClean="0">
                <a:latin typeface="+mn-ea"/>
              </a:rPr>
              <a:t>/3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>
          <a:xfrm>
            <a:off x="178287" y="818865"/>
            <a:ext cx="8785226" cy="432000"/>
          </a:xfrm>
        </p:spPr>
        <p:txBody>
          <a:bodyPr/>
          <a:lstStyle/>
          <a:p>
            <a:r>
              <a:rPr kumimoji="1" lang="en-US" altLang="ja-JP" dirty="0" smtClean="0"/>
              <a:t>BMC</a:t>
            </a:r>
            <a:r>
              <a:rPr kumimoji="1" lang="ja-JP" altLang="en-US" dirty="0" smtClean="0"/>
              <a:t> 利用者：</a:t>
            </a:r>
            <a:r>
              <a:rPr kumimoji="1" lang="en-US" altLang="ja-JP" dirty="0" err="1" smtClean="0"/>
              <a:t>HaaS</a:t>
            </a:r>
            <a:r>
              <a:rPr kumimoji="1" lang="ja-JP" altLang="en-US" dirty="0" smtClean="0"/>
              <a:t> 事業者＋</a:t>
            </a:r>
            <a:r>
              <a:rPr kumimoji="1" lang="en-US" altLang="ja-JP" dirty="0" err="1" smtClean="0"/>
              <a:t>HaaS</a:t>
            </a:r>
            <a:r>
              <a:rPr kumimoji="1" lang="ja-JP" altLang="en-US" dirty="0" smtClean="0"/>
              <a:t> 利用者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388" y="1395440"/>
            <a:ext cx="8785225" cy="5040000"/>
          </a:xfrm>
        </p:spPr>
        <p:txBody>
          <a:bodyPr/>
          <a:lstStyle/>
          <a:p>
            <a:r>
              <a:rPr kumimoji="1" lang="ja-JP" altLang="en-US" dirty="0" smtClean="0"/>
              <a:t>未検討項目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VPN-GW </a:t>
            </a:r>
            <a:r>
              <a:rPr lang="ja-JP" altLang="en-US" dirty="0" smtClean="0"/>
              <a:t>～ 物理サーバのアイソレーション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たとえば、</a:t>
            </a:r>
            <a:r>
              <a:rPr lang="en-US" altLang="ja-JP" dirty="0" err="1" smtClean="0"/>
              <a:t>HaaS</a:t>
            </a:r>
            <a:r>
              <a:rPr lang="ja-JP" altLang="en-US" dirty="0" smtClean="0"/>
              <a:t> テナント毎に </a:t>
            </a:r>
            <a:r>
              <a:rPr lang="en-US" altLang="ja-JP" dirty="0" err="1" smtClean="0"/>
              <a:t>HaaS</a:t>
            </a:r>
            <a:r>
              <a:rPr lang="ja-JP" altLang="en-US" dirty="0" smtClean="0"/>
              <a:t> 事業者 </a:t>
            </a:r>
            <a:r>
              <a:rPr lang="en-US" altLang="ja-JP" dirty="0" smtClean="0"/>
              <a:t>BMC</a:t>
            </a:r>
            <a:r>
              <a:rPr lang="ja-JP" altLang="en-US" dirty="0" smtClean="0"/>
              <a:t> </a:t>
            </a:r>
            <a:r>
              <a:rPr lang="en-US" altLang="ja-JP" dirty="0" smtClean="0"/>
              <a:t>LAN</a:t>
            </a:r>
            <a:r>
              <a:rPr lang="ja-JP" altLang="en-US" dirty="0" smtClean="0"/>
              <a:t> を作るとか</a:t>
            </a:r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1"/>
            <a:r>
              <a:rPr lang="en-US" altLang="ja-JP" dirty="0" smtClean="0"/>
              <a:t>BMC</a:t>
            </a:r>
            <a:r>
              <a:rPr lang="ja-JP" altLang="en-US" dirty="0" smtClean="0"/>
              <a:t> のユーザアカウントはロール設定できる？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HaaS</a:t>
            </a:r>
            <a:r>
              <a:rPr lang="ja-JP" altLang="en-US" dirty="0" smtClean="0"/>
              <a:t> 利用者：電源操作・リモートコンソールのみに制限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HaaS</a:t>
            </a:r>
            <a:r>
              <a:rPr lang="ja-JP" altLang="en-US" dirty="0" smtClean="0"/>
              <a:t> 事業者：全部の機能を利用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 bwMode="auto">
          <a:xfrm>
            <a:off x="179512" y="5337212"/>
            <a:ext cx="6480000" cy="1080000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400" dirty="0" err="1" smtClean="0">
                <a:latin typeface="+mj-ea"/>
                <a:ea typeface="+mj-ea"/>
              </a:rPr>
              <a:t>HaaS</a:t>
            </a:r>
            <a:r>
              <a:rPr kumimoji="1" lang="ja-JP" altLang="en-US" sz="1400" dirty="0" smtClean="0">
                <a:latin typeface="+mj-ea"/>
                <a:ea typeface="+mj-ea"/>
              </a:rPr>
              <a:t> リソース</a:t>
            </a:r>
            <a:endParaRPr kumimoji="1" lang="en-US" altLang="ja-JP" sz="1400" dirty="0" smtClean="0">
              <a:latin typeface="+mj-ea"/>
              <a:ea typeface="+mj-ea"/>
            </a:endParaRPr>
          </a:p>
          <a:p>
            <a:r>
              <a:rPr lang="ja-JP" altLang="en-US" sz="1400" dirty="0" smtClean="0">
                <a:latin typeface="+mj-ea"/>
                <a:ea typeface="+mj-ea"/>
              </a:rPr>
              <a:t>（</a:t>
            </a:r>
            <a:r>
              <a:rPr lang="en-US" altLang="ja-JP" sz="1400" dirty="0" err="1" smtClean="0">
                <a:latin typeface="+mj-ea"/>
                <a:ea typeface="+mj-ea"/>
              </a:rPr>
              <a:t>HaaS</a:t>
            </a:r>
            <a:r>
              <a:rPr lang="ja-JP" altLang="en-US" sz="1400" dirty="0" smtClean="0">
                <a:latin typeface="+mj-ea"/>
                <a:ea typeface="+mj-ea"/>
              </a:rPr>
              <a:t>事業者）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2195736" y="5877272"/>
            <a:ext cx="1512000" cy="432048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物理サーバ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3203904" y="5877296"/>
            <a:ext cx="504000" cy="216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BMC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3815916" y="5877272"/>
            <a:ext cx="1512000" cy="432048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物理サーバ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824084" y="5877296"/>
            <a:ext cx="504000" cy="216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BMC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25342" y="5460903"/>
            <a:ext cx="16655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 err="1" smtClean="0"/>
              <a:t>HaaS</a:t>
            </a:r>
            <a:r>
              <a:rPr kumimoji="1" lang="ja-JP" altLang="en-US" sz="1200" dirty="0" smtClean="0"/>
              <a:t> 事業者 </a:t>
            </a:r>
            <a:r>
              <a:rPr kumimoji="1" lang="en-US" altLang="ja-JP" sz="1200" dirty="0" smtClean="0"/>
              <a:t>BMC-LAN</a:t>
            </a:r>
            <a:endParaRPr kumimoji="1" lang="ja-JP" altLang="en-US" sz="1200" dirty="0"/>
          </a:p>
        </p:txBody>
      </p:sp>
      <p:cxnSp>
        <p:nvCxnSpPr>
          <p:cNvPr id="15" name="直線コネクタ 14"/>
          <p:cNvCxnSpPr>
            <a:endCxn id="7" idx="0"/>
          </p:cNvCxnSpPr>
          <p:nvPr/>
        </p:nvCxnSpPr>
        <p:spPr bwMode="auto">
          <a:xfrm>
            <a:off x="3455904" y="5697252"/>
            <a:ext cx="0" cy="18004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直線コネクタ 17"/>
          <p:cNvCxnSpPr/>
          <p:nvPr/>
        </p:nvCxnSpPr>
        <p:spPr bwMode="auto">
          <a:xfrm>
            <a:off x="5076056" y="5697252"/>
            <a:ext cx="0" cy="18004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ysDash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19" name="Picture 6" descr="C:\Users\ecoffey\AppData\Local\Temp\Rar$DRa0.583\Cisco Icons November\30067_Device_router_3057\Png_256\30067_Device_router_3057_unknown_256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89252"/>
            <a:ext cx="432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線コネクタ 19"/>
          <p:cNvCxnSpPr/>
          <p:nvPr/>
        </p:nvCxnSpPr>
        <p:spPr bwMode="auto">
          <a:xfrm>
            <a:off x="2123728" y="5697252"/>
            <a:ext cx="4320000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21" name="図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1855" y="5714020"/>
            <a:ext cx="50558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7775603" y="6151614"/>
            <a:ext cx="805023" cy="55099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4861AF"/>
            </a:solidFill>
          </a:ln>
        </p:spPr>
        <p:txBody>
          <a:bodyPr wrap="none" lIns="36000" tIns="36000" rIns="36000" bIns="0" rtlCol="0">
            <a:spAutoFit/>
          </a:bodyPr>
          <a:lstStyle/>
          <a:p>
            <a:pPr algn="ctr"/>
            <a:r>
              <a:rPr lang="en-US" altLang="ja-JP" sz="1000" dirty="0" err="1"/>
              <a:t>HaaS</a:t>
            </a:r>
            <a:endParaRPr lang="en-US" altLang="ja-JP" sz="1000" dirty="0"/>
          </a:p>
          <a:p>
            <a:pPr algn="ctr"/>
            <a:r>
              <a:rPr lang="en-US" altLang="ja-JP" sz="1000" dirty="0"/>
              <a:t>Portal</a:t>
            </a:r>
            <a:r>
              <a:rPr lang="ja-JP" altLang="en-US" sz="1000" dirty="0"/>
              <a:t> </a:t>
            </a:r>
            <a:r>
              <a:rPr lang="en-US" altLang="ja-JP" sz="1000" dirty="0"/>
              <a:t>A&amp;O</a:t>
            </a:r>
          </a:p>
          <a:p>
            <a:pPr algn="ctr"/>
            <a:r>
              <a:rPr lang="ja-JP" altLang="en-US" sz="1000" dirty="0"/>
              <a:t>共通基盤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24" y="4680648"/>
            <a:ext cx="504000" cy="50400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964738" y="5090730"/>
            <a:ext cx="351678" cy="21047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4861AF"/>
            </a:solidFill>
          </a:ln>
        </p:spPr>
        <p:txBody>
          <a:bodyPr wrap="none" lIns="36000" tIns="36000" rIns="36000" bIns="0" rtlCol="0">
            <a:spAutoFit/>
          </a:bodyPr>
          <a:lstStyle/>
          <a:p>
            <a:pPr algn="ctr"/>
            <a:r>
              <a:rPr kumimoji="1" lang="en-US" altLang="ja-JP" sz="1000" dirty="0" smtClean="0"/>
              <a:t>VPN</a:t>
            </a:r>
            <a:endParaRPr kumimoji="1" lang="ja-JP" altLang="en-US" sz="1000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="" xmlns:a16="http://schemas.microsoft.com/office/drawing/2014/main" id="{0354CE80-49FB-4388-83BA-94DF9E40A5E8}"/>
              </a:ext>
            </a:extLst>
          </p:cNvPr>
          <p:cNvGrpSpPr>
            <a:grpSpLocks noChangeAspect="1"/>
          </p:cNvGrpSpPr>
          <p:nvPr/>
        </p:nvGrpSpPr>
        <p:grpSpPr>
          <a:xfrm>
            <a:off x="8514937" y="4041068"/>
            <a:ext cx="504000" cy="354020"/>
            <a:chOff x="-1828973" y="2716213"/>
            <a:chExt cx="2020481" cy="1419225"/>
          </a:xfrm>
        </p:grpSpPr>
        <p:sp>
          <p:nvSpPr>
            <p:cNvPr id="34" name="フリーフォーム: 図形 349">
              <a:extLst>
                <a:ext uri="{FF2B5EF4-FFF2-40B4-BE49-F238E27FC236}">
                  <a16:creationId xmlns="" xmlns:a16="http://schemas.microsoft.com/office/drawing/2014/main" id="{60755967-856B-4CFA-ABED-87AE21916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28973" y="2716213"/>
              <a:ext cx="2020481" cy="1419225"/>
            </a:xfrm>
            <a:custGeom>
              <a:avLst/>
              <a:gdLst>
                <a:gd name="connsiteX0" fmla="*/ 915581 w 2020481"/>
                <a:gd name="connsiteY0" fmla="*/ 898525 h 1419225"/>
                <a:gd name="connsiteX1" fmla="*/ 937889 w 2020481"/>
                <a:gd name="connsiteY1" fmla="*/ 930275 h 1419225"/>
                <a:gd name="connsiteX2" fmla="*/ 1157782 w 2020481"/>
                <a:gd name="connsiteY2" fmla="*/ 917575 h 1419225"/>
                <a:gd name="connsiteX3" fmla="*/ 1266135 w 2020481"/>
                <a:gd name="connsiteY3" fmla="*/ 1006475 h 1419225"/>
                <a:gd name="connsiteX4" fmla="*/ 1342619 w 2020481"/>
                <a:gd name="connsiteY4" fmla="*/ 1006475 h 1419225"/>
                <a:gd name="connsiteX5" fmla="*/ 1342619 w 2020481"/>
                <a:gd name="connsiteY5" fmla="*/ 898525 h 1419225"/>
                <a:gd name="connsiteX6" fmla="*/ 915581 w 2020481"/>
                <a:gd name="connsiteY6" fmla="*/ 898525 h 1419225"/>
                <a:gd name="connsiteX7" fmla="*/ 847905 w 2020481"/>
                <a:gd name="connsiteY7" fmla="*/ 123825 h 1419225"/>
                <a:gd name="connsiteX8" fmla="*/ 1956580 w 2020481"/>
                <a:gd name="connsiteY8" fmla="*/ 123825 h 1419225"/>
                <a:gd name="connsiteX9" fmla="*/ 1982141 w 2020481"/>
                <a:gd name="connsiteY9" fmla="*/ 149413 h 1419225"/>
                <a:gd name="connsiteX10" fmla="*/ 1982141 w 2020481"/>
                <a:gd name="connsiteY10" fmla="*/ 872278 h 1419225"/>
                <a:gd name="connsiteX11" fmla="*/ 1956580 w 2020481"/>
                <a:gd name="connsiteY11" fmla="*/ 897867 h 1419225"/>
                <a:gd name="connsiteX12" fmla="*/ 1464546 w 2020481"/>
                <a:gd name="connsiteY12" fmla="*/ 897867 h 1419225"/>
                <a:gd name="connsiteX13" fmla="*/ 1464546 w 2020481"/>
                <a:gd name="connsiteY13" fmla="*/ 1006616 h 1419225"/>
                <a:gd name="connsiteX14" fmla="*/ 1758488 w 2020481"/>
                <a:gd name="connsiteY14" fmla="*/ 1006616 h 1419225"/>
                <a:gd name="connsiteX15" fmla="*/ 1784049 w 2020481"/>
                <a:gd name="connsiteY15" fmla="*/ 1032204 h 1419225"/>
                <a:gd name="connsiteX16" fmla="*/ 1784049 w 2020481"/>
                <a:gd name="connsiteY16" fmla="*/ 1102572 h 1419225"/>
                <a:gd name="connsiteX17" fmla="*/ 1758488 w 2020481"/>
                <a:gd name="connsiteY17" fmla="*/ 1128160 h 1419225"/>
                <a:gd name="connsiteX18" fmla="*/ 1055582 w 2020481"/>
                <a:gd name="connsiteY18" fmla="*/ 1128160 h 1419225"/>
                <a:gd name="connsiteX19" fmla="*/ 889440 w 2020481"/>
                <a:gd name="connsiteY19" fmla="*/ 1140954 h 1419225"/>
                <a:gd name="connsiteX20" fmla="*/ 883050 w 2020481"/>
                <a:gd name="connsiteY20" fmla="*/ 1140954 h 1419225"/>
                <a:gd name="connsiteX21" fmla="*/ 796784 w 2020481"/>
                <a:gd name="connsiteY21" fmla="*/ 1092976 h 1419225"/>
                <a:gd name="connsiteX22" fmla="*/ 726493 w 2020481"/>
                <a:gd name="connsiteY22" fmla="*/ 987425 h 1419225"/>
                <a:gd name="connsiteX23" fmla="*/ 726493 w 2020481"/>
                <a:gd name="connsiteY23" fmla="*/ 1160145 h 1419225"/>
                <a:gd name="connsiteX24" fmla="*/ 1975751 w 2020481"/>
                <a:gd name="connsiteY24" fmla="*/ 1160145 h 1419225"/>
                <a:gd name="connsiteX25" fmla="*/ 2020481 w 2020481"/>
                <a:gd name="connsiteY25" fmla="*/ 1204924 h 1419225"/>
                <a:gd name="connsiteX26" fmla="*/ 1975751 w 2020481"/>
                <a:gd name="connsiteY26" fmla="*/ 1249704 h 1419225"/>
                <a:gd name="connsiteX27" fmla="*/ 726493 w 2020481"/>
                <a:gd name="connsiteY27" fmla="*/ 1249704 h 1419225"/>
                <a:gd name="connsiteX28" fmla="*/ 726493 w 2020481"/>
                <a:gd name="connsiteY28" fmla="*/ 1419225 h 1419225"/>
                <a:gd name="connsiteX29" fmla="*/ 240848 w 2020481"/>
                <a:gd name="connsiteY29" fmla="*/ 1419225 h 1419225"/>
                <a:gd name="connsiteX30" fmla="*/ 240848 w 2020481"/>
                <a:gd name="connsiteY30" fmla="*/ 1144153 h 1419225"/>
                <a:gd name="connsiteX31" fmla="*/ 116242 w 2020481"/>
                <a:gd name="connsiteY31" fmla="*/ 1163344 h 1419225"/>
                <a:gd name="connsiteX32" fmla="*/ 103462 w 2020481"/>
                <a:gd name="connsiteY32" fmla="*/ 1163344 h 1419225"/>
                <a:gd name="connsiteX33" fmla="*/ 17196 w 2020481"/>
                <a:gd name="connsiteY33" fmla="*/ 1118564 h 1419225"/>
                <a:gd name="connsiteX34" fmla="*/ 14001 w 2020481"/>
                <a:gd name="connsiteY34" fmla="*/ 1009815 h 1419225"/>
                <a:gd name="connsiteX35" fmla="*/ 205703 w 2020481"/>
                <a:gd name="connsiteY35" fmla="*/ 657978 h 1419225"/>
                <a:gd name="connsiteX36" fmla="*/ 240848 w 2020481"/>
                <a:gd name="connsiteY36" fmla="*/ 622794 h 1419225"/>
                <a:gd name="connsiteX37" fmla="*/ 483671 w 2020481"/>
                <a:gd name="connsiteY37" fmla="*/ 562022 h 1419225"/>
                <a:gd name="connsiteX38" fmla="*/ 726493 w 2020481"/>
                <a:gd name="connsiteY38" fmla="*/ 625993 h 1419225"/>
                <a:gd name="connsiteX39" fmla="*/ 755249 w 2020481"/>
                <a:gd name="connsiteY39" fmla="*/ 654779 h 1419225"/>
                <a:gd name="connsiteX40" fmla="*/ 822344 w 2020481"/>
                <a:gd name="connsiteY40" fmla="*/ 757132 h 1419225"/>
                <a:gd name="connsiteX41" fmla="*/ 822344 w 2020481"/>
                <a:gd name="connsiteY41" fmla="*/ 149413 h 1419225"/>
                <a:gd name="connsiteX42" fmla="*/ 847905 w 2020481"/>
                <a:gd name="connsiteY42" fmla="*/ 123825 h 1419225"/>
                <a:gd name="connsiteX43" fmla="*/ 483781 w 2020481"/>
                <a:gd name="connsiteY43" fmla="*/ 0 h 1419225"/>
                <a:gd name="connsiteX44" fmla="*/ 704444 w 2020481"/>
                <a:gd name="connsiteY44" fmla="*/ 252413 h 1419225"/>
                <a:gd name="connsiteX45" fmla="*/ 483781 w 2020481"/>
                <a:gd name="connsiteY45" fmla="*/ 504826 h 1419225"/>
                <a:gd name="connsiteX46" fmla="*/ 263118 w 2020481"/>
                <a:gd name="connsiteY46" fmla="*/ 252413 h 1419225"/>
                <a:gd name="connsiteX47" fmla="*/ 483781 w 2020481"/>
                <a:gd name="connsiteY47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0481" h="1419225">
                  <a:moveTo>
                    <a:pt x="915581" y="898525"/>
                  </a:moveTo>
                  <a:cubicBezTo>
                    <a:pt x="915581" y="898525"/>
                    <a:pt x="915581" y="898525"/>
                    <a:pt x="937889" y="930275"/>
                  </a:cubicBezTo>
                  <a:cubicBezTo>
                    <a:pt x="937889" y="930275"/>
                    <a:pt x="937889" y="930275"/>
                    <a:pt x="1157782" y="917575"/>
                  </a:cubicBezTo>
                  <a:cubicBezTo>
                    <a:pt x="1211958" y="914400"/>
                    <a:pt x="1259761" y="952500"/>
                    <a:pt x="1266135" y="1006475"/>
                  </a:cubicBezTo>
                  <a:cubicBezTo>
                    <a:pt x="1288443" y="1006475"/>
                    <a:pt x="1313937" y="1006475"/>
                    <a:pt x="1342619" y="1006475"/>
                  </a:cubicBezTo>
                  <a:cubicBezTo>
                    <a:pt x="1342619" y="1006475"/>
                    <a:pt x="1342619" y="1006475"/>
                    <a:pt x="1342619" y="898525"/>
                  </a:cubicBezTo>
                  <a:cubicBezTo>
                    <a:pt x="1342619" y="898525"/>
                    <a:pt x="1339432" y="898525"/>
                    <a:pt x="915581" y="898525"/>
                  </a:cubicBezTo>
                  <a:close/>
                  <a:moveTo>
                    <a:pt x="847905" y="123825"/>
                  </a:moveTo>
                  <a:cubicBezTo>
                    <a:pt x="847905" y="123825"/>
                    <a:pt x="847905" y="123825"/>
                    <a:pt x="1956580" y="123825"/>
                  </a:cubicBezTo>
                  <a:cubicBezTo>
                    <a:pt x="1972556" y="123825"/>
                    <a:pt x="1982141" y="133421"/>
                    <a:pt x="1982141" y="149413"/>
                  </a:cubicBezTo>
                  <a:cubicBezTo>
                    <a:pt x="1982141" y="149413"/>
                    <a:pt x="1982141" y="149413"/>
                    <a:pt x="1982141" y="872278"/>
                  </a:cubicBezTo>
                  <a:cubicBezTo>
                    <a:pt x="1982141" y="885073"/>
                    <a:pt x="1972556" y="897867"/>
                    <a:pt x="1956580" y="897867"/>
                  </a:cubicBezTo>
                  <a:cubicBezTo>
                    <a:pt x="1956580" y="897867"/>
                    <a:pt x="1956580" y="897867"/>
                    <a:pt x="1464546" y="897867"/>
                  </a:cubicBezTo>
                  <a:cubicBezTo>
                    <a:pt x="1464546" y="897867"/>
                    <a:pt x="1464546" y="897867"/>
                    <a:pt x="1464546" y="1006616"/>
                  </a:cubicBezTo>
                  <a:cubicBezTo>
                    <a:pt x="1464546" y="1006616"/>
                    <a:pt x="1464546" y="1006616"/>
                    <a:pt x="1758488" y="1006616"/>
                  </a:cubicBezTo>
                  <a:cubicBezTo>
                    <a:pt x="1774464" y="1006616"/>
                    <a:pt x="1784049" y="1016212"/>
                    <a:pt x="1784049" y="1032204"/>
                  </a:cubicBezTo>
                  <a:cubicBezTo>
                    <a:pt x="1784049" y="1032204"/>
                    <a:pt x="1784049" y="1032204"/>
                    <a:pt x="1784049" y="1102572"/>
                  </a:cubicBezTo>
                  <a:cubicBezTo>
                    <a:pt x="1784049" y="1118564"/>
                    <a:pt x="1774464" y="1128160"/>
                    <a:pt x="1758488" y="1128160"/>
                  </a:cubicBezTo>
                  <a:cubicBezTo>
                    <a:pt x="1758488" y="1128160"/>
                    <a:pt x="1758488" y="1128160"/>
                    <a:pt x="1055582" y="1128160"/>
                  </a:cubicBezTo>
                  <a:cubicBezTo>
                    <a:pt x="1055582" y="1128160"/>
                    <a:pt x="1055582" y="1128160"/>
                    <a:pt x="889440" y="1140954"/>
                  </a:cubicBezTo>
                  <a:cubicBezTo>
                    <a:pt x="886245" y="1140954"/>
                    <a:pt x="883050" y="1140954"/>
                    <a:pt x="883050" y="1140954"/>
                  </a:cubicBezTo>
                  <a:cubicBezTo>
                    <a:pt x="847905" y="1140954"/>
                    <a:pt x="815954" y="1121763"/>
                    <a:pt x="796784" y="1092976"/>
                  </a:cubicBezTo>
                  <a:cubicBezTo>
                    <a:pt x="796784" y="1092976"/>
                    <a:pt x="796784" y="1092976"/>
                    <a:pt x="726493" y="987425"/>
                  </a:cubicBezTo>
                  <a:cubicBezTo>
                    <a:pt x="726493" y="1048197"/>
                    <a:pt x="726493" y="1105770"/>
                    <a:pt x="726493" y="1160145"/>
                  </a:cubicBezTo>
                  <a:cubicBezTo>
                    <a:pt x="854295" y="1160145"/>
                    <a:pt x="1247283" y="1160145"/>
                    <a:pt x="1975751" y="1160145"/>
                  </a:cubicBezTo>
                  <a:cubicBezTo>
                    <a:pt x="2001311" y="1160145"/>
                    <a:pt x="2020481" y="1179336"/>
                    <a:pt x="2020481" y="1204924"/>
                  </a:cubicBezTo>
                  <a:cubicBezTo>
                    <a:pt x="2020481" y="1230513"/>
                    <a:pt x="2001311" y="1249704"/>
                    <a:pt x="1975751" y="1249704"/>
                  </a:cubicBezTo>
                  <a:cubicBezTo>
                    <a:pt x="1975751" y="1249704"/>
                    <a:pt x="1598737" y="1249704"/>
                    <a:pt x="726493" y="1249704"/>
                  </a:cubicBezTo>
                  <a:cubicBezTo>
                    <a:pt x="726493" y="1342461"/>
                    <a:pt x="726493" y="1409630"/>
                    <a:pt x="726493" y="1419225"/>
                  </a:cubicBezTo>
                  <a:cubicBezTo>
                    <a:pt x="726493" y="1419225"/>
                    <a:pt x="726493" y="1419225"/>
                    <a:pt x="240848" y="1419225"/>
                  </a:cubicBezTo>
                  <a:cubicBezTo>
                    <a:pt x="240848" y="1361652"/>
                    <a:pt x="240848" y="1259299"/>
                    <a:pt x="240848" y="1144153"/>
                  </a:cubicBezTo>
                  <a:cubicBezTo>
                    <a:pt x="240848" y="1144153"/>
                    <a:pt x="240848" y="1144153"/>
                    <a:pt x="116242" y="1163344"/>
                  </a:cubicBezTo>
                  <a:cubicBezTo>
                    <a:pt x="113047" y="1163344"/>
                    <a:pt x="106657" y="1163344"/>
                    <a:pt x="103462" y="1163344"/>
                  </a:cubicBezTo>
                  <a:cubicBezTo>
                    <a:pt x="68317" y="1163344"/>
                    <a:pt x="36366" y="1147351"/>
                    <a:pt x="17196" y="1118564"/>
                  </a:cubicBezTo>
                  <a:cubicBezTo>
                    <a:pt x="-5169" y="1086579"/>
                    <a:pt x="-5169" y="1044998"/>
                    <a:pt x="14001" y="1009815"/>
                  </a:cubicBezTo>
                  <a:cubicBezTo>
                    <a:pt x="14001" y="1009815"/>
                    <a:pt x="14001" y="1009815"/>
                    <a:pt x="205703" y="657978"/>
                  </a:cubicBezTo>
                  <a:cubicBezTo>
                    <a:pt x="215288" y="645184"/>
                    <a:pt x="224873" y="632390"/>
                    <a:pt x="240848" y="622794"/>
                  </a:cubicBezTo>
                  <a:cubicBezTo>
                    <a:pt x="240848" y="622794"/>
                    <a:pt x="285579" y="562022"/>
                    <a:pt x="483671" y="562022"/>
                  </a:cubicBezTo>
                  <a:cubicBezTo>
                    <a:pt x="681763" y="562022"/>
                    <a:pt x="726493" y="625993"/>
                    <a:pt x="726493" y="625993"/>
                  </a:cubicBezTo>
                  <a:cubicBezTo>
                    <a:pt x="739273" y="632390"/>
                    <a:pt x="748859" y="641985"/>
                    <a:pt x="755249" y="654779"/>
                  </a:cubicBezTo>
                  <a:cubicBezTo>
                    <a:pt x="755249" y="654779"/>
                    <a:pt x="755249" y="654779"/>
                    <a:pt x="822344" y="757132"/>
                  </a:cubicBezTo>
                  <a:cubicBezTo>
                    <a:pt x="822344" y="657978"/>
                    <a:pt x="822344" y="478861"/>
                    <a:pt x="822344" y="149413"/>
                  </a:cubicBezTo>
                  <a:cubicBezTo>
                    <a:pt x="822344" y="133421"/>
                    <a:pt x="835124" y="123825"/>
                    <a:pt x="847905" y="123825"/>
                  </a:cubicBezTo>
                  <a:close/>
                  <a:moveTo>
                    <a:pt x="483781" y="0"/>
                  </a:moveTo>
                  <a:cubicBezTo>
                    <a:pt x="605650" y="0"/>
                    <a:pt x="704444" y="113009"/>
                    <a:pt x="704444" y="252413"/>
                  </a:cubicBezTo>
                  <a:cubicBezTo>
                    <a:pt x="704444" y="391817"/>
                    <a:pt x="605650" y="504826"/>
                    <a:pt x="483781" y="504826"/>
                  </a:cubicBezTo>
                  <a:cubicBezTo>
                    <a:pt x="361912" y="504826"/>
                    <a:pt x="263118" y="391817"/>
                    <a:pt x="263118" y="252413"/>
                  </a:cubicBezTo>
                  <a:cubicBezTo>
                    <a:pt x="263118" y="113009"/>
                    <a:pt x="361912" y="0"/>
                    <a:pt x="483781" y="0"/>
                  </a:cubicBez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35" name="フリーフォーム: 図形 348">
              <a:extLst>
                <a:ext uri="{FF2B5EF4-FFF2-40B4-BE49-F238E27FC236}">
                  <a16:creationId xmlns="" xmlns:a16="http://schemas.microsoft.com/office/drawing/2014/main" id="{4735829D-753B-4B7D-B63B-8C680F7E3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29267" y="2933701"/>
              <a:ext cx="985838" cy="587375"/>
            </a:xfrm>
            <a:custGeom>
              <a:avLst/>
              <a:gdLst>
                <a:gd name="connsiteX0" fmla="*/ 641350 w 985838"/>
                <a:gd name="connsiteY0" fmla="*/ 334962 h 587375"/>
                <a:gd name="connsiteX1" fmla="*/ 688975 w 985838"/>
                <a:gd name="connsiteY1" fmla="*/ 473075 h 587375"/>
                <a:gd name="connsiteX2" fmla="*/ 717550 w 985838"/>
                <a:gd name="connsiteY2" fmla="*/ 441325 h 587375"/>
                <a:gd name="connsiteX3" fmla="*/ 763588 w 985838"/>
                <a:gd name="connsiteY3" fmla="*/ 485775 h 587375"/>
                <a:gd name="connsiteX4" fmla="*/ 792163 w 985838"/>
                <a:gd name="connsiteY4" fmla="*/ 457200 h 587375"/>
                <a:gd name="connsiteX5" fmla="*/ 747713 w 985838"/>
                <a:gd name="connsiteY5" fmla="*/ 412750 h 587375"/>
                <a:gd name="connsiteX6" fmla="*/ 779463 w 985838"/>
                <a:gd name="connsiteY6" fmla="*/ 382587 h 587375"/>
                <a:gd name="connsiteX7" fmla="*/ 215900 w 985838"/>
                <a:gd name="connsiteY7" fmla="*/ 146050 h 587375"/>
                <a:gd name="connsiteX8" fmla="*/ 215900 w 985838"/>
                <a:gd name="connsiteY8" fmla="*/ 444500 h 587375"/>
                <a:gd name="connsiteX9" fmla="*/ 631825 w 985838"/>
                <a:gd name="connsiteY9" fmla="*/ 444500 h 587375"/>
                <a:gd name="connsiteX10" fmla="*/ 615950 w 985838"/>
                <a:gd name="connsiteY10" fmla="*/ 400050 h 587375"/>
                <a:gd name="connsiteX11" fmla="*/ 261938 w 985838"/>
                <a:gd name="connsiteY11" fmla="*/ 400050 h 587375"/>
                <a:gd name="connsiteX12" fmla="*/ 261938 w 985838"/>
                <a:gd name="connsiteY12" fmla="*/ 192087 h 587375"/>
                <a:gd name="connsiteX13" fmla="*/ 723900 w 985838"/>
                <a:gd name="connsiteY13" fmla="*/ 192087 h 587375"/>
                <a:gd name="connsiteX14" fmla="*/ 723900 w 985838"/>
                <a:gd name="connsiteY14" fmla="*/ 315912 h 587375"/>
                <a:gd name="connsiteX15" fmla="*/ 769938 w 985838"/>
                <a:gd name="connsiteY15" fmla="*/ 331787 h 587375"/>
                <a:gd name="connsiteX16" fmla="*/ 769938 w 985838"/>
                <a:gd name="connsiteY16" fmla="*/ 146050 h 587375"/>
                <a:gd name="connsiteX17" fmla="*/ 0 w 985838"/>
                <a:gd name="connsiteY17" fmla="*/ 0 h 587375"/>
                <a:gd name="connsiteX18" fmla="*/ 985838 w 985838"/>
                <a:gd name="connsiteY18" fmla="*/ 0 h 587375"/>
                <a:gd name="connsiteX19" fmla="*/ 985838 w 985838"/>
                <a:gd name="connsiteY19" fmla="*/ 587375 h 587375"/>
                <a:gd name="connsiteX20" fmla="*/ 0 w 985838"/>
                <a:gd name="connsiteY20" fmla="*/ 587375 h 58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5838" h="587375">
                  <a:moveTo>
                    <a:pt x="641350" y="334962"/>
                  </a:moveTo>
                  <a:lnTo>
                    <a:pt x="688975" y="473075"/>
                  </a:lnTo>
                  <a:lnTo>
                    <a:pt x="717550" y="441325"/>
                  </a:lnTo>
                  <a:lnTo>
                    <a:pt x="763588" y="485775"/>
                  </a:lnTo>
                  <a:lnTo>
                    <a:pt x="792163" y="457200"/>
                  </a:lnTo>
                  <a:lnTo>
                    <a:pt x="747713" y="412750"/>
                  </a:lnTo>
                  <a:lnTo>
                    <a:pt x="779463" y="382587"/>
                  </a:lnTo>
                  <a:close/>
                  <a:moveTo>
                    <a:pt x="215900" y="146050"/>
                  </a:moveTo>
                  <a:lnTo>
                    <a:pt x="215900" y="444500"/>
                  </a:lnTo>
                  <a:lnTo>
                    <a:pt x="631825" y="444500"/>
                  </a:lnTo>
                  <a:lnTo>
                    <a:pt x="615950" y="400050"/>
                  </a:lnTo>
                  <a:lnTo>
                    <a:pt x="261938" y="400050"/>
                  </a:lnTo>
                  <a:lnTo>
                    <a:pt x="261938" y="192087"/>
                  </a:lnTo>
                  <a:lnTo>
                    <a:pt x="723900" y="192087"/>
                  </a:lnTo>
                  <a:lnTo>
                    <a:pt x="723900" y="315912"/>
                  </a:lnTo>
                  <a:lnTo>
                    <a:pt x="769938" y="331787"/>
                  </a:lnTo>
                  <a:lnTo>
                    <a:pt x="769938" y="146050"/>
                  </a:lnTo>
                  <a:close/>
                  <a:moveTo>
                    <a:pt x="0" y="0"/>
                  </a:moveTo>
                  <a:lnTo>
                    <a:pt x="985838" y="0"/>
                  </a:lnTo>
                  <a:lnTo>
                    <a:pt x="985838" y="587375"/>
                  </a:lnTo>
                  <a:lnTo>
                    <a:pt x="0" y="587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8523593" y="4386272"/>
            <a:ext cx="492814" cy="3807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4861AF"/>
            </a:solidFill>
          </a:ln>
        </p:spPr>
        <p:txBody>
          <a:bodyPr wrap="none" lIns="36000" tIns="36000" rIns="36000" bIns="0" rtlCol="0">
            <a:spAutoFit/>
          </a:bodyPr>
          <a:lstStyle/>
          <a:p>
            <a:pPr algn="ctr"/>
            <a:r>
              <a:rPr lang="en-US" altLang="ja-JP" sz="1000" dirty="0" err="1" smtClean="0"/>
              <a:t>HaaS</a:t>
            </a:r>
            <a:endParaRPr lang="en-US" altLang="ja-JP" sz="1000" dirty="0" smtClean="0"/>
          </a:p>
          <a:p>
            <a:pPr algn="ctr"/>
            <a:r>
              <a:rPr lang="ja-JP" altLang="en-US" sz="1000" dirty="0" smtClean="0"/>
              <a:t>利用者</a:t>
            </a:r>
            <a:endParaRPr kumimoji="1" lang="ja-JP" altLang="en-US" sz="1000" dirty="0"/>
          </a:p>
        </p:txBody>
      </p:sp>
      <p:cxnSp>
        <p:nvCxnSpPr>
          <p:cNvPr id="37" name="カギ線コネクタ 36"/>
          <p:cNvCxnSpPr>
            <a:stCxn id="27" idx="0"/>
            <a:endCxn id="36" idx="1"/>
          </p:cNvCxnSpPr>
          <p:nvPr/>
        </p:nvCxnSpPr>
        <p:spPr bwMode="auto">
          <a:xfrm rot="5400000" flipH="1" flipV="1">
            <a:off x="8278005" y="4435061"/>
            <a:ext cx="104007" cy="387169"/>
          </a:xfrm>
          <a:prstGeom prst="bentConnector2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30" name="Picture 6" descr="C:\Users\ecoffey\AppData\Local\Temp\Rar$DRa0.583\Cisco Icons November\30067_Device_router_3057\Png_256\30067_Device_router_3057_unknown_256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89240"/>
            <a:ext cx="432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カギ線コネクタ 30"/>
          <p:cNvCxnSpPr/>
          <p:nvPr/>
        </p:nvCxnSpPr>
        <p:spPr bwMode="auto">
          <a:xfrm flipV="1">
            <a:off x="7596288" y="4932648"/>
            <a:ext cx="288136" cy="764604"/>
          </a:xfrm>
          <a:prstGeom prst="bentConnector3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カギ線コネクタ 31"/>
          <p:cNvCxnSpPr/>
          <p:nvPr/>
        </p:nvCxnSpPr>
        <p:spPr bwMode="auto">
          <a:xfrm>
            <a:off x="7596288" y="5697252"/>
            <a:ext cx="295567" cy="268768"/>
          </a:xfrm>
          <a:prstGeom prst="bentConnector3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直線コネクタ 37"/>
          <p:cNvCxnSpPr>
            <a:endCxn id="30" idx="1"/>
          </p:cNvCxnSpPr>
          <p:nvPr/>
        </p:nvCxnSpPr>
        <p:spPr bwMode="auto">
          <a:xfrm flipV="1">
            <a:off x="6876208" y="5697240"/>
            <a:ext cx="288080" cy="12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正方形/長方形 28"/>
          <p:cNvSpPr/>
          <p:nvPr/>
        </p:nvSpPr>
        <p:spPr bwMode="auto">
          <a:xfrm>
            <a:off x="179512" y="4113076"/>
            <a:ext cx="6480000" cy="1080000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400" dirty="0" err="1" smtClean="0">
                <a:latin typeface="+mj-ea"/>
                <a:ea typeface="+mj-ea"/>
              </a:rPr>
              <a:t>HaaS</a:t>
            </a:r>
            <a:r>
              <a:rPr kumimoji="1" lang="ja-JP" altLang="en-US" sz="1400" dirty="0" smtClean="0">
                <a:latin typeface="+mj-ea"/>
                <a:ea typeface="+mj-ea"/>
              </a:rPr>
              <a:t> テナント</a:t>
            </a:r>
            <a:endParaRPr kumimoji="1" lang="en-US" altLang="ja-JP" sz="1400" dirty="0" smtClean="0">
              <a:latin typeface="+mj-ea"/>
              <a:ea typeface="+mj-ea"/>
            </a:endParaRPr>
          </a:p>
          <a:p>
            <a:r>
              <a:rPr lang="ja-JP" altLang="en-US" sz="1400" dirty="0" smtClean="0">
                <a:latin typeface="+mj-ea"/>
                <a:ea typeface="+mj-ea"/>
              </a:rPr>
              <a:t>（例えば </a:t>
            </a:r>
            <a:r>
              <a:rPr lang="en-US" altLang="ja-JP" sz="1400" dirty="0" smtClean="0">
                <a:latin typeface="+mj-ea"/>
                <a:ea typeface="+mj-ea"/>
              </a:rPr>
              <a:t>IaaS</a:t>
            </a:r>
            <a:r>
              <a:rPr lang="ja-JP" altLang="en-US" sz="1400" dirty="0" smtClean="0">
                <a:latin typeface="+mj-ea"/>
                <a:ea typeface="+mj-ea"/>
              </a:rPr>
              <a:t> 事業者）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3815916" y="4653136"/>
            <a:ext cx="1512000" cy="432048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latin typeface="+mj-ea"/>
                <a:ea typeface="+mj-ea"/>
              </a:rPr>
              <a:t>物理サーバ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4824084" y="4653160"/>
            <a:ext cx="504000" cy="216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none" lIns="0" tIns="3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BMC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cxnSp>
        <p:nvCxnSpPr>
          <p:cNvPr id="45" name="直線コネクタ 44"/>
          <p:cNvCxnSpPr>
            <a:endCxn id="42" idx="2"/>
          </p:cNvCxnSpPr>
          <p:nvPr/>
        </p:nvCxnSpPr>
        <p:spPr bwMode="auto">
          <a:xfrm flipV="1">
            <a:off x="5076056" y="4869160"/>
            <a:ext cx="28" cy="84486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49" name="グループ化 48">
            <a:extLst>
              <a:ext uri="{FF2B5EF4-FFF2-40B4-BE49-F238E27FC236}">
                <a16:creationId xmlns="" xmlns:a16="http://schemas.microsoft.com/office/drawing/2014/main" id="{0354CE80-49FB-4388-83BA-94DF9E40A5E8}"/>
              </a:ext>
            </a:extLst>
          </p:cNvPr>
          <p:cNvGrpSpPr>
            <a:grpSpLocks noChangeAspect="1"/>
          </p:cNvGrpSpPr>
          <p:nvPr/>
        </p:nvGrpSpPr>
        <p:grpSpPr>
          <a:xfrm>
            <a:off x="8532440" y="5259342"/>
            <a:ext cx="504000" cy="354020"/>
            <a:chOff x="-1828973" y="2716213"/>
            <a:chExt cx="2020481" cy="1419225"/>
          </a:xfrm>
        </p:grpSpPr>
        <p:sp>
          <p:nvSpPr>
            <p:cNvPr id="50" name="フリーフォーム: 図形 349">
              <a:extLst>
                <a:ext uri="{FF2B5EF4-FFF2-40B4-BE49-F238E27FC236}">
                  <a16:creationId xmlns="" xmlns:a16="http://schemas.microsoft.com/office/drawing/2014/main" id="{60755967-856B-4CFA-ABED-87AE21916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28973" y="2716213"/>
              <a:ext cx="2020481" cy="1419225"/>
            </a:xfrm>
            <a:custGeom>
              <a:avLst/>
              <a:gdLst>
                <a:gd name="connsiteX0" fmla="*/ 915581 w 2020481"/>
                <a:gd name="connsiteY0" fmla="*/ 898525 h 1419225"/>
                <a:gd name="connsiteX1" fmla="*/ 937889 w 2020481"/>
                <a:gd name="connsiteY1" fmla="*/ 930275 h 1419225"/>
                <a:gd name="connsiteX2" fmla="*/ 1157782 w 2020481"/>
                <a:gd name="connsiteY2" fmla="*/ 917575 h 1419225"/>
                <a:gd name="connsiteX3" fmla="*/ 1266135 w 2020481"/>
                <a:gd name="connsiteY3" fmla="*/ 1006475 h 1419225"/>
                <a:gd name="connsiteX4" fmla="*/ 1342619 w 2020481"/>
                <a:gd name="connsiteY4" fmla="*/ 1006475 h 1419225"/>
                <a:gd name="connsiteX5" fmla="*/ 1342619 w 2020481"/>
                <a:gd name="connsiteY5" fmla="*/ 898525 h 1419225"/>
                <a:gd name="connsiteX6" fmla="*/ 915581 w 2020481"/>
                <a:gd name="connsiteY6" fmla="*/ 898525 h 1419225"/>
                <a:gd name="connsiteX7" fmla="*/ 847905 w 2020481"/>
                <a:gd name="connsiteY7" fmla="*/ 123825 h 1419225"/>
                <a:gd name="connsiteX8" fmla="*/ 1956580 w 2020481"/>
                <a:gd name="connsiteY8" fmla="*/ 123825 h 1419225"/>
                <a:gd name="connsiteX9" fmla="*/ 1982141 w 2020481"/>
                <a:gd name="connsiteY9" fmla="*/ 149413 h 1419225"/>
                <a:gd name="connsiteX10" fmla="*/ 1982141 w 2020481"/>
                <a:gd name="connsiteY10" fmla="*/ 872278 h 1419225"/>
                <a:gd name="connsiteX11" fmla="*/ 1956580 w 2020481"/>
                <a:gd name="connsiteY11" fmla="*/ 897867 h 1419225"/>
                <a:gd name="connsiteX12" fmla="*/ 1464546 w 2020481"/>
                <a:gd name="connsiteY12" fmla="*/ 897867 h 1419225"/>
                <a:gd name="connsiteX13" fmla="*/ 1464546 w 2020481"/>
                <a:gd name="connsiteY13" fmla="*/ 1006616 h 1419225"/>
                <a:gd name="connsiteX14" fmla="*/ 1758488 w 2020481"/>
                <a:gd name="connsiteY14" fmla="*/ 1006616 h 1419225"/>
                <a:gd name="connsiteX15" fmla="*/ 1784049 w 2020481"/>
                <a:gd name="connsiteY15" fmla="*/ 1032204 h 1419225"/>
                <a:gd name="connsiteX16" fmla="*/ 1784049 w 2020481"/>
                <a:gd name="connsiteY16" fmla="*/ 1102572 h 1419225"/>
                <a:gd name="connsiteX17" fmla="*/ 1758488 w 2020481"/>
                <a:gd name="connsiteY17" fmla="*/ 1128160 h 1419225"/>
                <a:gd name="connsiteX18" fmla="*/ 1055582 w 2020481"/>
                <a:gd name="connsiteY18" fmla="*/ 1128160 h 1419225"/>
                <a:gd name="connsiteX19" fmla="*/ 889440 w 2020481"/>
                <a:gd name="connsiteY19" fmla="*/ 1140954 h 1419225"/>
                <a:gd name="connsiteX20" fmla="*/ 883050 w 2020481"/>
                <a:gd name="connsiteY20" fmla="*/ 1140954 h 1419225"/>
                <a:gd name="connsiteX21" fmla="*/ 796784 w 2020481"/>
                <a:gd name="connsiteY21" fmla="*/ 1092976 h 1419225"/>
                <a:gd name="connsiteX22" fmla="*/ 726493 w 2020481"/>
                <a:gd name="connsiteY22" fmla="*/ 987425 h 1419225"/>
                <a:gd name="connsiteX23" fmla="*/ 726493 w 2020481"/>
                <a:gd name="connsiteY23" fmla="*/ 1160145 h 1419225"/>
                <a:gd name="connsiteX24" fmla="*/ 1975751 w 2020481"/>
                <a:gd name="connsiteY24" fmla="*/ 1160145 h 1419225"/>
                <a:gd name="connsiteX25" fmla="*/ 2020481 w 2020481"/>
                <a:gd name="connsiteY25" fmla="*/ 1204924 h 1419225"/>
                <a:gd name="connsiteX26" fmla="*/ 1975751 w 2020481"/>
                <a:gd name="connsiteY26" fmla="*/ 1249704 h 1419225"/>
                <a:gd name="connsiteX27" fmla="*/ 726493 w 2020481"/>
                <a:gd name="connsiteY27" fmla="*/ 1249704 h 1419225"/>
                <a:gd name="connsiteX28" fmla="*/ 726493 w 2020481"/>
                <a:gd name="connsiteY28" fmla="*/ 1419225 h 1419225"/>
                <a:gd name="connsiteX29" fmla="*/ 240848 w 2020481"/>
                <a:gd name="connsiteY29" fmla="*/ 1419225 h 1419225"/>
                <a:gd name="connsiteX30" fmla="*/ 240848 w 2020481"/>
                <a:gd name="connsiteY30" fmla="*/ 1144153 h 1419225"/>
                <a:gd name="connsiteX31" fmla="*/ 116242 w 2020481"/>
                <a:gd name="connsiteY31" fmla="*/ 1163344 h 1419225"/>
                <a:gd name="connsiteX32" fmla="*/ 103462 w 2020481"/>
                <a:gd name="connsiteY32" fmla="*/ 1163344 h 1419225"/>
                <a:gd name="connsiteX33" fmla="*/ 17196 w 2020481"/>
                <a:gd name="connsiteY33" fmla="*/ 1118564 h 1419225"/>
                <a:gd name="connsiteX34" fmla="*/ 14001 w 2020481"/>
                <a:gd name="connsiteY34" fmla="*/ 1009815 h 1419225"/>
                <a:gd name="connsiteX35" fmla="*/ 205703 w 2020481"/>
                <a:gd name="connsiteY35" fmla="*/ 657978 h 1419225"/>
                <a:gd name="connsiteX36" fmla="*/ 240848 w 2020481"/>
                <a:gd name="connsiteY36" fmla="*/ 622794 h 1419225"/>
                <a:gd name="connsiteX37" fmla="*/ 483671 w 2020481"/>
                <a:gd name="connsiteY37" fmla="*/ 562022 h 1419225"/>
                <a:gd name="connsiteX38" fmla="*/ 726493 w 2020481"/>
                <a:gd name="connsiteY38" fmla="*/ 625993 h 1419225"/>
                <a:gd name="connsiteX39" fmla="*/ 755249 w 2020481"/>
                <a:gd name="connsiteY39" fmla="*/ 654779 h 1419225"/>
                <a:gd name="connsiteX40" fmla="*/ 822344 w 2020481"/>
                <a:gd name="connsiteY40" fmla="*/ 757132 h 1419225"/>
                <a:gd name="connsiteX41" fmla="*/ 822344 w 2020481"/>
                <a:gd name="connsiteY41" fmla="*/ 149413 h 1419225"/>
                <a:gd name="connsiteX42" fmla="*/ 847905 w 2020481"/>
                <a:gd name="connsiteY42" fmla="*/ 123825 h 1419225"/>
                <a:gd name="connsiteX43" fmla="*/ 483781 w 2020481"/>
                <a:gd name="connsiteY43" fmla="*/ 0 h 1419225"/>
                <a:gd name="connsiteX44" fmla="*/ 704444 w 2020481"/>
                <a:gd name="connsiteY44" fmla="*/ 252413 h 1419225"/>
                <a:gd name="connsiteX45" fmla="*/ 483781 w 2020481"/>
                <a:gd name="connsiteY45" fmla="*/ 504826 h 1419225"/>
                <a:gd name="connsiteX46" fmla="*/ 263118 w 2020481"/>
                <a:gd name="connsiteY46" fmla="*/ 252413 h 1419225"/>
                <a:gd name="connsiteX47" fmla="*/ 483781 w 2020481"/>
                <a:gd name="connsiteY47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0481" h="1419225">
                  <a:moveTo>
                    <a:pt x="915581" y="898525"/>
                  </a:moveTo>
                  <a:cubicBezTo>
                    <a:pt x="915581" y="898525"/>
                    <a:pt x="915581" y="898525"/>
                    <a:pt x="937889" y="930275"/>
                  </a:cubicBezTo>
                  <a:cubicBezTo>
                    <a:pt x="937889" y="930275"/>
                    <a:pt x="937889" y="930275"/>
                    <a:pt x="1157782" y="917575"/>
                  </a:cubicBezTo>
                  <a:cubicBezTo>
                    <a:pt x="1211958" y="914400"/>
                    <a:pt x="1259761" y="952500"/>
                    <a:pt x="1266135" y="1006475"/>
                  </a:cubicBezTo>
                  <a:cubicBezTo>
                    <a:pt x="1288443" y="1006475"/>
                    <a:pt x="1313937" y="1006475"/>
                    <a:pt x="1342619" y="1006475"/>
                  </a:cubicBezTo>
                  <a:cubicBezTo>
                    <a:pt x="1342619" y="1006475"/>
                    <a:pt x="1342619" y="1006475"/>
                    <a:pt x="1342619" y="898525"/>
                  </a:cubicBezTo>
                  <a:cubicBezTo>
                    <a:pt x="1342619" y="898525"/>
                    <a:pt x="1339432" y="898525"/>
                    <a:pt x="915581" y="898525"/>
                  </a:cubicBezTo>
                  <a:close/>
                  <a:moveTo>
                    <a:pt x="847905" y="123825"/>
                  </a:moveTo>
                  <a:cubicBezTo>
                    <a:pt x="847905" y="123825"/>
                    <a:pt x="847905" y="123825"/>
                    <a:pt x="1956580" y="123825"/>
                  </a:cubicBezTo>
                  <a:cubicBezTo>
                    <a:pt x="1972556" y="123825"/>
                    <a:pt x="1982141" y="133421"/>
                    <a:pt x="1982141" y="149413"/>
                  </a:cubicBezTo>
                  <a:cubicBezTo>
                    <a:pt x="1982141" y="149413"/>
                    <a:pt x="1982141" y="149413"/>
                    <a:pt x="1982141" y="872278"/>
                  </a:cubicBezTo>
                  <a:cubicBezTo>
                    <a:pt x="1982141" y="885073"/>
                    <a:pt x="1972556" y="897867"/>
                    <a:pt x="1956580" y="897867"/>
                  </a:cubicBezTo>
                  <a:cubicBezTo>
                    <a:pt x="1956580" y="897867"/>
                    <a:pt x="1956580" y="897867"/>
                    <a:pt x="1464546" y="897867"/>
                  </a:cubicBezTo>
                  <a:cubicBezTo>
                    <a:pt x="1464546" y="897867"/>
                    <a:pt x="1464546" y="897867"/>
                    <a:pt x="1464546" y="1006616"/>
                  </a:cubicBezTo>
                  <a:cubicBezTo>
                    <a:pt x="1464546" y="1006616"/>
                    <a:pt x="1464546" y="1006616"/>
                    <a:pt x="1758488" y="1006616"/>
                  </a:cubicBezTo>
                  <a:cubicBezTo>
                    <a:pt x="1774464" y="1006616"/>
                    <a:pt x="1784049" y="1016212"/>
                    <a:pt x="1784049" y="1032204"/>
                  </a:cubicBezTo>
                  <a:cubicBezTo>
                    <a:pt x="1784049" y="1032204"/>
                    <a:pt x="1784049" y="1032204"/>
                    <a:pt x="1784049" y="1102572"/>
                  </a:cubicBezTo>
                  <a:cubicBezTo>
                    <a:pt x="1784049" y="1118564"/>
                    <a:pt x="1774464" y="1128160"/>
                    <a:pt x="1758488" y="1128160"/>
                  </a:cubicBezTo>
                  <a:cubicBezTo>
                    <a:pt x="1758488" y="1128160"/>
                    <a:pt x="1758488" y="1128160"/>
                    <a:pt x="1055582" y="1128160"/>
                  </a:cubicBezTo>
                  <a:cubicBezTo>
                    <a:pt x="1055582" y="1128160"/>
                    <a:pt x="1055582" y="1128160"/>
                    <a:pt x="889440" y="1140954"/>
                  </a:cubicBezTo>
                  <a:cubicBezTo>
                    <a:pt x="886245" y="1140954"/>
                    <a:pt x="883050" y="1140954"/>
                    <a:pt x="883050" y="1140954"/>
                  </a:cubicBezTo>
                  <a:cubicBezTo>
                    <a:pt x="847905" y="1140954"/>
                    <a:pt x="815954" y="1121763"/>
                    <a:pt x="796784" y="1092976"/>
                  </a:cubicBezTo>
                  <a:cubicBezTo>
                    <a:pt x="796784" y="1092976"/>
                    <a:pt x="796784" y="1092976"/>
                    <a:pt x="726493" y="987425"/>
                  </a:cubicBezTo>
                  <a:cubicBezTo>
                    <a:pt x="726493" y="1048197"/>
                    <a:pt x="726493" y="1105770"/>
                    <a:pt x="726493" y="1160145"/>
                  </a:cubicBezTo>
                  <a:cubicBezTo>
                    <a:pt x="854295" y="1160145"/>
                    <a:pt x="1247283" y="1160145"/>
                    <a:pt x="1975751" y="1160145"/>
                  </a:cubicBezTo>
                  <a:cubicBezTo>
                    <a:pt x="2001311" y="1160145"/>
                    <a:pt x="2020481" y="1179336"/>
                    <a:pt x="2020481" y="1204924"/>
                  </a:cubicBezTo>
                  <a:cubicBezTo>
                    <a:pt x="2020481" y="1230513"/>
                    <a:pt x="2001311" y="1249704"/>
                    <a:pt x="1975751" y="1249704"/>
                  </a:cubicBezTo>
                  <a:cubicBezTo>
                    <a:pt x="1975751" y="1249704"/>
                    <a:pt x="1598737" y="1249704"/>
                    <a:pt x="726493" y="1249704"/>
                  </a:cubicBezTo>
                  <a:cubicBezTo>
                    <a:pt x="726493" y="1342461"/>
                    <a:pt x="726493" y="1409630"/>
                    <a:pt x="726493" y="1419225"/>
                  </a:cubicBezTo>
                  <a:cubicBezTo>
                    <a:pt x="726493" y="1419225"/>
                    <a:pt x="726493" y="1419225"/>
                    <a:pt x="240848" y="1419225"/>
                  </a:cubicBezTo>
                  <a:cubicBezTo>
                    <a:pt x="240848" y="1361652"/>
                    <a:pt x="240848" y="1259299"/>
                    <a:pt x="240848" y="1144153"/>
                  </a:cubicBezTo>
                  <a:cubicBezTo>
                    <a:pt x="240848" y="1144153"/>
                    <a:pt x="240848" y="1144153"/>
                    <a:pt x="116242" y="1163344"/>
                  </a:cubicBezTo>
                  <a:cubicBezTo>
                    <a:pt x="113047" y="1163344"/>
                    <a:pt x="106657" y="1163344"/>
                    <a:pt x="103462" y="1163344"/>
                  </a:cubicBezTo>
                  <a:cubicBezTo>
                    <a:pt x="68317" y="1163344"/>
                    <a:pt x="36366" y="1147351"/>
                    <a:pt x="17196" y="1118564"/>
                  </a:cubicBezTo>
                  <a:cubicBezTo>
                    <a:pt x="-5169" y="1086579"/>
                    <a:pt x="-5169" y="1044998"/>
                    <a:pt x="14001" y="1009815"/>
                  </a:cubicBezTo>
                  <a:cubicBezTo>
                    <a:pt x="14001" y="1009815"/>
                    <a:pt x="14001" y="1009815"/>
                    <a:pt x="205703" y="657978"/>
                  </a:cubicBezTo>
                  <a:cubicBezTo>
                    <a:pt x="215288" y="645184"/>
                    <a:pt x="224873" y="632390"/>
                    <a:pt x="240848" y="622794"/>
                  </a:cubicBezTo>
                  <a:cubicBezTo>
                    <a:pt x="240848" y="622794"/>
                    <a:pt x="285579" y="562022"/>
                    <a:pt x="483671" y="562022"/>
                  </a:cubicBezTo>
                  <a:cubicBezTo>
                    <a:pt x="681763" y="562022"/>
                    <a:pt x="726493" y="625993"/>
                    <a:pt x="726493" y="625993"/>
                  </a:cubicBezTo>
                  <a:cubicBezTo>
                    <a:pt x="739273" y="632390"/>
                    <a:pt x="748859" y="641985"/>
                    <a:pt x="755249" y="654779"/>
                  </a:cubicBezTo>
                  <a:cubicBezTo>
                    <a:pt x="755249" y="654779"/>
                    <a:pt x="755249" y="654779"/>
                    <a:pt x="822344" y="757132"/>
                  </a:cubicBezTo>
                  <a:cubicBezTo>
                    <a:pt x="822344" y="657978"/>
                    <a:pt x="822344" y="478861"/>
                    <a:pt x="822344" y="149413"/>
                  </a:cubicBezTo>
                  <a:cubicBezTo>
                    <a:pt x="822344" y="133421"/>
                    <a:pt x="835124" y="123825"/>
                    <a:pt x="847905" y="123825"/>
                  </a:cubicBezTo>
                  <a:close/>
                  <a:moveTo>
                    <a:pt x="483781" y="0"/>
                  </a:moveTo>
                  <a:cubicBezTo>
                    <a:pt x="605650" y="0"/>
                    <a:pt x="704444" y="113009"/>
                    <a:pt x="704444" y="252413"/>
                  </a:cubicBezTo>
                  <a:cubicBezTo>
                    <a:pt x="704444" y="391817"/>
                    <a:pt x="605650" y="504826"/>
                    <a:pt x="483781" y="504826"/>
                  </a:cubicBezTo>
                  <a:cubicBezTo>
                    <a:pt x="361912" y="504826"/>
                    <a:pt x="263118" y="391817"/>
                    <a:pt x="263118" y="252413"/>
                  </a:cubicBezTo>
                  <a:cubicBezTo>
                    <a:pt x="263118" y="113009"/>
                    <a:pt x="361912" y="0"/>
                    <a:pt x="483781" y="0"/>
                  </a:cubicBezTo>
                  <a:close/>
                </a:path>
              </a:pathLst>
            </a:custGeom>
            <a:solidFill>
              <a:srgbClr val="00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1" name="フリーフォーム: 図形 348">
              <a:extLst>
                <a:ext uri="{FF2B5EF4-FFF2-40B4-BE49-F238E27FC236}">
                  <a16:creationId xmlns="" xmlns:a16="http://schemas.microsoft.com/office/drawing/2014/main" id="{4735829D-753B-4B7D-B63B-8C680F7E3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29267" y="2933701"/>
              <a:ext cx="985838" cy="587375"/>
            </a:xfrm>
            <a:custGeom>
              <a:avLst/>
              <a:gdLst>
                <a:gd name="connsiteX0" fmla="*/ 641350 w 985838"/>
                <a:gd name="connsiteY0" fmla="*/ 334962 h 587375"/>
                <a:gd name="connsiteX1" fmla="*/ 688975 w 985838"/>
                <a:gd name="connsiteY1" fmla="*/ 473075 h 587375"/>
                <a:gd name="connsiteX2" fmla="*/ 717550 w 985838"/>
                <a:gd name="connsiteY2" fmla="*/ 441325 h 587375"/>
                <a:gd name="connsiteX3" fmla="*/ 763588 w 985838"/>
                <a:gd name="connsiteY3" fmla="*/ 485775 h 587375"/>
                <a:gd name="connsiteX4" fmla="*/ 792163 w 985838"/>
                <a:gd name="connsiteY4" fmla="*/ 457200 h 587375"/>
                <a:gd name="connsiteX5" fmla="*/ 747713 w 985838"/>
                <a:gd name="connsiteY5" fmla="*/ 412750 h 587375"/>
                <a:gd name="connsiteX6" fmla="*/ 779463 w 985838"/>
                <a:gd name="connsiteY6" fmla="*/ 382587 h 587375"/>
                <a:gd name="connsiteX7" fmla="*/ 215900 w 985838"/>
                <a:gd name="connsiteY7" fmla="*/ 146050 h 587375"/>
                <a:gd name="connsiteX8" fmla="*/ 215900 w 985838"/>
                <a:gd name="connsiteY8" fmla="*/ 444500 h 587375"/>
                <a:gd name="connsiteX9" fmla="*/ 631825 w 985838"/>
                <a:gd name="connsiteY9" fmla="*/ 444500 h 587375"/>
                <a:gd name="connsiteX10" fmla="*/ 615950 w 985838"/>
                <a:gd name="connsiteY10" fmla="*/ 400050 h 587375"/>
                <a:gd name="connsiteX11" fmla="*/ 261938 w 985838"/>
                <a:gd name="connsiteY11" fmla="*/ 400050 h 587375"/>
                <a:gd name="connsiteX12" fmla="*/ 261938 w 985838"/>
                <a:gd name="connsiteY12" fmla="*/ 192087 h 587375"/>
                <a:gd name="connsiteX13" fmla="*/ 723900 w 985838"/>
                <a:gd name="connsiteY13" fmla="*/ 192087 h 587375"/>
                <a:gd name="connsiteX14" fmla="*/ 723900 w 985838"/>
                <a:gd name="connsiteY14" fmla="*/ 315912 h 587375"/>
                <a:gd name="connsiteX15" fmla="*/ 769938 w 985838"/>
                <a:gd name="connsiteY15" fmla="*/ 331787 h 587375"/>
                <a:gd name="connsiteX16" fmla="*/ 769938 w 985838"/>
                <a:gd name="connsiteY16" fmla="*/ 146050 h 587375"/>
                <a:gd name="connsiteX17" fmla="*/ 0 w 985838"/>
                <a:gd name="connsiteY17" fmla="*/ 0 h 587375"/>
                <a:gd name="connsiteX18" fmla="*/ 985838 w 985838"/>
                <a:gd name="connsiteY18" fmla="*/ 0 h 587375"/>
                <a:gd name="connsiteX19" fmla="*/ 985838 w 985838"/>
                <a:gd name="connsiteY19" fmla="*/ 587375 h 587375"/>
                <a:gd name="connsiteX20" fmla="*/ 0 w 985838"/>
                <a:gd name="connsiteY20" fmla="*/ 587375 h 58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5838" h="587375">
                  <a:moveTo>
                    <a:pt x="641350" y="334962"/>
                  </a:moveTo>
                  <a:lnTo>
                    <a:pt x="688975" y="473075"/>
                  </a:lnTo>
                  <a:lnTo>
                    <a:pt x="717550" y="441325"/>
                  </a:lnTo>
                  <a:lnTo>
                    <a:pt x="763588" y="485775"/>
                  </a:lnTo>
                  <a:lnTo>
                    <a:pt x="792163" y="457200"/>
                  </a:lnTo>
                  <a:lnTo>
                    <a:pt x="747713" y="412750"/>
                  </a:lnTo>
                  <a:lnTo>
                    <a:pt x="779463" y="382587"/>
                  </a:lnTo>
                  <a:close/>
                  <a:moveTo>
                    <a:pt x="215900" y="146050"/>
                  </a:moveTo>
                  <a:lnTo>
                    <a:pt x="215900" y="444500"/>
                  </a:lnTo>
                  <a:lnTo>
                    <a:pt x="631825" y="444500"/>
                  </a:lnTo>
                  <a:lnTo>
                    <a:pt x="615950" y="400050"/>
                  </a:lnTo>
                  <a:lnTo>
                    <a:pt x="261938" y="400050"/>
                  </a:lnTo>
                  <a:lnTo>
                    <a:pt x="261938" y="192087"/>
                  </a:lnTo>
                  <a:lnTo>
                    <a:pt x="723900" y="192087"/>
                  </a:lnTo>
                  <a:lnTo>
                    <a:pt x="723900" y="315912"/>
                  </a:lnTo>
                  <a:lnTo>
                    <a:pt x="769938" y="331787"/>
                  </a:lnTo>
                  <a:lnTo>
                    <a:pt x="769938" y="146050"/>
                  </a:lnTo>
                  <a:close/>
                  <a:moveTo>
                    <a:pt x="0" y="0"/>
                  </a:moveTo>
                  <a:lnTo>
                    <a:pt x="985838" y="0"/>
                  </a:lnTo>
                  <a:lnTo>
                    <a:pt x="985838" y="587375"/>
                  </a:lnTo>
                  <a:lnTo>
                    <a:pt x="0" y="587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8541096" y="5604546"/>
            <a:ext cx="492814" cy="3807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4861AF"/>
            </a:solidFill>
          </a:ln>
        </p:spPr>
        <p:txBody>
          <a:bodyPr wrap="none" lIns="36000" tIns="36000" rIns="36000" bIns="0" rtlCol="0">
            <a:spAutoFit/>
          </a:bodyPr>
          <a:lstStyle/>
          <a:p>
            <a:pPr algn="ctr"/>
            <a:r>
              <a:rPr lang="en-US" altLang="ja-JP" sz="1000" dirty="0" err="1" smtClean="0"/>
              <a:t>HaaS</a:t>
            </a:r>
            <a:endParaRPr lang="en-US" altLang="ja-JP" sz="1000" dirty="0" smtClean="0"/>
          </a:p>
          <a:p>
            <a:pPr algn="ctr"/>
            <a:r>
              <a:rPr lang="ja-JP" altLang="en-US" sz="1000" dirty="0" smtClean="0"/>
              <a:t>運用者</a:t>
            </a:r>
            <a:endParaRPr kumimoji="1" lang="ja-JP" altLang="en-US" sz="1000" dirty="0"/>
          </a:p>
        </p:txBody>
      </p:sp>
      <p:cxnSp>
        <p:nvCxnSpPr>
          <p:cNvPr id="53" name="カギ線コネクタ 52"/>
          <p:cNvCxnSpPr>
            <a:stCxn id="27" idx="3"/>
            <a:endCxn id="52" idx="1"/>
          </p:cNvCxnSpPr>
          <p:nvPr/>
        </p:nvCxnSpPr>
        <p:spPr bwMode="auto">
          <a:xfrm>
            <a:off x="8388424" y="4932648"/>
            <a:ext cx="152672" cy="86226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54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4" name="角丸四角形吹き出し 53"/>
          <p:cNvSpPr/>
          <p:nvPr/>
        </p:nvSpPr>
        <p:spPr bwMode="auto">
          <a:xfrm>
            <a:off x="8215095" y="3392996"/>
            <a:ext cx="785397" cy="448841"/>
          </a:xfrm>
          <a:prstGeom prst="wedgeRoundRectCallout">
            <a:avLst>
              <a:gd name="adj1" fmla="val -32701"/>
              <a:gd name="adj2" fmla="val 92726"/>
              <a:gd name="adj3" fmla="val 16667"/>
            </a:avLst>
          </a:prstGeom>
          <a:solidFill>
            <a:srgbClr val="FFCCFF"/>
          </a:solidFill>
          <a:ln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none" lIns="36000" tIns="36000" rIns="36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ja-JP" sz="1200" dirty="0" smtClean="0">
                <a:latin typeface="+mj-ea"/>
                <a:ea typeface="+mj-ea"/>
              </a:rPr>
              <a:t>OS</a:t>
            </a:r>
            <a:r>
              <a:rPr kumimoji="1" lang="ja-JP" altLang="en-US" sz="1200" dirty="0" smtClean="0">
                <a:latin typeface="+mj-ea"/>
                <a:ea typeface="+mj-ea"/>
              </a:rPr>
              <a:t>ｲﾝｽﾄｰﾙ</a:t>
            </a:r>
            <a:endParaRPr kumimoji="1" lang="en-US" altLang="ja-JP" sz="1200" dirty="0" smtClean="0">
              <a:latin typeface="+mj-ea"/>
              <a:ea typeface="+mj-ea"/>
            </a:endParaRPr>
          </a:p>
          <a:p>
            <a:pPr algn="ctr"/>
            <a:r>
              <a:rPr lang="ja-JP" altLang="en-US" sz="1200" dirty="0" smtClean="0">
                <a:latin typeface="+mj-ea"/>
                <a:ea typeface="+mj-ea"/>
              </a:rPr>
              <a:t>とか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25" name="フリーフォーム 24"/>
          <p:cNvSpPr/>
          <p:nvPr/>
        </p:nvSpPr>
        <p:spPr bwMode="auto">
          <a:xfrm>
            <a:off x="5252936" y="4221545"/>
            <a:ext cx="3093396" cy="185085"/>
          </a:xfrm>
          <a:custGeom>
            <a:avLst/>
            <a:gdLst>
              <a:gd name="connsiteX0" fmla="*/ 3093396 w 3093396"/>
              <a:gd name="connsiteY0" fmla="*/ 259 h 185085"/>
              <a:gd name="connsiteX1" fmla="*/ 924128 w 3093396"/>
              <a:gd name="connsiteY1" fmla="*/ 29442 h 185085"/>
              <a:gd name="connsiteX2" fmla="*/ 0 w 3093396"/>
              <a:gd name="connsiteY2" fmla="*/ 185085 h 18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3396" h="185085">
                <a:moveTo>
                  <a:pt x="3093396" y="259"/>
                </a:moveTo>
                <a:cubicBezTo>
                  <a:pt x="2266545" y="-552"/>
                  <a:pt x="1439694" y="-1362"/>
                  <a:pt x="924128" y="29442"/>
                </a:cubicBezTo>
                <a:cubicBezTo>
                  <a:pt x="408562" y="60246"/>
                  <a:pt x="204281" y="122665"/>
                  <a:pt x="0" y="185085"/>
                </a:cubicBezTo>
              </a:path>
            </a:pathLst>
          </a:custGeom>
          <a:ln w="25400">
            <a:solidFill>
              <a:srgbClr val="FF00FF"/>
            </a:solidFill>
            <a:headEnd type="triangle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5" name="フリーフォーム 54"/>
          <p:cNvSpPr/>
          <p:nvPr/>
        </p:nvSpPr>
        <p:spPr bwMode="auto">
          <a:xfrm>
            <a:off x="5496128" y="4644077"/>
            <a:ext cx="2266544" cy="1250885"/>
          </a:xfrm>
          <a:custGeom>
            <a:avLst/>
            <a:gdLst>
              <a:gd name="connsiteX0" fmla="*/ 0 w 2266544"/>
              <a:gd name="connsiteY0" fmla="*/ 375395 h 1250885"/>
              <a:gd name="connsiteX1" fmla="*/ 1128408 w 2266544"/>
              <a:gd name="connsiteY1" fmla="*/ 44655 h 1250885"/>
              <a:gd name="connsiteX2" fmla="*/ 2266544 w 2266544"/>
              <a:gd name="connsiteY2" fmla="*/ 1250885 h 125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544" h="1250885">
                <a:moveTo>
                  <a:pt x="0" y="375395"/>
                </a:moveTo>
                <a:cubicBezTo>
                  <a:pt x="375325" y="137067"/>
                  <a:pt x="750651" y="-101260"/>
                  <a:pt x="1128408" y="44655"/>
                </a:cubicBezTo>
                <a:cubicBezTo>
                  <a:pt x="1506165" y="190570"/>
                  <a:pt x="1886354" y="720727"/>
                  <a:pt x="2266544" y="1250885"/>
                </a:cubicBezTo>
              </a:path>
            </a:pathLst>
          </a:custGeom>
          <a:ln w="25400">
            <a:solidFill>
              <a:srgbClr val="FF00FF"/>
            </a:solidFill>
            <a:headEnd type="triangle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角丸四角形吹き出し 55"/>
          <p:cNvSpPr/>
          <p:nvPr/>
        </p:nvSpPr>
        <p:spPr bwMode="auto">
          <a:xfrm>
            <a:off x="5562478" y="5108929"/>
            <a:ext cx="402558" cy="244530"/>
          </a:xfrm>
          <a:prstGeom prst="wedgeRoundRectCallout">
            <a:avLst>
              <a:gd name="adj1" fmla="val 6174"/>
              <a:gd name="adj2" fmla="val -129112"/>
              <a:gd name="adj3" fmla="val 16667"/>
            </a:avLst>
          </a:prstGeom>
          <a:solidFill>
            <a:srgbClr val="FFCCFF"/>
          </a:solidFill>
          <a:ln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none" lIns="36000" tIns="36000" rIns="36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1200" dirty="0" smtClean="0">
                <a:latin typeface="+mj-ea"/>
                <a:ea typeface="+mj-ea"/>
              </a:rPr>
              <a:t>監視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57" name="角丸四角形吹き出し 56"/>
          <p:cNvSpPr/>
          <p:nvPr/>
        </p:nvSpPr>
        <p:spPr bwMode="auto">
          <a:xfrm>
            <a:off x="1802041" y="4864753"/>
            <a:ext cx="1985900" cy="448841"/>
          </a:xfrm>
          <a:prstGeom prst="wedgeRoundRectCallout">
            <a:avLst>
              <a:gd name="adj1" fmla="val 103951"/>
              <a:gd name="adj2" fmla="val -21285"/>
              <a:gd name="adj3" fmla="val 16667"/>
            </a:avLst>
          </a:prstGeom>
          <a:solidFill>
            <a:srgbClr val="FFCCFF"/>
          </a:solidFill>
          <a:ln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none" lIns="36000" tIns="36000" rIns="36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ja-JP" sz="1200" dirty="0" smtClean="0">
                <a:latin typeface="+mj-ea"/>
                <a:ea typeface="+mj-ea"/>
              </a:rPr>
              <a:t>BMC</a:t>
            </a:r>
            <a:r>
              <a:rPr kumimoji="1" lang="ja-JP" altLang="en-US" sz="1200" dirty="0" err="1" smtClean="0">
                <a:latin typeface="+mj-ea"/>
                <a:ea typeface="+mj-ea"/>
              </a:rPr>
              <a:t>には</a:t>
            </a:r>
            <a:r>
              <a:rPr kumimoji="1" lang="ja-JP" altLang="en-US" sz="1200" dirty="0" smtClean="0">
                <a:latin typeface="+mj-ea"/>
                <a:ea typeface="+mj-ea"/>
              </a:rPr>
              <a:t>事業者・利用者の</a:t>
            </a:r>
            <a:endParaRPr kumimoji="1" lang="en-US" altLang="ja-JP" sz="1200" dirty="0" smtClean="0">
              <a:latin typeface="+mj-ea"/>
              <a:ea typeface="+mj-ea"/>
            </a:endParaRPr>
          </a:p>
          <a:p>
            <a:pPr algn="ctr"/>
            <a:r>
              <a:rPr kumimoji="1" lang="ja-JP" altLang="en-US" sz="1200" dirty="0" smtClean="0">
                <a:latin typeface="+mj-ea"/>
                <a:ea typeface="+mj-ea"/>
              </a:rPr>
              <a:t>両方がアクセス可能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58" name="上矢印 57"/>
          <p:cNvSpPr/>
          <p:nvPr/>
        </p:nvSpPr>
        <p:spPr bwMode="auto">
          <a:xfrm>
            <a:off x="4247964" y="5259342"/>
            <a:ext cx="720080" cy="360000"/>
          </a:xfrm>
          <a:prstGeom prst="upArrow">
            <a:avLst>
              <a:gd name="adj1" fmla="val 65392"/>
              <a:gd name="adj2" fmla="val 50000"/>
            </a:avLst>
          </a:prstGeom>
          <a:solidFill>
            <a:schemeClr val="accent3">
              <a:lumMod val="10000"/>
              <a:lumOff val="90000"/>
            </a:schemeClr>
          </a:solidFill>
          <a:ln w="25400">
            <a:solidFill>
              <a:schemeClr val="accent3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 smtClean="0">
                <a:latin typeface="+mj-ea"/>
                <a:ea typeface="+mj-ea"/>
              </a:rPr>
              <a:t>払出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59" name="角丸四角形吹き出し 58"/>
          <p:cNvSpPr/>
          <p:nvPr/>
        </p:nvSpPr>
        <p:spPr bwMode="auto">
          <a:xfrm>
            <a:off x="6165568" y="4904618"/>
            <a:ext cx="711570" cy="653153"/>
          </a:xfrm>
          <a:prstGeom prst="wedgeRoundRectCallout">
            <a:avLst>
              <a:gd name="adj1" fmla="val 15260"/>
              <a:gd name="adj2" fmla="val -66891"/>
              <a:gd name="adj3" fmla="val 16667"/>
            </a:avLst>
          </a:prstGeom>
          <a:solidFill>
            <a:srgbClr val="FFCCFF"/>
          </a:solidFill>
          <a:ln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none" lIns="36000" tIns="36000" rIns="36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kumimoji="1" lang="ja-JP" altLang="en-US" sz="1200" dirty="0" smtClean="0">
                <a:latin typeface="+mj-ea"/>
                <a:ea typeface="+mj-ea"/>
              </a:rPr>
              <a:t>設定</a:t>
            </a:r>
            <a:endParaRPr kumimoji="1" lang="en-US" altLang="ja-JP" sz="1200" dirty="0" smtClean="0">
              <a:latin typeface="+mj-ea"/>
              <a:ea typeface="+mj-ea"/>
            </a:endParaRPr>
          </a:p>
          <a:p>
            <a:r>
              <a:rPr lang="en-US" altLang="ja-JP" sz="1200" dirty="0" smtClean="0">
                <a:latin typeface="+mj-ea"/>
                <a:ea typeface="+mj-ea"/>
              </a:rPr>
              <a:t>- </a:t>
            </a:r>
            <a:r>
              <a:rPr lang="ja-JP" altLang="en-US" sz="1200" dirty="0" smtClean="0">
                <a:latin typeface="+mj-ea"/>
                <a:ea typeface="+mj-ea"/>
              </a:rPr>
              <a:t>ユーザ</a:t>
            </a:r>
            <a:endParaRPr lang="en-US" altLang="ja-JP" sz="1200" dirty="0" smtClean="0">
              <a:latin typeface="+mj-ea"/>
              <a:ea typeface="+mj-ea"/>
            </a:endParaRPr>
          </a:p>
          <a:p>
            <a:r>
              <a:rPr kumimoji="1" lang="en-US" altLang="ja-JP" sz="1200" dirty="0" smtClean="0">
                <a:latin typeface="+mj-ea"/>
                <a:ea typeface="+mj-ea"/>
              </a:rPr>
              <a:t>- IP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7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 bwMode="auto">
          <a:xfrm>
            <a:off x="316823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10" name="正方形/長方形 309"/>
          <p:cNvSpPr/>
          <p:nvPr/>
        </p:nvSpPr>
        <p:spPr bwMode="auto">
          <a:xfrm>
            <a:off x="1642605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24" name="正方形/長方形 323"/>
          <p:cNvSpPr/>
          <p:nvPr/>
        </p:nvSpPr>
        <p:spPr bwMode="auto">
          <a:xfrm>
            <a:off x="2929394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40" name="正方形/長方形 339"/>
          <p:cNvSpPr/>
          <p:nvPr/>
        </p:nvSpPr>
        <p:spPr bwMode="auto">
          <a:xfrm>
            <a:off x="4157693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50" name="正方形/長方形 349"/>
          <p:cNvSpPr/>
          <p:nvPr/>
        </p:nvSpPr>
        <p:spPr bwMode="auto">
          <a:xfrm>
            <a:off x="5337249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62" name="正方形/長方形 361"/>
          <p:cNvSpPr/>
          <p:nvPr/>
        </p:nvSpPr>
        <p:spPr bwMode="auto">
          <a:xfrm>
            <a:off x="6575296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72" name="正方形/長方形 371"/>
          <p:cNvSpPr/>
          <p:nvPr/>
        </p:nvSpPr>
        <p:spPr bwMode="auto">
          <a:xfrm>
            <a:off x="7784098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98" name="正方形/長方形 397"/>
          <p:cNvSpPr/>
          <p:nvPr/>
        </p:nvSpPr>
        <p:spPr bwMode="auto">
          <a:xfrm>
            <a:off x="502041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0" name="正方形/長方形 399"/>
          <p:cNvSpPr/>
          <p:nvPr/>
        </p:nvSpPr>
        <p:spPr bwMode="auto">
          <a:xfrm>
            <a:off x="1827824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1" name="正方形/長方形 400"/>
          <p:cNvSpPr/>
          <p:nvPr/>
        </p:nvSpPr>
        <p:spPr bwMode="auto">
          <a:xfrm>
            <a:off x="3114613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3" name="正方形/長方形 402"/>
          <p:cNvSpPr/>
          <p:nvPr/>
        </p:nvSpPr>
        <p:spPr bwMode="auto">
          <a:xfrm>
            <a:off x="4342911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4" name="正方形/長方形 403"/>
          <p:cNvSpPr/>
          <p:nvPr/>
        </p:nvSpPr>
        <p:spPr bwMode="auto">
          <a:xfrm>
            <a:off x="5522468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5" name="正方形/長方形 404"/>
          <p:cNvSpPr/>
          <p:nvPr/>
        </p:nvSpPr>
        <p:spPr bwMode="auto">
          <a:xfrm>
            <a:off x="6760515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6" name="正方形/長方形 405"/>
          <p:cNvSpPr/>
          <p:nvPr/>
        </p:nvSpPr>
        <p:spPr bwMode="auto">
          <a:xfrm>
            <a:off x="7969317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7" name="正方形/長方形 406"/>
          <p:cNvSpPr/>
          <p:nvPr/>
        </p:nvSpPr>
        <p:spPr bwMode="auto">
          <a:xfrm>
            <a:off x="502041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9" name="正方形/長方形 408"/>
          <p:cNvSpPr/>
          <p:nvPr/>
        </p:nvSpPr>
        <p:spPr bwMode="auto">
          <a:xfrm>
            <a:off x="1827824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0" name="正方形/長方形 409"/>
          <p:cNvSpPr/>
          <p:nvPr/>
        </p:nvSpPr>
        <p:spPr bwMode="auto">
          <a:xfrm>
            <a:off x="3114613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2" name="正方形/長方形 411"/>
          <p:cNvSpPr/>
          <p:nvPr/>
        </p:nvSpPr>
        <p:spPr bwMode="auto">
          <a:xfrm>
            <a:off x="4342911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3" name="正方形/長方形 412"/>
          <p:cNvSpPr/>
          <p:nvPr/>
        </p:nvSpPr>
        <p:spPr bwMode="auto">
          <a:xfrm>
            <a:off x="5522468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5" name="正方形/長方形 414"/>
          <p:cNvSpPr/>
          <p:nvPr/>
        </p:nvSpPr>
        <p:spPr bwMode="auto">
          <a:xfrm>
            <a:off x="6760515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6" name="正方形/長方形 415"/>
          <p:cNvSpPr/>
          <p:nvPr/>
        </p:nvSpPr>
        <p:spPr bwMode="auto">
          <a:xfrm>
            <a:off x="7969317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最終的なおちついた構成（</a:t>
            </a:r>
            <a:r>
              <a:rPr kumimoji="1" lang="ja-JP" altLang="en-US" dirty="0" smtClean="0"/>
              <a:t>物理）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4216186" y="2851406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Spine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7" name="正方形/長方形 196"/>
          <p:cNvSpPr/>
          <p:nvPr/>
        </p:nvSpPr>
        <p:spPr bwMode="auto">
          <a:xfrm>
            <a:off x="4157692" y="2890399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Spine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2" name="正方形/長方形 231"/>
          <p:cNvSpPr/>
          <p:nvPr/>
        </p:nvSpPr>
        <p:spPr bwMode="auto">
          <a:xfrm>
            <a:off x="502041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3" name="正方形/長方形 232"/>
          <p:cNvSpPr/>
          <p:nvPr/>
        </p:nvSpPr>
        <p:spPr bwMode="auto">
          <a:xfrm>
            <a:off x="502041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0" name="正方形/長方形 259"/>
          <p:cNvSpPr/>
          <p:nvPr/>
        </p:nvSpPr>
        <p:spPr bwMode="auto">
          <a:xfrm>
            <a:off x="502041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2" name="正方形/長方形 261"/>
          <p:cNvSpPr/>
          <p:nvPr/>
        </p:nvSpPr>
        <p:spPr bwMode="auto">
          <a:xfrm>
            <a:off x="502041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3" name="正方形/長方形 262"/>
          <p:cNvSpPr/>
          <p:nvPr/>
        </p:nvSpPr>
        <p:spPr bwMode="auto">
          <a:xfrm>
            <a:off x="502041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8" name="正方形/長方形 267"/>
          <p:cNvSpPr/>
          <p:nvPr/>
        </p:nvSpPr>
        <p:spPr bwMode="auto">
          <a:xfrm>
            <a:off x="502041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4" name="正方形/長方形 283"/>
          <p:cNvSpPr/>
          <p:nvPr/>
        </p:nvSpPr>
        <p:spPr bwMode="auto">
          <a:xfrm>
            <a:off x="502041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5" name="正方形/長方形 284"/>
          <p:cNvSpPr/>
          <p:nvPr/>
        </p:nvSpPr>
        <p:spPr bwMode="auto">
          <a:xfrm>
            <a:off x="502041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6" name="正方形/長方形 285"/>
          <p:cNvSpPr/>
          <p:nvPr/>
        </p:nvSpPr>
        <p:spPr bwMode="auto">
          <a:xfrm>
            <a:off x="502041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1" name="正方形/長方形 310"/>
          <p:cNvSpPr/>
          <p:nvPr/>
        </p:nvSpPr>
        <p:spPr bwMode="auto">
          <a:xfrm>
            <a:off x="1827824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2" name="正方形/長方形 311"/>
          <p:cNvSpPr/>
          <p:nvPr/>
        </p:nvSpPr>
        <p:spPr bwMode="auto">
          <a:xfrm>
            <a:off x="1827824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3" name="正方形/長方形 312"/>
          <p:cNvSpPr/>
          <p:nvPr/>
        </p:nvSpPr>
        <p:spPr bwMode="auto">
          <a:xfrm>
            <a:off x="1827824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4" name="正方形/長方形 313"/>
          <p:cNvSpPr/>
          <p:nvPr/>
        </p:nvSpPr>
        <p:spPr bwMode="auto">
          <a:xfrm>
            <a:off x="1827824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5" name="正方形/長方形 314"/>
          <p:cNvSpPr/>
          <p:nvPr/>
        </p:nvSpPr>
        <p:spPr bwMode="auto">
          <a:xfrm>
            <a:off x="1827824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6" name="正方形/長方形 315"/>
          <p:cNvSpPr/>
          <p:nvPr/>
        </p:nvSpPr>
        <p:spPr bwMode="auto">
          <a:xfrm>
            <a:off x="1827824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8" name="正方形/長方形 317"/>
          <p:cNvSpPr/>
          <p:nvPr/>
        </p:nvSpPr>
        <p:spPr bwMode="auto">
          <a:xfrm>
            <a:off x="1827824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2" name="正方形/長方形 321"/>
          <p:cNvSpPr/>
          <p:nvPr/>
        </p:nvSpPr>
        <p:spPr bwMode="auto">
          <a:xfrm>
            <a:off x="1827824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3" name="正方形/長方形 322"/>
          <p:cNvSpPr/>
          <p:nvPr/>
        </p:nvSpPr>
        <p:spPr bwMode="auto">
          <a:xfrm>
            <a:off x="1827824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5" name="正方形/長方形 324"/>
          <p:cNvSpPr/>
          <p:nvPr/>
        </p:nvSpPr>
        <p:spPr bwMode="auto">
          <a:xfrm>
            <a:off x="3114613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7" name="正方形/長方形 326"/>
          <p:cNvSpPr/>
          <p:nvPr/>
        </p:nvSpPr>
        <p:spPr bwMode="auto">
          <a:xfrm>
            <a:off x="3114613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9" name="正方形/長方形 328"/>
          <p:cNvSpPr/>
          <p:nvPr/>
        </p:nvSpPr>
        <p:spPr bwMode="auto">
          <a:xfrm>
            <a:off x="3114613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4" name="正方形/長方形 333"/>
          <p:cNvSpPr/>
          <p:nvPr/>
        </p:nvSpPr>
        <p:spPr bwMode="auto">
          <a:xfrm>
            <a:off x="3114613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5" name="正方形/長方形 334"/>
          <p:cNvSpPr/>
          <p:nvPr/>
        </p:nvSpPr>
        <p:spPr bwMode="auto">
          <a:xfrm>
            <a:off x="3114613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6" name="正方形/長方形 335"/>
          <p:cNvSpPr/>
          <p:nvPr/>
        </p:nvSpPr>
        <p:spPr bwMode="auto">
          <a:xfrm>
            <a:off x="3114613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7" name="正方形/長方形 336"/>
          <p:cNvSpPr/>
          <p:nvPr/>
        </p:nvSpPr>
        <p:spPr bwMode="auto">
          <a:xfrm>
            <a:off x="3114613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8" name="正方形/長方形 337"/>
          <p:cNvSpPr/>
          <p:nvPr/>
        </p:nvSpPr>
        <p:spPr bwMode="auto">
          <a:xfrm>
            <a:off x="3114613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9" name="正方形/長方形 338"/>
          <p:cNvSpPr/>
          <p:nvPr/>
        </p:nvSpPr>
        <p:spPr bwMode="auto">
          <a:xfrm>
            <a:off x="3114613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1" name="正方形/長方形 340"/>
          <p:cNvSpPr/>
          <p:nvPr/>
        </p:nvSpPr>
        <p:spPr bwMode="auto">
          <a:xfrm>
            <a:off x="4342911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2" name="正方形/長方形 341"/>
          <p:cNvSpPr/>
          <p:nvPr/>
        </p:nvSpPr>
        <p:spPr bwMode="auto">
          <a:xfrm>
            <a:off x="4342911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3" name="正方形/長方形 342"/>
          <p:cNvSpPr/>
          <p:nvPr/>
        </p:nvSpPr>
        <p:spPr bwMode="auto">
          <a:xfrm>
            <a:off x="4342911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4" name="正方形/長方形 343"/>
          <p:cNvSpPr/>
          <p:nvPr/>
        </p:nvSpPr>
        <p:spPr bwMode="auto">
          <a:xfrm>
            <a:off x="4342911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5" name="正方形/長方形 344"/>
          <p:cNvSpPr/>
          <p:nvPr/>
        </p:nvSpPr>
        <p:spPr bwMode="auto">
          <a:xfrm>
            <a:off x="4342911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6" name="正方形/長方形 345"/>
          <p:cNvSpPr/>
          <p:nvPr/>
        </p:nvSpPr>
        <p:spPr bwMode="auto">
          <a:xfrm>
            <a:off x="4342911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7" name="正方形/長方形 346"/>
          <p:cNvSpPr/>
          <p:nvPr/>
        </p:nvSpPr>
        <p:spPr bwMode="auto">
          <a:xfrm>
            <a:off x="4342911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8" name="正方形/長方形 347"/>
          <p:cNvSpPr/>
          <p:nvPr/>
        </p:nvSpPr>
        <p:spPr bwMode="auto">
          <a:xfrm>
            <a:off x="4342911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9" name="正方形/長方形 348"/>
          <p:cNvSpPr/>
          <p:nvPr/>
        </p:nvSpPr>
        <p:spPr bwMode="auto">
          <a:xfrm>
            <a:off x="4342911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3" name="正方形/長方形 352"/>
          <p:cNvSpPr/>
          <p:nvPr/>
        </p:nvSpPr>
        <p:spPr bwMode="auto">
          <a:xfrm>
            <a:off x="5522468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4" name="正方形/長方形 353"/>
          <p:cNvSpPr/>
          <p:nvPr/>
        </p:nvSpPr>
        <p:spPr bwMode="auto">
          <a:xfrm>
            <a:off x="5522468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5" name="正方形/長方形 354"/>
          <p:cNvSpPr/>
          <p:nvPr/>
        </p:nvSpPr>
        <p:spPr bwMode="auto">
          <a:xfrm>
            <a:off x="5522468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6" name="正方形/長方形 355"/>
          <p:cNvSpPr/>
          <p:nvPr/>
        </p:nvSpPr>
        <p:spPr bwMode="auto">
          <a:xfrm>
            <a:off x="5522468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7" name="正方形/長方形 356"/>
          <p:cNvSpPr/>
          <p:nvPr/>
        </p:nvSpPr>
        <p:spPr bwMode="auto">
          <a:xfrm>
            <a:off x="5522468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8" name="正方形/長方形 357"/>
          <p:cNvSpPr/>
          <p:nvPr/>
        </p:nvSpPr>
        <p:spPr bwMode="auto">
          <a:xfrm>
            <a:off x="5522468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9" name="正方形/長方形 358"/>
          <p:cNvSpPr/>
          <p:nvPr/>
        </p:nvSpPr>
        <p:spPr bwMode="auto">
          <a:xfrm>
            <a:off x="5522468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0" name="正方形/長方形 359"/>
          <p:cNvSpPr/>
          <p:nvPr/>
        </p:nvSpPr>
        <p:spPr bwMode="auto">
          <a:xfrm>
            <a:off x="5522468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1" name="正方形/長方形 360"/>
          <p:cNvSpPr/>
          <p:nvPr/>
        </p:nvSpPr>
        <p:spPr bwMode="auto">
          <a:xfrm>
            <a:off x="5522468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3" name="正方形/長方形 362"/>
          <p:cNvSpPr/>
          <p:nvPr/>
        </p:nvSpPr>
        <p:spPr bwMode="auto">
          <a:xfrm>
            <a:off x="6760515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4" name="正方形/長方形 363"/>
          <p:cNvSpPr/>
          <p:nvPr/>
        </p:nvSpPr>
        <p:spPr bwMode="auto">
          <a:xfrm>
            <a:off x="6760515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5" name="正方形/長方形 364"/>
          <p:cNvSpPr/>
          <p:nvPr/>
        </p:nvSpPr>
        <p:spPr bwMode="auto">
          <a:xfrm>
            <a:off x="6760515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6" name="正方形/長方形 365"/>
          <p:cNvSpPr/>
          <p:nvPr/>
        </p:nvSpPr>
        <p:spPr bwMode="auto">
          <a:xfrm>
            <a:off x="6760515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7" name="正方形/長方形 366"/>
          <p:cNvSpPr/>
          <p:nvPr/>
        </p:nvSpPr>
        <p:spPr bwMode="auto">
          <a:xfrm>
            <a:off x="6760515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8" name="正方形/長方形 367"/>
          <p:cNvSpPr/>
          <p:nvPr/>
        </p:nvSpPr>
        <p:spPr bwMode="auto">
          <a:xfrm>
            <a:off x="6760515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9" name="正方形/長方形 368"/>
          <p:cNvSpPr/>
          <p:nvPr/>
        </p:nvSpPr>
        <p:spPr bwMode="auto">
          <a:xfrm>
            <a:off x="6760515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0" name="正方形/長方形 369"/>
          <p:cNvSpPr/>
          <p:nvPr/>
        </p:nvSpPr>
        <p:spPr bwMode="auto">
          <a:xfrm>
            <a:off x="6760515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1" name="正方形/長方形 370"/>
          <p:cNvSpPr/>
          <p:nvPr/>
        </p:nvSpPr>
        <p:spPr bwMode="auto">
          <a:xfrm>
            <a:off x="6760515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4" name="正方形/長方形 373"/>
          <p:cNvSpPr/>
          <p:nvPr/>
        </p:nvSpPr>
        <p:spPr bwMode="auto">
          <a:xfrm>
            <a:off x="7969317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5" name="正方形/長方形 374"/>
          <p:cNvSpPr/>
          <p:nvPr/>
        </p:nvSpPr>
        <p:spPr bwMode="auto">
          <a:xfrm>
            <a:off x="7969317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6" name="正方形/長方形 375"/>
          <p:cNvSpPr/>
          <p:nvPr/>
        </p:nvSpPr>
        <p:spPr bwMode="auto">
          <a:xfrm>
            <a:off x="7969317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7" name="正方形/長方形 376"/>
          <p:cNvSpPr/>
          <p:nvPr/>
        </p:nvSpPr>
        <p:spPr bwMode="auto">
          <a:xfrm>
            <a:off x="7969317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8" name="正方形/長方形 377"/>
          <p:cNvSpPr/>
          <p:nvPr/>
        </p:nvSpPr>
        <p:spPr bwMode="auto">
          <a:xfrm>
            <a:off x="7969317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9" name="正方形/長方形 378"/>
          <p:cNvSpPr/>
          <p:nvPr/>
        </p:nvSpPr>
        <p:spPr bwMode="auto">
          <a:xfrm>
            <a:off x="7969317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0" name="正方形/長方形 379"/>
          <p:cNvSpPr/>
          <p:nvPr/>
        </p:nvSpPr>
        <p:spPr bwMode="auto">
          <a:xfrm>
            <a:off x="7969317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1" name="正方形/長方形 380"/>
          <p:cNvSpPr/>
          <p:nvPr/>
        </p:nvSpPr>
        <p:spPr bwMode="auto">
          <a:xfrm>
            <a:off x="7969317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2" name="正方形/長方形 381"/>
          <p:cNvSpPr/>
          <p:nvPr/>
        </p:nvSpPr>
        <p:spPr bwMode="auto">
          <a:xfrm>
            <a:off x="7969317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0" name="正方形/長方形 199"/>
          <p:cNvSpPr/>
          <p:nvPr/>
        </p:nvSpPr>
        <p:spPr bwMode="auto">
          <a:xfrm>
            <a:off x="4216186" y="2329867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Service GW(RR)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5" name="正方形/長方形 204"/>
          <p:cNvSpPr/>
          <p:nvPr/>
        </p:nvSpPr>
        <p:spPr bwMode="auto">
          <a:xfrm>
            <a:off x="4157692" y="2368860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Service GW(RR)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6" name="正方形/長方形 135"/>
          <p:cNvSpPr/>
          <p:nvPr/>
        </p:nvSpPr>
        <p:spPr bwMode="auto">
          <a:xfrm>
            <a:off x="5307995" y="1704872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DCI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7" name="正方形/長方形 136"/>
          <p:cNvSpPr/>
          <p:nvPr/>
        </p:nvSpPr>
        <p:spPr bwMode="auto">
          <a:xfrm>
            <a:off x="5249501" y="1743865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DCI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8" name="正方形/長方形 137"/>
          <p:cNvSpPr/>
          <p:nvPr/>
        </p:nvSpPr>
        <p:spPr bwMode="auto">
          <a:xfrm>
            <a:off x="1325789" y="1316034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Other Cloud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9" name="正方形/長方形 138"/>
          <p:cNvSpPr/>
          <p:nvPr/>
        </p:nvSpPr>
        <p:spPr bwMode="auto">
          <a:xfrm>
            <a:off x="1267296" y="1355027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Other Cloud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1" name="正方形/長方形 140"/>
          <p:cNvSpPr/>
          <p:nvPr/>
        </p:nvSpPr>
        <p:spPr bwMode="auto">
          <a:xfrm>
            <a:off x="3280338" y="1316034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Internet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2" name="正方形/長方形 141"/>
          <p:cNvSpPr/>
          <p:nvPr/>
        </p:nvSpPr>
        <p:spPr bwMode="auto">
          <a:xfrm>
            <a:off x="3221844" y="1355027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Internet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3" name="雲形吹き出し 142"/>
          <p:cNvSpPr/>
          <p:nvPr/>
        </p:nvSpPr>
        <p:spPr bwMode="auto">
          <a:xfrm>
            <a:off x="2905023" y="770123"/>
            <a:ext cx="1642609" cy="419182"/>
          </a:xfrm>
          <a:prstGeom prst="cloudCallout">
            <a:avLst>
              <a:gd name="adj1" fmla="val -15265"/>
              <a:gd name="adj2" fmla="val 3676"/>
            </a:avLst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29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j-ea"/>
                <a:ea typeface="+mj-ea"/>
              </a:rPr>
              <a:t>The Internet</a:t>
            </a:r>
            <a:endParaRPr lang="ja-JP" altLang="en-US" sz="1429" b="1" dirty="0">
              <a:solidFill>
                <a:schemeClr val="accent3">
                  <a:lumMod val="90000"/>
                  <a:lumOff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4" name="雲形吹き出し 143"/>
          <p:cNvSpPr/>
          <p:nvPr/>
        </p:nvSpPr>
        <p:spPr bwMode="auto">
          <a:xfrm>
            <a:off x="4786454" y="770123"/>
            <a:ext cx="1642609" cy="419182"/>
          </a:xfrm>
          <a:prstGeom prst="cloudCallout">
            <a:avLst>
              <a:gd name="adj1" fmla="val -15265"/>
              <a:gd name="adj2" fmla="val 3676"/>
            </a:avLst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29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j-ea"/>
                <a:ea typeface="+mj-ea"/>
              </a:rPr>
              <a:t>WAN</a:t>
            </a:r>
            <a:endParaRPr lang="ja-JP" altLang="en-US" sz="1429" b="1" dirty="0">
              <a:solidFill>
                <a:schemeClr val="accent3">
                  <a:lumMod val="90000"/>
                  <a:lumOff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5" name="雲形吹き出し 144"/>
          <p:cNvSpPr/>
          <p:nvPr/>
        </p:nvSpPr>
        <p:spPr bwMode="auto">
          <a:xfrm>
            <a:off x="960223" y="770123"/>
            <a:ext cx="1642609" cy="419182"/>
          </a:xfrm>
          <a:prstGeom prst="cloudCallout">
            <a:avLst>
              <a:gd name="adj1" fmla="val -15265"/>
              <a:gd name="adj2" fmla="val 3676"/>
            </a:avLst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29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j-ea"/>
                <a:ea typeface="+mj-ea"/>
              </a:rPr>
              <a:t>パブリッククラウド</a:t>
            </a:r>
          </a:p>
        </p:txBody>
      </p:sp>
      <p:sp>
        <p:nvSpPr>
          <p:cNvPr id="146" name="正方形/長方形 145"/>
          <p:cNvSpPr/>
          <p:nvPr/>
        </p:nvSpPr>
        <p:spPr bwMode="auto">
          <a:xfrm>
            <a:off x="1325791" y="1769333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7" name="正方形/長方形 146"/>
          <p:cNvSpPr/>
          <p:nvPr/>
        </p:nvSpPr>
        <p:spPr bwMode="auto">
          <a:xfrm>
            <a:off x="1267297" y="1808327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8" name="正方形/長方形 147"/>
          <p:cNvSpPr/>
          <p:nvPr/>
        </p:nvSpPr>
        <p:spPr bwMode="auto">
          <a:xfrm>
            <a:off x="3275471" y="1769333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9" name="正方形/長方形 148"/>
          <p:cNvSpPr/>
          <p:nvPr/>
        </p:nvSpPr>
        <p:spPr bwMode="auto">
          <a:xfrm>
            <a:off x="3216977" y="1808327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0" name="雲形吹き出し 149"/>
          <p:cNvSpPr/>
          <p:nvPr/>
        </p:nvSpPr>
        <p:spPr bwMode="auto">
          <a:xfrm>
            <a:off x="6643518" y="770123"/>
            <a:ext cx="1642609" cy="419182"/>
          </a:xfrm>
          <a:prstGeom prst="cloudCallout">
            <a:avLst>
              <a:gd name="adj1" fmla="val -15265"/>
              <a:gd name="adj2" fmla="val 3676"/>
            </a:avLst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29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j-ea"/>
                <a:ea typeface="+mj-ea"/>
              </a:rPr>
              <a:t>専用線</a:t>
            </a:r>
          </a:p>
        </p:txBody>
      </p:sp>
      <p:sp>
        <p:nvSpPr>
          <p:cNvPr id="151" name="正方形/長方形 150"/>
          <p:cNvSpPr/>
          <p:nvPr/>
        </p:nvSpPr>
        <p:spPr bwMode="auto">
          <a:xfrm>
            <a:off x="7013966" y="1769333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2" name="正方形/長方形 151"/>
          <p:cNvSpPr/>
          <p:nvPr/>
        </p:nvSpPr>
        <p:spPr bwMode="auto">
          <a:xfrm>
            <a:off x="6955473" y="1808327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7" name="正方形/長方形 106"/>
          <p:cNvSpPr/>
          <p:nvPr/>
        </p:nvSpPr>
        <p:spPr bwMode="auto">
          <a:xfrm>
            <a:off x="7013966" y="1316034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専用線</a:t>
            </a:r>
            <a:endParaRPr lang="en-US" altLang="ja-JP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</a:endParaRPr>
          </a:p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8" name="正方形/長方形 107"/>
          <p:cNvSpPr/>
          <p:nvPr/>
        </p:nvSpPr>
        <p:spPr bwMode="auto">
          <a:xfrm>
            <a:off x="6955473" y="1355027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専用線</a:t>
            </a:r>
            <a:endParaRPr lang="en-US" altLang="ja-JP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</a:endParaRPr>
          </a:p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69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 bwMode="auto">
          <a:xfrm>
            <a:off x="316823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10" name="正方形/長方形 309"/>
          <p:cNvSpPr/>
          <p:nvPr/>
        </p:nvSpPr>
        <p:spPr bwMode="auto">
          <a:xfrm>
            <a:off x="1642605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24" name="正方形/長方形 323"/>
          <p:cNvSpPr/>
          <p:nvPr/>
        </p:nvSpPr>
        <p:spPr bwMode="auto">
          <a:xfrm>
            <a:off x="2929394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40" name="正方形/長方形 339"/>
          <p:cNvSpPr/>
          <p:nvPr/>
        </p:nvSpPr>
        <p:spPr bwMode="auto">
          <a:xfrm>
            <a:off x="4157693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50" name="正方形/長方形 349"/>
          <p:cNvSpPr/>
          <p:nvPr/>
        </p:nvSpPr>
        <p:spPr bwMode="auto">
          <a:xfrm>
            <a:off x="5337249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62" name="正方形/長方形 361"/>
          <p:cNvSpPr/>
          <p:nvPr/>
        </p:nvSpPr>
        <p:spPr bwMode="auto">
          <a:xfrm>
            <a:off x="6575296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72" name="正方形/長方形 371"/>
          <p:cNvSpPr/>
          <p:nvPr/>
        </p:nvSpPr>
        <p:spPr bwMode="auto">
          <a:xfrm>
            <a:off x="7784098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98" name="正方形/長方形 397"/>
          <p:cNvSpPr/>
          <p:nvPr/>
        </p:nvSpPr>
        <p:spPr bwMode="auto">
          <a:xfrm>
            <a:off x="502041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0" name="正方形/長方形 399"/>
          <p:cNvSpPr/>
          <p:nvPr/>
        </p:nvSpPr>
        <p:spPr bwMode="auto">
          <a:xfrm>
            <a:off x="1827824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1" name="正方形/長方形 400"/>
          <p:cNvSpPr/>
          <p:nvPr/>
        </p:nvSpPr>
        <p:spPr bwMode="auto">
          <a:xfrm>
            <a:off x="3114613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3" name="正方形/長方形 402"/>
          <p:cNvSpPr/>
          <p:nvPr/>
        </p:nvSpPr>
        <p:spPr bwMode="auto">
          <a:xfrm>
            <a:off x="4342911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4" name="正方形/長方形 403"/>
          <p:cNvSpPr/>
          <p:nvPr/>
        </p:nvSpPr>
        <p:spPr bwMode="auto">
          <a:xfrm>
            <a:off x="5522468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5" name="正方形/長方形 404"/>
          <p:cNvSpPr/>
          <p:nvPr/>
        </p:nvSpPr>
        <p:spPr bwMode="auto">
          <a:xfrm>
            <a:off x="6760515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6" name="正方形/長方形 405"/>
          <p:cNvSpPr/>
          <p:nvPr/>
        </p:nvSpPr>
        <p:spPr bwMode="auto">
          <a:xfrm>
            <a:off x="7969317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7" name="正方形/長方形 406"/>
          <p:cNvSpPr/>
          <p:nvPr/>
        </p:nvSpPr>
        <p:spPr bwMode="auto">
          <a:xfrm>
            <a:off x="502041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9" name="正方形/長方形 408"/>
          <p:cNvSpPr/>
          <p:nvPr/>
        </p:nvSpPr>
        <p:spPr bwMode="auto">
          <a:xfrm>
            <a:off x="1827824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0" name="正方形/長方形 409"/>
          <p:cNvSpPr/>
          <p:nvPr/>
        </p:nvSpPr>
        <p:spPr bwMode="auto">
          <a:xfrm>
            <a:off x="3114613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2" name="正方形/長方形 411"/>
          <p:cNvSpPr/>
          <p:nvPr/>
        </p:nvSpPr>
        <p:spPr bwMode="auto">
          <a:xfrm>
            <a:off x="4342911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3" name="正方形/長方形 412"/>
          <p:cNvSpPr/>
          <p:nvPr/>
        </p:nvSpPr>
        <p:spPr bwMode="auto">
          <a:xfrm>
            <a:off x="5522468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5" name="正方形/長方形 414"/>
          <p:cNvSpPr/>
          <p:nvPr/>
        </p:nvSpPr>
        <p:spPr bwMode="auto">
          <a:xfrm>
            <a:off x="6760515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6" name="正方形/長方形 415"/>
          <p:cNvSpPr/>
          <p:nvPr/>
        </p:nvSpPr>
        <p:spPr bwMode="auto">
          <a:xfrm>
            <a:off x="7969317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最終的なおちついた構成</a:t>
            </a:r>
            <a:r>
              <a:rPr lang="ja-JP" altLang="en-US" dirty="0" smtClean="0"/>
              <a:t>（アンダーレイ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4216186" y="2851406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Spine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7" name="正方形/長方形 196"/>
          <p:cNvSpPr/>
          <p:nvPr/>
        </p:nvSpPr>
        <p:spPr bwMode="auto">
          <a:xfrm>
            <a:off x="4157692" y="2890399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Spine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3" name="正方形/長方形 212"/>
          <p:cNvSpPr/>
          <p:nvPr/>
        </p:nvSpPr>
        <p:spPr bwMode="auto">
          <a:xfrm>
            <a:off x="5307995" y="1704872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DCI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4" name="正方形/長方形 213"/>
          <p:cNvSpPr/>
          <p:nvPr/>
        </p:nvSpPr>
        <p:spPr bwMode="auto">
          <a:xfrm>
            <a:off x="5249501" y="1743865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DCI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6" name="正方形/長方形 215"/>
          <p:cNvSpPr/>
          <p:nvPr/>
        </p:nvSpPr>
        <p:spPr bwMode="auto">
          <a:xfrm>
            <a:off x="1325789" y="1316034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Other Cloud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1" name="正方形/長方形 220"/>
          <p:cNvSpPr/>
          <p:nvPr/>
        </p:nvSpPr>
        <p:spPr bwMode="auto">
          <a:xfrm>
            <a:off x="1267296" y="1355027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Other Cloud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9" name="正方形/長方形 228"/>
          <p:cNvSpPr/>
          <p:nvPr/>
        </p:nvSpPr>
        <p:spPr bwMode="auto">
          <a:xfrm>
            <a:off x="3280338" y="1316034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Internet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0" name="正方形/長方形 229"/>
          <p:cNvSpPr/>
          <p:nvPr/>
        </p:nvSpPr>
        <p:spPr bwMode="auto">
          <a:xfrm>
            <a:off x="3221844" y="1355027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Internet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2" name="正方形/長方形 231"/>
          <p:cNvSpPr/>
          <p:nvPr/>
        </p:nvSpPr>
        <p:spPr bwMode="auto">
          <a:xfrm>
            <a:off x="502041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3" name="正方形/長方形 232"/>
          <p:cNvSpPr/>
          <p:nvPr/>
        </p:nvSpPr>
        <p:spPr bwMode="auto">
          <a:xfrm>
            <a:off x="502041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0" name="正方形/長方形 259"/>
          <p:cNvSpPr/>
          <p:nvPr/>
        </p:nvSpPr>
        <p:spPr bwMode="auto">
          <a:xfrm>
            <a:off x="502041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2" name="正方形/長方形 261"/>
          <p:cNvSpPr/>
          <p:nvPr/>
        </p:nvSpPr>
        <p:spPr bwMode="auto">
          <a:xfrm>
            <a:off x="502041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3" name="正方形/長方形 262"/>
          <p:cNvSpPr/>
          <p:nvPr/>
        </p:nvSpPr>
        <p:spPr bwMode="auto">
          <a:xfrm>
            <a:off x="502041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8" name="正方形/長方形 267"/>
          <p:cNvSpPr/>
          <p:nvPr/>
        </p:nvSpPr>
        <p:spPr bwMode="auto">
          <a:xfrm>
            <a:off x="502041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4" name="正方形/長方形 283"/>
          <p:cNvSpPr/>
          <p:nvPr/>
        </p:nvSpPr>
        <p:spPr bwMode="auto">
          <a:xfrm>
            <a:off x="502041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5" name="正方形/長方形 284"/>
          <p:cNvSpPr/>
          <p:nvPr/>
        </p:nvSpPr>
        <p:spPr bwMode="auto">
          <a:xfrm>
            <a:off x="502041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6" name="正方形/長方形 285"/>
          <p:cNvSpPr/>
          <p:nvPr/>
        </p:nvSpPr>
        <p:spPr bwMode="auto">
          <a:xfrm>
            <a:off x="502041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1" name="正方形/長方形 310"/>
          <p:cNvSpPr/>
          <p:nvPr/>
        </p:nvSpPr>
        <p:spPr bwMode="auto">
          <a:xfrm>
            <a:off x="1827824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2" name="正方形/長方形 311"/>
          <p:cNvSpPr/>
          <p:nvPr/>
        </p:nvSpPr>
        <p:spPr bwMode="auto">
          <a:xfrm>
            <a:off x="1827824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3" name="正方形/長方形 312"/>
          <p:cNvSpPr/>
          <p:nvPr/>
        </p:nvSpPr>
        <p:spPr bwMode="auto">
          <a:xfrm>
            <a:off x="1827824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4" name="正方形/長方形 313"/>
          <p:cNvSpPr/>
          <p:nvPr/>
        </p:nvSpPr>
        <p:spPr bwMode="auto">
          <a:xfrm>
            <a:off x="1827824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5" name="正方形/長方形 314"/>
          <p:cNvSpPr/>
          <p:nvPr/>
        </p:nvSpPr>
        <p:spPr bwMode="auto">
          <a:xfrm>
            <a:off x="1827824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6" name="正方形/長方形 315"/>
          <p:cNvSpPr/>
          <p:nvPr/>
        </p:nvSpPr>
        <p:spPr bwMode="auto">
          <a:xfrm>
            <a:off x="1827824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8" name="正方形/長方形 317"/>
          <p:cNvSpPr/>
          <p:nvPr/>
        </p:nvSpPr>
        <p:spPr bwMode="auto">
          <a:xfrm>
            <a:off x="1827824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2" name="正方形/長方形 321"/>
          <p:cNvSpPr/>
          <p:nvPr/>
        </p:nvSpPr>
        <p:spPr bwMode="auto">
          <a:xfrm>
            <a:off x="1827824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3" name="正方形/長方形 322"/>
          <p:cNvSpPr/>
          <p:nvPr/>
        </p:nvSpPr>
        <p:spPr bwMode="auto">
          <a:xfrm>
            <a:off x="1827824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5" name="正方形/長方形 324"/>
          <p:cNvSpPr/>
          <p:nvPr/>
        </p:nvSpPr>
        <p:spPr bwMode="auto">
          <a:xfrm>
            <a:off x="3114613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7" name="正方形/長方形 326"/>
          <p:cNvSpPr/>
          <p:nvPr/>
        </p:nvSpPr>
        <p:spPr bwMode="auto">
          <a:xfrm>
            <a:off x="3114613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9" name="正方形/長方形 328"/>
          <p:cNvSpPr/>
          <p:nvPr/>
        </p:nvSpPr>
        <p:spPr bwMode="auto">
          <a:xfrm>
            <a:off x="3114613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4" name="正方形/長方形 333"/>
          <p:cNvSpPr/>
          <p:nvPr/>
        </p:nvSpPr>
        <p:spPr bwMode="auto">
          <a:xfrm>
            <a:off x="3114613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5" name="正方形/長方形 334"/>
          <p:cNvSpPr/>
          <p:nvPr/>
        </p:nvSpPr>
        <p:spPr bwMode="auto">
          <a:xfrm>
            <a:off x="3114613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6" name="正方形/長方形 335"/>
          <p:cNvSpPr/>
          <p:nvPr/>
        </p:nvSpPr>
        <p:spPr bwMode="auto">
          <a:xfrm>
            <a:off x="3114613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7" name="正方形/長方形 336"/>
          <p:cNvSpPr/>
          <p:nvPr/>
        </p:nvSpPr>
        <p:spPr bwMode="auto">
          <a:xfrm>
            <a:off x="3114613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8" name="正方形/長方形 337"/>
          <p:cNvSpPr/>
          <p:nvPr/>
        </p:nvSpPr>
        <p:spPr bwMode="auto">
          <a:xfrm>
            <a:off x="3114613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9" name="正方形/長方形 338"/>
          <p:cNvSpPr/>
          <p:nvPr/>
        </p:nvSpPr>
        <p:spPr bwMode="auto">
          <a:xfrm>
            <a:off x="3114613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1" name="正方形/長方形 340"/>
          <p:cNvSpPr/>
          <p:nvPr/>
        </p:nvSpPr>
        <p:spPr bwMode="auto">
          <a:xfrm>
            <a:off x="4342911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2" name="正方形/長方形 341"/>
          <p:cNvSpPr/>
          <p:nvPr/>
        </p:nvSpPr>
        <p:spPr bwMode="auto">
          <a:xfrm>
            <a:off x="4342911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3" name="正方形/長方形 342"/>
          <p:cNvSpPr/>
          <p:nvPr/>
        </p:nvSpPr>
        <p:spPr bwMode="auto">
          <a:xfrm>
            <a:off x="4342911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4" name="正方形/長方形 343"/>
          <p:cNvSpPr/>
          <p:nvPr/>
        </p:nvSpPr>
        <p:spPr bwMode="auto">
          <a:xfrm>
            <a:off x="4342911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5" name="正方形/長方形 344"/>
          <p:cNvSpPr/>
          <p:nvPr/>
        </p:nvSpPr>
        <p:spPr bwMode="auto">
          <a:xfrm>
            <a:off x="4342911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6" name="正方形/長方形 345"/>
          <p:cNvSpPr/>
          <p:nvPr/>
        </p:nvSpPr>
        <p:spPr bwMode="auto">
          <a:xfrm>
            <a:off x="4342911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7" name="正方形/長方形 346"/>
          <p:cNvSpPr/>
          <p:nvPr/>
        </p:nvSpPr>
        <p:spPr bwMode="auto">
          <a:xfrm>
            <a:off x="4342911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8" name="正方形/長方形 347"/>
          <p:cNvSpPr/>
          <p:nvPr/>
        </p:nvSpPr>
        <p:spPr bwMode="auto">
          <a:xfrm>
            <a:off x="4342911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9" name="正方形/長方形 348"/>
          <p:cNvSpPr/>
          <p:nvPr/>
        </p:nvSpPr>
        <p:spPr bwMode="auto">
          <a:xfrm>
            <a:off x="4342911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3" name="正方形/長方形 352"/>
          <p:cNvSpPr/>
          <p:nvPr/>
        </p:nvSpPr>
        <p:spPr bwMode="auto">
          <a:xfrm>
            <a:off x="5522468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4" name="正方形/長方形 353"/>
          <p:cNvSpPr/>
          <p:nvPr/>
        </p:nvSpPr>
        <p:spPr bwMode="auto">
          <a:xfrm>
            <a:off x="5522468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5" name="正方形/長方形 354"/>
          <p:cNvSpPr/>
          <p:nvPr/>
        </p:nvSpPr>
        <p:spPr bwMode="auto">
          <a:xfrm>
            <a:off x="5522468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6" name="正方形/長方形 355"/>
          <p:cNvSpPr/>
          <p:nvPr/>
        </p:nvSpPr>
        <p:spPr bwMode="auto">
          <a:xfrm>
            <a:off x="5522468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7" name="正方形/長方形 356"/>
          <p:cNvSpPr/>
          <p:nvPr/>
        </p:nvSpPr>
        <p:spPr bwMode="auto">
          <a:xfrm>
            <a:off x="5522468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8" name="正方形/長方形 357"/>
          <p:cNvSpPr/>
          <p:nvPr/>
        </p:nvSpPr>
        <p:spPr bwMode="auto">
          <a:xfrm>
            <a:off x="5522468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9" name="正方形/長方形 358"/>
          <p:cNvSpPr/>
          <p:nvPr/>
        </p:nvSpPr>
        <p:spPr bwMode="auto">
          <a:xfrm>
            <a:off x="5522468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0" name="正方形/長方形 359"/>
          <p:cNvSpPr/>
          <p:nvPr/>
        </p:nvSpPr>
        <p:spPr bwMode="auto">
          <a:xfrm>
            <a:off x="5522468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1" name="正方形/長方形 360"/>
          <p:cNvSpPr/>
          <p:nvPr/>
        </p:nvSpPr>
        <p:spPr bwMode="auto">
          <a:xfrm>
            <a:off x="5522468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3" name="正方形/長方形 362"/>
          <p:cNvSpPr/>
          <p:nvPr/>
        </p:nvSpPr>
        <p:spPr bwMode="auto">
          <a:xfrm>
            <a:off x="6760515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4" name="正方形/長方形 363"/>
          <p:cNvSpPr/>
          <p:nvPr/>
        </p:nvSpPr>
        <p:spPr bwMode="auto">
          <a:xfrm>
            <a:off x="6760515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5" name="正方形/長方形 364"/>
          <p:cNvSpPr/>
          <p:nvPr/>
        </p:nvSpPr>
        <p:spPr bwMode="auto">
          <a:xfrm>
            <a:off x="6760515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6" name="正方形/長方形 365"/>
          <p:cNvSpPr/>
          <p:nvPr/>
        </p:nvSpPr>
        <p:spPr bwMode="auto">
          <a:xfrm>
            <a:off x="6760515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7" name="正方形/長方形 366"/>
          <p:cNvSpPr/>
          <p:nvPr/>
        </p:nvSpPr>
        <p:spPr bwMode="auto">
          <a:xfrm>
            <a:off x="6760515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8" name="正方形/長方形 367"/>
          <p:cNvSpPr/>
          <p:nvPr/>
        </p:nvSpPr>
        <p:spPr bwMode="auto">
          <a:xfrm>
            <a:off x="6760515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9" name="正方形/長方形 368"/>
          <p:cNvSpPr/>
          <p:nvPr/>
        </p:nvSpPr>
        <p:spPr bwMode="auto">
          <a:xfrm>
            <a:off x="6760515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0" name="正方形/長方形 369"/>
          <p:cNvSpPr/>
          <p:nvPr/>
        </p:nvSpPr>
        <p:spPr bwMode="auto">
          <a:xfrm>
            <a:off x="6760515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1" name="正方形/長方形 370"/>
          <p:cNvSpPr/>
          <p:nvPr/>
        </p:nvSpPr>
        <p:spPr bwMode="auto">
          <a:xfrm>
            <a:off x="6760515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4" name="正方形/長方形 373"/>
          <p:cNvSpPr/>
          <p:nvPr/>
        </p:nvSpPr>
        <p:spPr bwMode="auto">
          <a:xfrm>
            <a:off x="7969317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5" name="正方形/長方形 374"/>
          <p:cNvSpPr/>
          <p:nvPr/>
        </p:nvSpPr>
        <p:spPr bwMode="auto">
          <a:xfrm>
            <a:off x="7969317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6" name="正方形/長方形 375"/>
          <p:cNvSpPr/>
          <p:nvPr/>
        </p:nvSpPr>
        <p:spPr bwMode="auto">
          <a:xfrm>
            <a:off x="7969317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7" name="正方形/長方形 376"/>
          <p:cNvSpPr/>
          <p:nvPr/>
        </p:nvSpPr>
        <p:spPr bwMode="auto">
          <a:xfrm>
            <a:off x="7969317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8" name="正方形/長方形 377"/>
          <p:cNvSpPr/>
          <p:nvPr/>
        </p:nvSpPr>
        <p:spPr bwMode="auto">
          <a:xfrm>
            <a:off x="7969317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9" name="正方形/長方形 378"/>
          <p:cNvSpPr/>
          <p:nvPr/>
        </p:nvSpPr>
        <p:spPr bwMode="auto">
          <a:xfrm>
            <a:off x="7969317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0" name="正方形/長方形 379"/>
          <p:cNvSpPr/>
          <p:nvPr/>
        </p:nvSpPr>
        <p:spPr bwMode="auto">
          <a:xfrm>
            <a:off x="7969317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1" name="正方形/長方形 380"/>
          <p:cNvSpPr/>
          <p:nvPr/>
        </p:nvSpPr>
        <p:spPr bwMode="auto">
          <a:xfrm>
            <a:off x="7969317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2" name="正方形/長方形 381"/>
          <p:cNvSpPr/>
          <p:nvPr/>
        </p:nvSpPr>
        <p:spPr bwMode="auto">
          <a:xfrm>
            <a:off x="7969317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0" name="正方形/長方形 199"/>
          <p:cNvSpPr/>
          <p:nvPr/>
        </p:nvSpPr>
        <p:spPr bwMode="auto">
          <a:xfrm>
            <a:off x="4216186" y="2329867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Service GW(RR)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5" name="正方形/長方形 204"/>
          <p:cNvSpPr/>
          <p:nvPr/>
        </p:nvSpPr>
        <p:spPr bwMode="auto">
          <a:xfrm>
            <a:off x="4157692" y="2368860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Service GW(RR)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0" name="雲形吹き出し 139"/>
          <p:cNvSpPr/>
          <p:nvPr/>
        </p:nvSpPr>
        <p:spPr bwMode="auto">
          <a:xfrm>
            <a:off x="2905023" y="770123"/>
            <a:ext cx="1642609" cy="419182"/>
          </a:xfrm>
          <a:prstGeom prst="cloudCallout">
            <a:avLst>
              <a:gd name="adj1" fmla="val -15265"/>
              <a:gd name="adj2" fmla="val 3676"/>
            </a:avLst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29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j-ea"/>
                <a:ea typeface="+mj-ea"/>
              </a:rPr>
              <a:t>The Internet</a:t>
            </a:r>
            <a:endParaRPr lang="ja-JP" altLang="en-US" sz="1429" b="1" dirty="0">
              <a:solidFill>
                <a:schemeClr val="accent3">
                  <a:lumMod val="90000"/>
                  <a:lumOff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0" name="雲形吹き出し 99"/>
          <p:cNvSpPr/>
          <p:nvPr/>
        </p:nvSpPr>
        <p:spPr bwMode="auto">
          <a:xfrm>
            <a:off x="4786454" y="770123"/>
            <a:ext cx="1642609" cy="419182"/>
          </a:xfrm>
          <a:prstGeom prst="cloudCallout">
            <a:avLst>
              <a:gd name="adj1" fmla="val -15265"/>
              <a:gd name="adj2" fmla="val 3676"/>
            </a:avLst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29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j-ea"/>
                <a:ea typeface="+mj-ea"/>
              </a:rPr>
              <a:t>WAN</a:t>
            </a:r>
            <a:endParaRPr lang="ja-JP" altLang="en-US" sz="1429" b="1" dirty="0">
              <a:solidFill>
                <a:schemeClr val="accent3">
                  <a:lumMod val="90000"/>
                  <a:lumOff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1" name="雲形吹き出し 100"/>
          <p:cNvSpPr/>
          <p:nvPr/>
        </p:nvSpPr>
        <p:spPr bwMode="auto">
          <a:xfrm>
            <a:off x="960223" y="770123"/>
            <a:ext cx="1642609" cy="419182"/>
          </a:xfrm>
          <a:prstGeom prst="cloudCallout">
            <a:avLst>
              <a:gd name="adj1" fmla="val -15265"/>
              <a:gd name="adj2" fmla="val 3676"/>
            </a:avLst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29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j-ea"/>
                <a:ea typeface="+mj-ea"/>
              </a:rPr>
              <a:t>パブリッククラウド</a:t>
            </a:r>
          </a:p>
        </p:txBody>
      </p:sp>
      <p:sp>
        <p:nvSpPr>
          <p:cNvPr id="102" name="正方形/長方形 101"/>
          <p:cNvSpPr/>
          <p:nvPr/>
        </p:nvSpPr>
        <p:spPr bwMode="auto">
          <a:xfrm>
            <a:off x="1325791" y="1769333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3" name="正方形/長方形 102"/>
          <p:cNvSpPr/>
          <p:nvPr/>
        </p:nvSpPr>
        <p:spPr bwMode="auto">
          <a:xfrm>
            <a:off x="1267297" y="1808327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4" name="正方形/長方形 103"/>
          <p:cNvSpPr/>
          <p:nvPr/>
        </p:nvSpPr>
        <p:spPr bwMode="auto">
          <a:xfrm>
            <a:off x="3275471" y="1769333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5" name="正方形/長方形 104"/>
          <p:cNvSpPr/>
          <p:nvPr/>
        </p:nvSpPr>
        <p:spPr bwMode="auto">
          <a:xfrm>
            <a:off x="3216977" y="1808327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1" name="雲形吹き出し 110"/>
          <p:cNvSpPr/>
          <p:nvPr/>
        </p:nvSpPr>
        <p:spPr bwMode="auto">
          <a:xfrm>
            <a:off x="6643518" y="770123"/>
            <a:ext cx="1642609" cy="419182"/>
          </a:xfrm>
          <a:prstGeom prst="cloudCallout">
            <a:avLst>
              <a:gd name="adj1" fmla="val -15265"/>
              <a:gd name="adj2" fmla="val 3676"/>
            </a:avLst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29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j-ea"/>
                <a:ea typeface="+mj-ea"/>
              </a:rPr>
              <a:t>専用線</a:t>
            </a:r>
          </a:p>
        </p:txBody>
      </p:sp>
      <p:sp>
        <p:nvSpPr>
          <p:cNvPr id="112" name="正方形/長方形 111"/>
          <p:cNvSpPr/>
          <p:nvPr/>
        </p:nvSpPr>
        <p:spPr bwMode="auto">
          <a:xfrm>
            <a:off x="7013966" y="1769333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3" name="正方形/長方形 112"/>
          <p:cNvSpPr/>
          <p:nvPr/>
        </p:nvSpPr>
        <p:spPr bwMode="auto">
          <a:xfrm>
            <a:off x="6955473" y="1808327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4" name="正方形/長方形 113"/>
          <p:cNvSpPr/>
          <p:nvPr/>
        </p:nvSpPr>
        <p:spPr bwMode="auto">
          <a:xfrm>
            <a:off x="316822" y="1996224"/>
            <a:ext cx="8490858" cy="1844646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86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HaaS</a:t>
            </a:r>
            <a:r>
              <a:rPr lang="ja-JP" altLang="en-US" sz="1286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ja-JP" sz="1286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Wire</a:t>
            </a:r>
            <a:endParaRPr lang="ja-JP" altLang="en-US" sz="1286" b="1" dirty="0">
              <a:solidFill>
                <a:schemeClr val="accent1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5" name="正方形/長方形 114"/>
          <p:cNvSpPr/>
          <p:nvPr/>
        </p:nvSpPr>
        <p:spPr bwMode="auto">
          <a:xfrm>
            <a:off x="3124362" y="3475305"/>
            <a:ext cx="653143" cy="272956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VTEP</a:t>
            </a:r>
          </a:p>
        </p:txBody>
      </p:sp>
      <p:sp>
        <p:nvSpPr>
          <p:cNvPr id="116" name="正方形/長方形 115"/>
          <p:cNvSpPr/>
          <p:nvPr/>
        </p:nvSpPr>
        <p:spPr bwMode="auto">
          <a:xfrm>
            <a:off x="4342911" y="3475305"/>
            <a:ext cx="653143" cy="272956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VTEP</a:t>
            </a:r>
          </a:p>
        </p:txBody>
      </p:sp>
      <p:cxnSp>
        <p:nvCxnSpPr>
          <p:cNvPr id="117" name="直線コネクタ 116"/>
          <p:cNvCxnSpPr>
            <a:stCxn id="116" idx="0"/>
          </p:cNvCxnSpPr>
          <p:nvPr/>
        </p:nvCxnSpPr>
        <p:spPr bwMode="auto">
          <a:xfrm flipV="1">
            <a:off x="4669483" y="3031753"/>
            <a:ext cx="0" cy="443552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直線コネクタ 117"/>
          <p:cNvCxnSpPr>
            <a:stCxn id="115" idx="0"/>
          </p:cNvCxnSpPr>
          <p:nvPr/>
        </p:nvCxnSpPr>
        <p:spPr bwMode="auto">
          <a:xfrm flipV="1">
            <a:off x="3450934" y="3031753"/>
            <a:ext cx="0" cy="443552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直線コネクタ 118"/>
          <p:cNvCxnSpPr/>
          <p:nvPr/>
        </p:nvCxnSpPr>
        <p:spPr bwMode="auto">
          <a:xfrm>
            <a:off x="643394" y="3031753"/>
            <a:ext cx="786696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0" name="正方形/長方形 119"/>
          <p:cNvSpPr/>
          <p:nvPr/>
        </p:nvSpPr>
        <p:spPr bwMode="auto">
          <a:xfrm>
            <a:off x="511791" y="3475305"/>
            <a:ext cx="653143" cy="272956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VTEP</a:t>
            </a:r>
          </a:p>
        </p:txBody>
      </p:sp>
      <p:sp>
        <p:nvSpPr>
          <p:cNvPr id="121" name="正方形/長方形 120"/>
          <p:cNvSpPr/>
          <p:nvPr/>
        </p:nvSpPr>
        <p:spPr bwMode="auto">
          <a:xfrm>
            <a:off x="1827824" y="3475305"/>
            <a:ext cx="653143" cy="272956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VTEP</a:t>
            </a:r>
          </a:p>
        </p:txBody>
      </p:sp>
      <p:cxnSp>
        <p:nvCxnSpPr>
          <p:cNvPr id="122" name="直線コネクタ 121"/>
          <p:cNvCxnSpPr/>
          <p:nvPr/>
        </p:nvCxnSpPr>
        <p:spPr bwMode="auto">
          <a:xfrm flipV="1">
            <a:off x="867607" y="3041502"/>
            <a:ext cx="0" cy="443552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" name="直線コネクタ 122"/>
          <p:cNvCxnSpPr/>
          <p:nvPr/>
        </p:nvCxnSpPr>
        <p:spPr bwMode="auto">
          <a:xfrm flipV="1">
            <a:off x="2154396" y="3041502"/>
            <a:ext cx="0" cy="443552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4" name="正方形/長方形 123"/>
          <p:cNvSpPr/>
          <p:nvPr/>
        </p:nvSpPr>
        <p:spPr bwMode="auto">
          <a:xfrm>
            <a:off x="3476526" y="1951052"/>
            <a:ext cx="382622" cy="18655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714" b="1" dirty="0">
                <a:latin typeface="+mj-ea"/>
                <a:ea typeface="+mj-ea"/>
              </a:rPr>
              <a:t>VTEP</a:t>
            </a:r>
          </a:p>
        </p:txBody>
      </p:sp>
      <p:cxnSp>
        <p:nvCxnSpPr>
          <p:cNvPr id="125" name="直線コネクタ 124"/>
          <p:cNvCxnSpPr>
            <a:endCxn id="124" idx="2"/>
          </p:cNvCxnSpPr>
          <p:nvPr/>
        </p:nvCxnSpPr>
        <p:spPr bwMode="auto">
          <a:xfrm flipV="1">
            <a:off x="3667837" y="2137610"/>
            <a:ext cx="0" cy="894143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6" name="正方形/長方形 125"/>
          <p:cNvSpPr/>
          <p:nvPr/>
        </p:nvSpPr>
        <p:spPr bwMode="auto">
          <a:xfrm>
            <a:off x="1554876" y="1951052"/>
            <a:ext cx="382622" cy="18655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714" b="1" dirty="0">
                <a:latin typeface="+mj-ea"/>
                <a:ea typeface="+mj-ea"/>
              </a:rPr>
              <a:t>VTEP</a:t>
            </a:r>
          </a:p>
        </p:txBody>
      </p:sp>
      <p:cxnSp>
        <p:nvCxnSpPr>
          <p:cNvPr id="127" name="直線コネクタ 126"/>
          <p:cNvCxnSpPr>
            <a:endCxn id="126" idx="2"/>
          </p:cNvCxnSpPr>
          <p:nvPr/>
        </p:nvCxnSpPr>
        <p:spPr bwMode="auto">
          <a:xfrm flipV="1">
            <a:off x="1746187" y="2137610"/>
            <a:ext cx="0" cy="90389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8" name="正方形/長方形 127"/>
          <p:cNvSpPr/>
          <p:nvPr/>
        </p:nvSpPr>
        <p:spPr bwMode="auto">
          <a:xfrm>
            <a:off x="5473732" y="1951052"/>
            <a:ext cx="382622" cy="18655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714" b="1" dirty="0">
                <a:latin typeface="+mj-ea"/>
                <a:ea typeface="+mj-ea"/>
              </a:rPr>
              <a:t>VTEP</a:t>
            </a:r>
          </a:p>
        </p:txBody>
      </p:sp>
      <p:cxnSp>
        <p:nvCxnSpPr>
          <p:cNvPr id="129" name="直線コネクタ 128"/>
          <p:cNvCxnSpPr>
            <a:endCxn id="128" idx="2"/>
          </p:cNvCxnSpPr>
          <p:nvPr/>
        </p:nvCxnSpPr>
        <p:spPr bwMode="auto">
          <a:xfrm flipV="1">
            <a:off x="5665043" y="2137610"/>
            <a:ext cx="0" cy="90389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30" name="正方形/長方形 129"/>
          <p:cNvSpPr/>
          <p:nvPr/>
        </p:nvSpPr>
        <p:spPr bwMode="auto">
          <a:xfrm>
            <a:off x="7209960" y="1951052"/>
            <a:ext cx="382622" cy="18655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714" b="1" dirty="0">
                <a:latin typeface="+mj-ea"/>
                <a:ea typeface="+mj-ea"/>
              </a:rPr>
              <a:t>VTEP</a:t>
            </a:r>
          </a:p>
        </p:txBody>
      </p:sp>
      <p:cxnSp>
        <p:nvCxnSpPr>
          <p:cNvPr id="131" name="直線コネクタ 130"/>
          <p:cNvCxnSpPr>
            <a:endCxn id="130" idx="2"/>
          </p:cNvCxnSpPr>
          <p:nvPr/>
        </p:nvCxnSpPr>
        <p:spPr bwMode="auto">
          <a:xfrm flipV="1">
            <a:off x="7401271" y="2137610"/>
            <a:ext cx="0" cy="894143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32" name="正方形/長方形 131"/>
          <p:cNvSpPr/>
          <p:nvPr/>
        </p:nvSpPr>
        <p:spPr bwMode="auto">
          <a:xfrm>
            <a:off x="316823" y="3906672"/>
            <a:ext cx="2349365" cy="2264066"/>
          </a:xfrm>
          <a:prstGeom prst="rect">
            <a:avLst/>
          </a:prstGeom>
          <a:solidFill>
            <a:schemeClr val="accent6">
              <a:lumMod val="50000"/>
              <a:lumOff val="50000"/>
              <a:alpha val="69804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86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IaaS(VMware)</a:t>
            </a:r>
            <a:endParaRPr lang="ja-JP" altLang="en-US" sz="1286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3" name="正方形/長方形 132"/>
          <p:cNvSpPr/>
          <p:nvPr/>
        </p:nvSpPr>
        <p:spPr bwMode="auto">
          <a:xfrm>
            <a:off x="2929393" y="3906672"/>
            <a:ext cx="2251881" cy="2264066"/>
          </a:xfrm>
          <a:prstGeom prst="rect">
            <a:avLst/>
          </a:prstGeom>
          <a:solidFill>
            <a:schemeClr val="accent6">
              <a:lumMod val="50000"/>
              <a:lumOff val="50000"/>
              <a:alpha val="69804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86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IaaS(VMware)</a:t>
            </a:r>
            <a:endParaRPr lang="ja-JP" altLang="en-US" sz="1286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4" name="正方形/長方形 133"/>
          <p:cNvSpPr/>
          <p:nvPr/>
        </p:nvSpPr>
        <p:spPr bwMode="auto">
          <a:xfrm>
            <a:off x="5337249" y="3906672"/>
            <a:ext cx="2261629" cy="2264066"/>
          </a:xfrm>
          <a:prstGeom prst="rect">
            <a:avLst/>
          </a:prstGeom>
          <a:solidFill>
            <a:schemeClr val="accent6">
              <a:lumMod val="50000"/>
              <a:lumOff val="50000"/>
              <a:alpha val="69804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86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NFVI</a:t>
            </a:r>
            <a:endParaRPr lang="ja-JP" altLang="en-US" sz="1286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5" name="正方形/長方形 134"/>
          <p:cNvSpPr/>
          <p:nvPr/>
        </p:nvSpPr>
        <p:spPr bwMode="auto">
          <a:xfrm>
            <a:off x="7784097" y="3906672"/>
            <a:ext cx="1023583" cy="2264066"/>
          </a:xfrm>
          <a:prstGeom prst="rect">
            <a:avLst/>
          </a:prstGeom>
          <a:solidFill>
            <a:schemeClr val="accent6">
              <a:lumMod val="50000"/>
              <a:lumOff val="50000"/>
              <a:alpha val="69804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86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共通</a:t>
            </a:r>
            <a:endParaRPr lang="en-US" altLang="ja-JP" sz="1286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286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基盤</a:t>
            </a:r>
          </a:p>
        </p:txBody>
      </p:sp>
      <p:sp>
        <p:nvSpPr>
          <p:cNvPr id="152" name="正方形/長方形 151"/>
          <p:cNvSpPr/>
          <p:nvPr/>
        </p:nvSpPr>
        <p:spPr bwMode="auto">
          <a:xfrm>
            <a:off x="7979065" y="3475305"/>
            <a:ext cx="653143" cy="272956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VTEP</a:t>
            </a:r>
          </a:p>
        </p:txBody>
      </p:sp>
      <p:cxnSp>
        <p:nvCxnSpPr>
          <p:cNvPr id="153" name="直線コネクタ 152"/>
          <p:cNvCxnSpPr>
            <a:stCxn id="152" idx="0"/>
          </p:cNvCxnSpPr>
          <p:nvPr/>
        </p:nvCxnSpPr>
        <p:spPr bwMode="auto">
          <a:xfrm flipV="1">
            <a:off x="8305636" y="3031753"/>
            <a:ext cx="0" cy="443552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36" name="正方形/長方形 135"/>
          <p:cNvSpPr/>
          <p:nvPr/>
        </p:nvSpPr>
        <p:spPr bwMode="auto">
          <a:xfrm>
            <a:off x="7013966" y="1316034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専用線</a:t>
            </a:r>
            <a:endParaRPr lang="en-US" altLang="ja-JP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</a:endParaRPr>
          </a:p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7" name="正方形/長方形 136"/>
          <p:cNvSpPr/>
          <p:nvPr/>
        </p:nvSpPr>
        <p:spPr bwMode="auto">
          <a:xfrm>
            <a:off x="6955473" y="1355027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専用線</a:t>
            </a:r>
            <a:endParaRPr lang="en-US" altLang="ja-JP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</a:endParaRPr>
          </a:p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335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 bwMode="auto">
          <a:xfrm>
            <a:off x="316823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10" name="正方形/長方形 309"/>
          <p:cNvSpPr/>
          <p:nvPr/>
        </p:nvSpPr>
        <p:spPr bwMode="auto">
          <a:xfrm>
            <a:off x="1642605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24" name="正方形/長方形 323"/>
          <p:cNvSpPr/>
          <p:nvPr/>
        </p:nvSpPr>
        <p:spPr bwMode="auto">
          <a:xfrm>
            <a:off x="2929394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40" name="正方形/長方形 339"/>
          <p:cNvSpPr/>
          <p:nvPr/>
        </p:nvSpPr>
        <p:spPr bwMode="auto">
          <a:xfrm>
            <a:off x="4157693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50" name="正方形/長方形 349"/>
          <p:cNvSpPr/>
          <p:nvPr/>
        </p:nvSpPr>
        <p:spPr bwMode="auto">
          <a:xfrm>
            <a:off x="5337249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62" name="正方形/長方形 361"/>
          <p:cNvSpPr/>
          <p:nvPr/>
        </p:nvSpPr>
        <p:spPr bwMode="auto">
          <a:xfrm>
            <a:off x="6575296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72" name="正方形/長方形 371"/>
          <p:cNvSpPr/>
          <p:nvPr/>
        </p:nvSpPr>
        <p:spPr bwMode="auto">
          <a:xfrm>
            <a:off x="7784098" y="3275462"/>
            <a:ext cx="1023582" cy="31389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43" b="1" dirty="0">
                <a:latin typeface="+mj-ea"/>
                <a:ea typeface="+mj-ea"/>
              </a:rPr>
              <a:t>Rack</a:t>
            </a:r>
            <a:endParaRPr lang="ja-JP" altLang="en-US" sz="1143" b="1" dirty="0">
              <a:latin typeface="+mj-ea"/>
              <a:ea typeface="+mj-ea"/>
            </a:endParaRPr>
          </a:p>
        </p:txBody>
      </p:sp>
      <p:sp>
        <p:nvSpPr>
          <p:cNvPr id="398" name="正方形/長方形 397"/>
          <p:cNvSpPr/>
          <p:nvPr/>
        </p:nvSpPr>
        <p:spPr bwMode="auto">
          <a:xfrm>
            <a:off x="502041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0" name="正方形/長方形 399"/>
          <p:cNvSpPr/>
          <p:nvPr/>
        </p:nvSpPr>
        <p:spPr bwMode="auto">
          <a:xfrm>
            <a:off x="1827824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1" name="正方形/長方形 400"/>
          <p:cNvSpPr/>
          <p:nvPr/>
        </p:nvSpPr>
        <p:spPr bwMode="auto">
          <a:xfrm>
            <a:off x="3114613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3" name="正方形/長方形 402"/>
          <p:cNvSpPr/>
          <p:nvPr/>
        </p:nvSpPr>
        <p:spPr bwMode="auto">
          <a:xfrm>
            <a:off x="4342911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4" name="正方形/長方形 403"/>
          <p:cNvSpPr/>
          <p:nvPr/>
        </p:nvSpPr>
        <p:spPr bwMode="auto">
          <a:xfrm>
            <a:off x="5522468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5" name="正方形/長方形 404"/>
          <p:cNvSpPr/>
          <p:nvPr/>
        </p:nvSpPr>
        <p:spPr bwMode="auto">
          <a:xfrm>
            <a:off x="6760515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6" name="正方形/長方形 405"/>
          <p:cNvSpPr/>
          <p:nvPr/>
        </p:nvSpPr>
        <p:spPr bwMode="auto">
          <a:xfrm>
            <a:off x="7969317" y="571256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7" name="正方形/長方形 406"/>
          <p:cNvSpPr/>
          <p:nvPr/>
        </p:nvSpPr>
        <p:spPr bwMode="auto">
          <a:xfrm>
            <a:off x="502041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9" name="正方形/長方形 408"/>
          <p:cNvSpPr/>
          <p:nvPr/>
        </p:nvSpPr>
        <p:spPr bwMode="auto">
          <a:xfrm>
            <a:off x="1827824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0" name="正方形/長方形 409"/>
          <p:cNvSpPr/>
          <p:nvPr/>
        </p:nvSpPr>
        <p:spPr bwMode="auto">
          <a:xfrm>
            <a:off x="3114613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2" name="正方形/長方形 411"/>
          <p:cNvSpPr/>
          <p:nvPr/>
        </p:nvSpPr>
        <p:spPr bwMode="auto">
          <a:xfrm>
            <a:off x="4342911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3" name="正方形/長方形 412"/>
          <p:cNvSpPr/>
          <p:nvPr/>
        </p:nvSpPr>
        <p:spPr bwMode="auto">
          <a:xfrm>
            <a:off x="5522468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5" name="正方形/長方形 414"/>
          <p:cNvSpPr/>
          <p:nvPr/>
        </p:nvSpPr>
        <p:spPr bwMode="auto">
          <a:xfrm>
            <a:off x="6760515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6" name="正方形/長方形 415"/>
          <p:cNvSpPr/>
          <p:nvPr/>
        </p:nvSpPr>
        <p:spPr bwMode="auto">
          <a:xfrm>
            <a:off x="7969317" y="595627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最終的なおちついた構成</a:t>
            </a:r>
            <a:r>
              <a:rPr lang="ja-JP" altLang="en-US" dirty="0" smtClean="0"/>
              <a:t>（オーバーレイ）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4216186" y="2851406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Spine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7" name="正方形/長方形 196"/>
          <p:cNvSpPr/>
          <p:nvPr/>
        </p:nvSpPr>
        <p:spPr bwMode="auto">
          <a:xfrm>
            <a:off x="4157692" y="2890399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Spine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3" name="正方形/長方形 212"/>
          <p:cNvSpPr/>
          <p:nvPr/>
        </p:nvSpPr>
        <p:spPr bwMode="auto">
          <a:xfrm>
            <a:off x="5307995" y="1704872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DCI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4" name="正方形/長方形 213"/>
          <p:cNvSpPr/>
          <p:nvPr/>
        </p:nvSpPr>
        <p:spPr bwMode="auto">
          <a:xfrm>
            <a:off x="5249501" y="1743865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DCI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6" name="正方形/長方形 215"/>
          <p:cNvSpPr/>
          <p:nvPr/>
        </p:nvSpPr>
        <p:spPr bwMode="auto">
          <a:xfrm>
            <a:off x="1325789" y="1316034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Other Cloud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1" name="正方形/長方形 220"/>
          <p:cNvSpPr/>
          <p:nvPr/>
        </p:nvSpPr>
        <p:spPr bwMode="auto">
          <a:xfrm>
            <a:off x="1267296" y="1355027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Other Cloud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9" name="正方形/長方形 228"/>
          <p:cNvSpPr/>
          <p:nvPr/>
        </p:nvSpPr>
        <p:spPr bwMode="auto">
          <a:xfrm>
            <a:off x="3280338" y="1316034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Internet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0" name="正方形/長方形 229"/>
          <p:cNvSpPr/>
          <p:nvPr/>
        </p:nvSpPr>
        <p:spPr bwMode="auto">
          <a:xfrm>
            <a:off x="3221844" y="1355027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Internet 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2" name="正方形/長方形 231"/>
          <p:cNvSpPr/>
          <p:nvPr/>
        </p:nvSpPr>
        <p:spPr bwMode="auto">
          <a:xfrm>
            <a:off x="502041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3" name="正方形/長方形 232"/>
          <p:cNvSpPr/>
          <p:nvPr/>
        </p:nvSpPr>
        <p:spPr bwMode="auto">
          <a:xfrm>
            <a:off x="502041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0" name="正方形/長方形 259"/>
          <p:cNvSpPr/>
          <p:nvPr/>
        </p:nvSpPr>
        <p:spPr bwMode="auto">
          <a:xfrm>
            <a:off x="502041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2" name="正方形/長方形 261"/>
          <p:cNvSpPr/>
          <p:nvPr/>
        </p:nvSpPr>
        <p:spPr bwMode="auto">
          <a:xfrm>
            <a:off x="502041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3" name="正方形/長方形 262"/>
          <p:cNvSpPr/>
          <p:nvPr/>
        </p:nvSpPr>
        <p:spPr bwMode="auto">
          <a:xfrm>
            <a:off x="502041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8" name="正方形/長方形 267"/>
          <p:cNvSpPr/>
          <p:nvPr/>
        </p:nvSpPr>
        <p:spPr bwMode="auto">
          <a:xfrm>
            <a:off x="502041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4" name="正方形/長方形 283"/>
          <p:cNvSpPr/>
          <p:nvPr/>
        </p:nvSpPr>
        <p:spPr bwMode="auto">
          <a:xfrm>
            <a:off x="502041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5" name="正方形/長方形 284"/>
          <p:cNvSpPr/>
          <p:nvPr/>
        </p:nvSpPr>
        <p:spPr bwMode="auto">
          <a:xfrm>
            <a:off x="502041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6" name="正方形/長方形 285"/>
          <p:cNvSpPr/>
          <p:nvPr/>
        </p:nvSpPr>
        <p:spPr bwMode="auto">
          <a:xfrm>
            <a:off x="502041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1" name="正方形/長方形 310"/>
          <p:cNvSpPr/>
          <p:nvPr/>
        </p:nvSpPr>
        <p:spPr bwMode="auto">
          <a:xfrm>
            <a:off x="1827824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2" name="正方形/長方形 311"/>
          <p:cNvSpPr/>
          <p:nvPr/>
        </p:nvSpPr>
        <p:spPr bwMode="auto">
          <a:xfrm>
            <a:off x="1827824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3" name="正方形/長方形 312"/>
          <p:cNvSpPr/>
          <p:nvPr/>
        </p:nvSpPr>
        <p:spPr bwMode="auto">
          <a:xfrm>
            <a:off x="1827824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4" name="正方形/長方形 313"/>
          <p:cNvSpPr/>
          <p:nvPr/>
        </p:nvSpPr>
        <p:spPr bwMode="auto">
          <a:xfrm>
            <a:off x="1827824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5" name="正方形/長方形 314"/>
          <p:cNvSpPr/>
          <p:nvPr/>
        </p:nvSpPr>
        <p:spPr bwMode="auto">
          <a:xfrm>
            <a:off x="1827824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6" name="正方形/長方形 315"/>
          <p:cNvSpPr/>
          <p:nvPr/>
        </p:nvSpPr>
        <p:spPr bwMode="auto">
          <a:xfrm>
            <a:off x="1827824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8" name="正方形/長方形 317"/>
          <p:cNvSpPr/>
          <p:nvPr/>
        </p:nvSpPr>
        <p:spPr bwMode="auto">
          <a:xfrm>
            <a:off x="1827824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2" name="正方形/長方形 321"/>
          <p:cNvSpPr/>
          <p:nvPr/>
        </p:nvSpPr>
        <p:spPr bwMode="auto">
          <a:xfrm>
            <a:off x="1827824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3" name="正方形/長方形 322"/>
          <p:cNvSpPr/>
          <p:nvPr/>
        </p:nvSpPr>
        <p:spPr bwMode="auto">
          <a:xfrm>
            <a:off x="1827824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5" name="正方形/長方形 324"/>
          <p:cNvSpPr/>
          <p:nvPr/>
        </p:nvSpPr>
        <p:spPr bwMode="auto">
          <a:xfrm>
            <a:off x="3114613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7" name="正方形/長方形 326"/>
          <p:cNvSpPr/>
          <p:nvPr/>
        </p:nvSpPr>
        <p:spPr bwMode="auto">
          <a:xfrm>
            <a:off x="3114613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9" name="正方形/長方形 328"/>
          <p:cNvSpPr/>
          <p:nvPr/>
        </p:nvSpPr>
        <p:spPr bwMode="auto">
          <a:xfrm>
            <a:off x="3114613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4" name="正方形/長方形 333"/>
          <p:cNvSpPr/>
          <p:nvPr/>
        </p:nvSpPr>
        <p:spPr bwMode="auto">
          <a:xfrm>
            <a:off x="3114613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5" name="正方形/長方形 334"/>
          <p:cNvSpPr/>
          <p:nvPr/>
        </p:nvSpPr>
        <p:spPr bwMode="auto">
          <a:xfrm>
            <a:off x="3114613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6" name="正方形/長方形 335"/>
          <p:cNvSpPr/>
          <p:nvPr/>
        </p:nvSpPr>
        <p:spPr bwMode="auto">
          <a:xfrm>
            <a:off x="3114613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7" name="正方形/長方形 336"/>
          <p:cNvSpPr/>
          <p:nvPr/>
        </p:nvSpPr>
        <p:spPr bwMode="auto">
          <a:xfrm>
            <a:off x="3114613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8" name="正方形/長方形 337"/>
          <p:cNvSpPr/>
          <p:nvPr/>
        </p:nvSpPr>
        <p:spPr bwMode="auto">
          <a:xfrm>
            <a:off x="3114613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9" name="正方形/長方形 338"/>
          <p:cNvSpPr/>
          <p:nvPr/>
        </p:nvSpPr>
        <p:spPr bwMode="auto">
          <a:xfrm>
            <a:off x="3114613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1" name="正方形/長方形 340"/>
          <p:cNvSpPr/>
          <p:nvPr/>
        </p:nvSpPr>
        <p:spPr bwMode="auto">
          <a:xfrm>
            <a:off x="4342911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2" name="正方形/長方形 341"/>
          <p:cNvSpPr/>
          <p:nvPr/>
        </p:nvSpPr>
        <p:spPr bwMode="auto">
          <a:xfrm>
            <a:off x="4342911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3" name="正方形/長方形 342"/>
          <p:cNvSpPr/>
          <p:nvPr/>
        </p:nvSpPr>
        <p:spPr bwMode="auto">
          <a:xfrm>
            <a:off x="4342911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4" name="正方形/長方形 343"/>
          <p:cNvSpPr/>
          <p:nvPr/>
        </p:nvSpPr>
        <p:spPr bwMode="auto">
          <a:xfrm>
            <a:off x="4342911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5" name="正方形/長方形 344"/>
          <p:cNvSpPr/>
          <p:nvPr/>
        </p:nvSpPr>
        <p:spPr bwMode="auto">
          <a:xfrm>
            <a:off x="4342911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6" name="正方形/長方形 345"/>
          <p:cNvSpPr/>
          <p:nvPr/>
        </p:nvSpPr>
        <p:spPr bwMode="auto">
          <a:xfrm>
            <a:off x="4342911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7" name="正方形/長方形 346"/>
          <p:cNvSpPr/>
          <p:nvPr/>
        </p:nvSpPr>
        <p:spPr bwMode="auto">
          <a:xfrm>
            <a:off x="4342911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8" name="正方形/長方形 347"/>
          <p:cNvSpPr/>
          <p:nvPr/>
        </p:nvSpPr>
        <p:spPr bwMode="auto">
          <a:xfrm>
            <a:off x="4342911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9" name="正方形/長方形 348"/>
          <p:cNvSpPr/>
          <p:nvPr/>
        </p:nvSpPr>
        <p:spPr bwMode="auto">
          <a:xfrm>
            <a:off x="4342911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3" name="正方形/長方形 352"/>
          <p:cNvSpPr/>
          <p:nvPr/>
        </p:nvSpPr>
        <p:spPr bwMode="auto">
          <a:xfrm>
            <a:off x="5522468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4" name="正方形/長方形 353"/>
          <p:cNvSpPr/>
          <p:nvPr/>
        </p:nvSpPr>
        <p:spPr bwMode="auto">
          <a:xfrm>
            <a:off x="5522468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5" name="正方形/長方形 354"/>
          <p:cNvSpPr/>
          <p:nvPr/>
        </p:nvSpPr>
        <p:spPr bwMode="auto">
          <a:xfrm>
            <a:off x="5522468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6" name="正方形/長方形 355"/>
          <p:cNvSpPr/>
          <p:nvPr/>
        </p:nvSpPr>
        <p:spPr bwMode="auto">
          <a:xfrm>
            <a:off x="5522468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7" name="正方形/長方形 356"/>
          <p:cNvSpPr/>
          <p:nvPr/>
        </p:nvSpPr>
        <p:spPr bwMode="auto">
          <a:xfrm>
            <a:off x="5522468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8" name="正方形/長方形 357"/>
          <p:cNvSpPr/>
          <p:nvPr/>
        </p:nvSpPr>
        <p:spPr bwMode="auto">
          <a:xfrm>
            <a:off x="5522468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9" name="正方形/長方形 358"/>
          <p:cNvSpPr/>
          <p:nvPr/>
        </p:nvSpPr>
        <p:spPr bwMode="auto">
          <a:xfrm>
            <a:off x="5522468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0" name="正方形/長方形 359"/>
          <p:cNvSpPr/>
          <p:nvPr/>
        </p:nvSpPr>
        <p:spPr bwMode="auto">
          <a:xfrm>
            <a:off x="5522468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1" name="正方形/長方形 360"/>
          <p:cNvSpPr/>
          <p:nvPr/>
        </p:nvSpPr>
        <p:spPr bwMode="auto">
          <a:xfrm>
            <a:off x="5522468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3" name="正方形/長方形 362"/>
          <p:cNvSpPr/>
          <p:nvPr/>
        </p:nvSpPr>
        <p:spPr bwMode="auto">
          <a:xfrm>
            <a:off x="6760515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4" name="正方形/長方形 363"/>
          <p:cNvSpPr/>
          <p:nvPr/>
        </p:nvSpPr>
        <p:spPr bwMode="auto">
          <a:xfrm>
            <a:off x="6760515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5" name="正方形/長方形 364"/>
          <p:cNvSpPr/>
          <p:nvPr/>
        </p:nvSpPr>
        <p:spPr bwMode="auto">
          <a:xfrm>
            <a:off x="6760515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6" name="正方形/長方形 365"/>
          <p:cNvSpPr/>
          <p:nvPr/>
        </p:nvSpPr>
        <p:spPr bwMode="auto">
          <a:xfrm>
            <a:off x="6760515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7" name="正方形/長方形 366"/>
          <p:cNvSpPr/>
          <p:nvPr/>
        </p:nvSpPr>
        <p:spPr bwMode="auto">
          <a:xfrm>
            <a:off x="6760515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8" name="正方形/長方形 367"/>
          <p:cNvSpPr/>
          <p:nvPr/>
        </p:nvSpPr>
        <p:spPr bwMode="auto">
          <a:xfrm>
            <a:off x="6760515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9" name="正方形/長方形 368"/>
          <p:cNvSpPr/>
          <p:nvPr/>
        </p:nvSpPr>
        <p:spPr bwMode="auto">
          <a:xfrm>
            <a:off x="6760515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0" name="正方形/長方形 369"/>
          <p:cNvSpPr/>
          <p:nvPr/>
        </p:nvSpPr>
        <p:spPr bwMode="auto">
          <a:xfrm>
            <a:off x="6760515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1" name="正方形/長方形 370"/>
          <p:cNvSpPr/>
          <p:nvPr/>
        </p:nvSpPr>
        <p:spPr bwMode="auto">
          <a:xfrm>
            <a:off x="6760515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4" name="正方形/長方形 373"/>
          <p:cNvSpPr/>
          <p:nvPr/>
        </p:nvSpPr>
        <p:spPr bwMode="auto">
          <a:xfrm>
            <a:off x="7969317" y="33924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5" name="正方形/長方形 374"/>
          <p:cNvSpPr/>
          <p:nvPr/>
        </p:nvSpPr>
        <p:spPr bwMode="auto">
          <a:xfrm>
            <a:off x="7969317" y="3649558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6" name="正方形/長方形 375"/>
          <p:cNvSpPr/>
          <p:nvPr/>
        </p:nvSpPr>
        <p:spPr bwMode="auto">
          <a:xfrm>
            <a:off x="7969317" y="3906673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7" name="正方形/長方形 376"/>
          <p:cNvSpPr/>
          <p:nvPr/>
        </p:nvSpPr>
        <p:spPr bwMode="auto">
          <a:xfrm>
            <a:off x="7969317" y="416378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8" name="正方形/長方形 377"/>
          <p:cNvSpPr/>
          <p:nvPr/>
        </p:nvSpPr>
        <p:spPr bwMode="auto">
          <a:xfrm>
            <a:off x="7969317" y="4420901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9" name="正方形/長方形 378"/>
          <p:cNvSpPr/>
          <p:nvPr/>
        </p:nvSpPr>
        <p:spPr bwMode="auto">
          <a:xfrm>
            <a:off x="7969317" y="4678015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0" name="正方形/長方形 379"/>
          <p:cNvSpPr/>
          <p:nvPr/>
        </p:nvSpPr>
        <p:spPr bwMode="auto">
          <a:xfrm>
            <a:off x="7969317" y="4935130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1" name="正方形/長方形 380"/>
          <p:cNvSpPr/>
          <p:nvPr/>
        </p:nvSpPr>
        <p:spPr bwMode="auto">
          <a:xfrm>
            <a:off x="7969317" y="5192244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2" name="正方形/長方形 381"/>
          <p:cNvSpPr/>
          <p:nvPr/>
        </p:nvSpPr>
        <p:spPr bwMode="auto">
          <a:xfrm>
            <a:off x="7969317" y="5449357"/>
            <a:ext cx="653143" cy="16572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Server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0" name="正方形/長方形 199"/>
          <p:cNvSpPr/>
          <p:nvPr/>
        </p:nvSpPr>
        <p:spPr bwMode="auto">
          <a:xfrm>
            <a:off x="4216186" y="2329867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Service GW(RR)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5" name="正方形/長方形 204"/>
          <p:cNvSpPr/>
          <p:nvPr/>
        </p:nvSpPr>
        <p:spPr bwMode="auto">
          <a:xfrm>
            <a:off x="4157692" y="2368860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Service GW(RR)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0" name="雲形吹き出し 139"/>
          <p:cNvSpPr/>
          <p:nvPr/>
        </p:nvSpPr>
        <p:spPr bwMode="auto">
          <a:xfrm>
            <a:off x="2905023" y="770123"/>
            <a:ext cx="1642609" cy="419182"/>
          </a:xfrm>
          <a:prstGeom prst="cloudCallout">
            <a:avLst>
              <a:gd name="adj1" fmla="val -15265"/>
              <a:gd name="adj2" fmla="val 3676"/>
            </a:avLst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29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j-ea"/>
                <a:ea typeface="+mj-ea"/>
              </a:rPr>
              <a:t>The Internet</a:t>
            </a:r>
            <a:endParaRPr lang="ja-JP" altLang="en-US" sz="1429" b="1" dirty="0">
              <a:solidFill>
                <a:schemeClr val="accent3">
                  <a:lumMod val="90000"/>
                  <a:lumOff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0" name="雲形吹き出し 99"/>
          <p:cNvSpPr/>
          <p:nvPr/>
        </p:nvSpPr>
        <p:spPr bwMode="auto">
          <a:xfrm>
            <a:off x="4786454" y="770123"/>
            <a:ext cx="1642609" cy="419182"/>
          </a:xfrm>
          <a:prstGeom prst="cloudCallout">
            <a:avLst>
              <a:gd name="adj1" fmla="val -15265"/>
              <a:gd name="adj2" fmla="val 3676"/>
            </a:avLst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29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j-ea"/>
                <a:ea typeface="+mj-ea"/>
              </a:rPr>
              <a:t>WAN</a:t>
            </a:r>
            <a:endParaRPr lang="ja-JP" altLang="en-US" sz="1429" b="1" dirty="0">
              <a:solidFill>
                <a:schemeClr val="accent3">
                  <a:lumMod val="90000"/>
                  <a:lumOff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1" name="雲形吹き出し 100"/>
          <p:cNvSpPr/>
          <p:nvPr/>
        </p:nvSpPr>
        <p:spPr bwMode="auto">
          <a:xfrm>
            <a:off x="960223" y="770123"/>
            <a:ext cx="1642609" cy="419182"/>
          </a:xfrm>
          <a:prstGeom prst="cloudCallout">
            <a:avLst>
              <a:gd name="adj1" fmla="val -15265"/>
              <a:gd name="adj2" fmla="val 3676"/>
            </a:avLst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29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j-ea"/>
                <a:ea typeface="+mj-ea"/>
              </a:rPr>
              <a:t>パブリッククラウド</a:t>
            </a:r>
          </a:p>
        </p:txBody>
      </p:sp>
      <p:sp>
        <p:nvSpPr>
          <p:cNvPr id="102" name="正方形/長方形 101"/>
          <p:cNvSpPr/>
          <p:nvPr/>
        </p:nvSpPr>
        <p:spPr bwMode="auto">
          <a:xfrm>
            <a:off x="1325791" y="1769333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3" name="正方形/長方形 102"/>
          <p:cNvSpPr/>
          <p:nvPr/>
        </p:nvSpPr>
        <p:spPr bwMode="auto">
          <a:xfrm>
            <a:off x="1267297" y="1808327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4" name="正方形/長方形 103"/>
          <p:cNvSpPr/>
          <p:nvPr/>
        </p:nvSpPr>
        <p:spPr bwMode="auto">
          <a:xfrm>
            <a:off x="3275471" y="1769333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5" name="正方形/長方形 104"/>
          <p:cNvSpPr/>
          <p:nvPr/>
        </p:nvSpPr>
        <p:spPr bwMode="auto">
          <a:xfrm>
            <a:off x="3216977" y="1808327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1" name="雲形吹き出し 110"/>
          <p:cNvSpPr/>
          <p:nvPr/>
        </p:nvSpPr>
        <p:spPr bwMode="auto">
          <a:xfrm>
            <a:off x="6643518" y="770123"/>
            <a:ext cx="1642609" cy="419182"/>
          </a:xfrm>
          <a:prstGeom prst="cloudCallout">
            <a:avLst>
              <a:gd name="adj1" fmla="val -15265"/>
              <a:gd name="adj2" fmla="val 3676"/>
            </a:avLst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29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j-ea"/>
                <a:ea typeface="+mj-ea"/>
              </a:rPr>
              <a:t>専用線</a:t>
            </a:r>
          </a:p>
        </p:txBody>
      </p:sp>
      <p:sp>
        <p:nvSpPr>
          <p:cNvPr id="112" name="正方形/長方形 111"/>
          <p:cNvSpPr/>
          <p:nvPr/>
        </p:nvSpPr>
        <p:spPr bwMode="auto">
          <a:xfrm>
            <a:off x="7013966" y="1769333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3" name="正方形/長方形 112"/>
          <p:cNvSpPr/>
          <p:nvPr/>
        </p:nvSpPr>
        <p:spPr bwMode="auto">
          <a:xfrm>
            <a:off x="6955473" y="1808327"/>
            <a:ext cx="867606" cy="25345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Leaf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4" name="正方形/長方形 113"/>
          <p:cNvSpPr/>
          <p:nvPr/>
        </p:nvSpPr>
        <p:spPr bwMode="auto">
          <a:xfrm>
            <a:off x="316822" y="1996224"/>
            <a:ext cx="8490858" cy="1844646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86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HaaS</a:t>
            </a:r>
            <a:r>
              <a:rPr lang="ja-JP" altLang="en-US" sz="1286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ja-JP" sz="1286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Wire</a:t>
            </a:r>
            <a:endParaRPr lang="ja-JP" altLang="en-US" sz="1286" b="1" dirty="0">
              <a:solidFill>
                <a:schemeClr val="accent1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2" name="正方形/長方形 131"/>
          <p:cNvSpPr/>
          <p:nvPr/>
        </p:nvSpPr>
        <p:spPr bwMode="auto">
          <a:xfrm>
            <a:off x="316823" y="3906672"/>
            <a:ext cx="2349365" cy="2264066"/>
          </a:xfrm>
          <a:prstGeom prst="rect">
            <a:avLst/>
          </a:prstGeom>
          <a:solidFill>
            <a:schemeClr val="accent6">
              <a:lumMod val="50000"/>
              <a:lumOff val="50000"/>
              <a:alpha val="69804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86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IaaS(VMware)</a:t>
            </a:r>
            <a:endParaRPr lang="ja-JP" altLang="en-US" sz="1286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3" name="正方形/長方形 132"/>
          <p:cNvSpPr/>
          <p:nvPr/>
        </p:nvSpPr>
        <p:spPr bwMode="auto">
          <a:xfrm>
            <a:off x="2929393" y="3906672"/>
            <a:ext cx="2251881" cy="2264066"/>
          </a:xfrm>
          <a:prstGeom prst="rect">
            <a:avLst/>
          </a:prstGeom>
          <a:solidFill>
            <a:schemeClr val="accent6">
              <a:lumMod val="50000"/>
              <a:lumOff val="50000"/>
              <a:alpha val="69804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86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IaaS(VMware)</a:t>
            </a:r>
            <a:endParaRPr lang="ja-JP" altLang="en-US" sz="1286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4" name="正方形/長方形 133"/>
          <p:cNvSpPr/>
          <p:nvPr/>
        </p:nvSpPr>
        <p:spPr bwMode="auto">
          <a:xfrm>
            <a:off x="5337249" y="3906672"/>
            <a:ext cx="2261629" cy="2264066"/>
          </a:xfrm>
          <a:prstGeom prst="rect">
            <a:avLst/>
          </a:prstGeom>
          <a:solidFill>
            <a:schemeClr val="accent6">
              <a:lumMod val="50000"/>
              <a:lumOff val="50000"/>
              <a:alpha val="69804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86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NFVI</a:t>
            </a:r>
            <a:endParaRPr lang="ja-JP" altLang="en-US" sz="1286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5" name="正方形/長方形 134"/>
          <p:cNvSpPr/>
          <p:nvPr/>
        </p:nvSpPr>
        <p:spPr bwMode="auto">
          <a:xfrm>
            <a:off x="7784097" y="3906672"/>
            <a:ext cx="1023583" cy="2264066"/>
          </a:xfrm>
          <a:prstGeom prst="rect">
            <a:avLst/>
          </a:prstGeom>
          <a:solidFill>
            <a:schemeClr val="accent6">
              <a:lumMod val="50000"/>
              <a:lumOff val="50000"/>
              <a:alpha val="69804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86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共通</a:t>
            </a:r>
            <a:endParaRPr lang="en-US" altLang="ja-JP" sz="1286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286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基盤</a:t>
            </a:r>
          </a:p>
        </p:txBody>
      </p:sp>
      <p:sp>
        <p:nvSpPr>
          <p:cNvPr id="164" name="正方形/長方形 163"/>
          <p:cNvSpPr/>
          <p:nvPr/>
        </p:nvSpPr>
        <p:spPr bwMode="auto">
          <a:xfrm>
            <a:off x="3112176" y="3475305"/>
            <a:ext cx="653143" cy="272956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VTEP</a:t>
            </a:r>
          </a:p>
        </p:txBody>
      </p:sp>
      <p:sp>
        <p:nvSpPr>
          <p:cNvPr id="148" name="正方形/長方形 147"/>
          <p:cNvSpPr/>
          <p:nvPr/>
        </p:nvSpPr>
        <p:spPr bwMode="auto">
          <a:xfrm>
            <a:off x="5927018" y="4138805"/>
            <a:ext cx="653143" cy="2729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 err="1">
                <a:latin typeface="+mj-ea"/>
                <a:ea typeface="+mj-ea"/>
              </a:rPr>
              <a:t>vRouter</a:t>
            </a:r>
            <a:endParaRPr lang="en-US" altLang="ja-JP" sz="857" b="1" dirty="0">
              <a:latin typeface="+mj-ea"/>
              <a:ea typeface="+mj-ea"/>
            </a:endParaRPr>
          </a:p>
        </p:txBody>
      </p:sp>
      <p:sp>
        <p:nvSpPr>
          <p:cNvPr id="150" name="正方形/長方形 149"/>
          <p:cNvSpPr/>
          <p:nvPr/>
        </p:nvSpPr>
        <p:spPr bwMode="auto">
          <a:xfrm>
            <a:off x="5870964" y="4885653"/>
            <a:ext cx="765250" cy="272956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 err="1">
                <a:solidFill>
                  <a:schemeClr val="bg1"/>
                </a:solidFill>
                <a:latin typeface="+mj-ea"/>
                <a:ea typeface="+mj-ea"/>
              </a:rPr>
              <a:t>vFW</a:t>
            </a:r>
            <a:endParaRPr lang="en-US" altLang="ja-JP" sz="857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3" name="直線コネクタ 152"/>
          <p:cNvCxnSpPr/>
          <p:nvPr/>
        </p:nvCxnSpPr>
        <p:spPr bwMode="auto">
          <a:xfrm>
            <a:off x="476459" y="3275464"/>
            <a:ext cx="3804304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76" name="正方形/長方形 175"/>
          <p:cNvSpPr/>
          <p:nvPr/>
        </p:nvSpPr>
        <p:spPr bwMode="auto">
          <a:xfrm>
            <a:off x="409433" y="5094518"/>
            <a:ext cx="4674359" cy="1037226"/>
          </a:xfrm>
          <a:prstGeom prst="rect">
            <a:avLst/>
          </a:prstGeom>
          <a:solidFill>
            <a:schemeClr val="accent2">
              <a:lumMod val="40000"/>
              <a:lumOff val="60000"/>
              <a:alpha val="69804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86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テナント</a:t>
            </a:r>
            <a:r>
              <a:rPr lang="en-US" altLang="ja-JP" sz="1286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A</a:t>
            </a:r>
            <a:endParaRPr lang="ja-JP" altLang="en-US" sz="1286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9" name="正方形/長方形 178"/>
          <p:cNvSpPr/>
          <p:nvPr/>
        </p:nvSpPr>
        <p:spPr bwMode="auto">
          <a:xfrm>
            <a:off x="3129235" y="5749119"/>
            <a:ext cx="365565" cy="272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VM</a:t>
            </a:r>
          </a:p>
        </p:txBody>
      </p:sp>
      <p:cxnSp>
        <p:nvCxnSpPr>
          <p:cNvPr id="180" name="直線コネクタ 179"/>
          <p:cNvCxnSpPr>
            <a:stCxn id="179" idx="0"/>
          </p:cNvCxnSpPr>
          <p:nvPr/>
        </p:nvCxnSpPr>
        <p:spPr bwMode="auto">
          <a:xfrm flipH="1" flipV="1">
            <a:off x="3312017" y="5459105"/>
            <a:ext cx="1" cy="29001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81" name="正方形/長方形 180"/>
          <p:cNvSpPr/>
          <p:nvPr/>
        </p:nvSpPr>
        <p:spPr bwMode="auto">
          <a:xfrm>
            <a:off x="3616655" y="5749119"/>
            <a:ext cx="365565" cy="272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VM</a:t>
            </a:r>
          </a:p>
        </p:txBody>
      </p:sp>
      <p:cxnSp>
        <p:nvCxnSpPr>
          <p:cNvPr id="182" name="直線コネクタ 181"/>
          <p:cNvCxnSpPr>
            <a:stCxn id="181" idx="0"/>
          </p:cNvCxnSpPr>
          <p:nvPr/>
        </p:nvCxnSpPr>
        <p:spPr bwMode="auto">
          <a:xfrm flipH="1" flipV="1">
            <a:off x="3799437" y="5459105"/>
            <a:ext cx="1" cy="29001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83" name="正方形/長方形 182"/>
          <p:cNvSpPr/>
          <p:nvPr/>
        </p:nvSpPr>
        <p:spPr bwMode="auto">
          <a:xfrm>
            <a:off x="4055333" y="5749119"/>
            <a:ext cx="365565" cy="272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VM</a:t>
            </a:r>
          </a:p>
        </p:txBody>
      </p:sp>
      <p:sp>
        <p:nvSpPr>
          <p:cNvPr id="185" name="正方形/長方形 184"/>
          <p:cNvSpPr/>
          <p:nvPr/>
        </p:nvSpPr>
        <p:spPr bwMode="auto">
          <a:xfrm>
            <a:off x="4542753" y="5749119"/>
            <a:ext cx="365565" cy="272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VM</a:t>
            </a:r>
          </a:p>
        </p:txBody>
      </p:sp>
      <p:cxnSp>
        <p:nvCxnSpPr>
          <p:cNvPr id="187" name="直線コネクタ 186"/>
          <p:cNvCxnSpPr/>
          <p:nvPr/>
        </p:nvCxnSpPr>
        <p:spPr bwMode="auto">
          <a:xfrm>
            <a:off x="3584975" y="3275462"/>
            <a:ext cx="0" cy="2183643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直線コネクタ 148"/>
          <p:cNvCxnSpPr/>
          <p:nvPr/>
        </p:nvCxnSpPr>
        <p:spPr bwMode="auto">
          <a:xfrm>
            <a:off x="604401" y="5459105"/>
            <a:ext cx="177421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52" name="正方形/長方形 151"/>
          <p:cNvSpPr/>
          <p:nvPr/>
        </p:nvSpPr>
        <p:spPr bwMode="auto">
          <a:xfrm>
            <a:off x="570282" y="5749119"/>
            <a:ext cx="365565" cy="272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VM</a:t>
            </a:r>
          </a:p>
        </p:txBody>
      </p:sp>
      <p:cxnSp>
        <p:nvCxnSpPr>
          <p:cNvPr id="154" name="直線コネクタ 153"/>
          <p:cNvCxnSpPr>
            <a:stCxn id="152" idx="0"/>
          </p:cNvCxnSpPr>
          <p:nvPr/>
        </p:nvCxnSpPr>
        <p:spPr bwMode="auto">
          <a:xfrm flipH="1" flipV="1">
            <a:off x="753064" y="5459105"/>
            <a:ext cx="1" cy="29001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55" name="正方形/長方形 154"/>
          <p:cNvSpPr/>
          <p:nvPr/>
        </p:nvSpPr>
        <p:spPr bwMode="auto">
          <a:xfrm>
            <a:off x="1057702" y="5749119"/>
            <a:ext cx="365565" cy="272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VM</a:t>
            </a:r>
          </a:p>
        </p:txBody>
      </p:sp>
      <p:cxnSp>
        <p:nvCxnSpPr>
          <p:cNvPr id="156" name="直線コネクタ 155"/>
          <p:cNvCxnSpPr>
            <a:stCxn id="155" idx="0"/>
          </p:cNvCxnSpPr>
          <p:nvPr/>
        </p:nvCxnSpPr>
        <p:spPr bwMode="auto">
          <a:xfrm flipH="1" flipV="1">
            <a:off x="1240484" y="5459105"/>
            <a:ext cx="1" cy="29001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57" name="正方形/長方形 156"/>
          <p:cNvSpPr/>
          <p:nvPr/>
        </p:nvSpPr>
        <p:spPr bwMode="auto">
          <a:xfrm>
            <a:off x="1496380" y="5749119"/>
            <a:ext cx="365565" cy="272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VM</a:t>
            </a:r>
          </a:p>
        </p:txBody>
      </p:sp>
      <p:cxnSp>
        <p:nvCxnSpPr>
          <p:cNvPr id="158" name="直線コネクタ 157"/>
          <p:cNvCxnSpPr>
            <a:stCxn id="157" idx="0"/>
          </p:cNvCxnSpPr>
          <p:nvPr/>
        </p:nvCxnSpPr>
        <p:spPr bwMode="auto">
          <a:xfrm flipH="1" flipV="1">
            <a:off x="1679162" y="5459105"/>
            <a:ext cx="1" cy="29001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59" name="正方形/長方形 158"/>
          <p:cNvSpPr/>
          <p:nvPr/>
        </p:nvSpPr>
        <p:spPr bwMode="auto">
          <a:xfrm>
            <a:off x="1983800" y="5749119"/>
            <a:ext cx="365565" cy="272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VM</a:t>
            </a:r>
          </a:p>
        </p:txBody>
      </p:sp>
      <p:cxnSp>
        <p:nvCxnSpPr>
          <p:cNvPr id="160" name="直線コネクタ 159"/>
          <p:cNvCxnSpPr>
            <a:stCxn id="159" idx="0"/>
          </p:cNvCxnSpPr>
          <p:nvPr/>
        </p:nvCxnSpPr>
        <p:spPr bwMode="auto">
          <a:xfrm flipH="1" flipV="1">
            <a:off x="2166582" y="5459105"/>
            <a:ext cx="1" cy="29001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61" name="直線コネクタ 160"/>
          <p:cNvCxnSpPr/>
          <p:nvPr/>
        </p:nvCxnSpPr>
        <p:spPr bwMode="auto">
          <a:xfrm>
            <a:off x="3163354" y="5459105"/>
            <a:ext cx="177421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62" name="直線コネクタ 161"/>
          <p:cNvCxnSpPr/>
          <p:nvPr/>
        </p:nvCxnSpPr>
        <p:spPr bwMode="auto">
          <a:xfrm flipH="1" flipV="1">
            <a:off x="4238115" y="5459105"/>
            <a:ext cx="1" cy="29001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63" name="直線コネクタ 162"/>
          <p:cNvCxnSpPr/>
          <p:nvPr/>
        </p:nvCxnSpPr>
        <p:spPr bwMode="auto">
          <a:xfrm flipH="1" flipV="1">
            <a:off x="4725535" y="5459105"/>
            <a:ext cx="1" cy="29001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41" name="正方形/長方形 140"/>
          <p:cNvSpPr/>
          <p:nvPr/>
        </p:nvSpPr>
        <p:spPr bwMode="auto">
          <a:xfrm>
            <a:off x="511791" y="3475305"/>
            <a:ext cx="653143" cy="272956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VTEP</a:t>
            </a:r>
          </a:p>
        </p:txBody>
      </p:sp>
      <p:cxnSp>
        <p:nvCxnSpPr>
          <p:cNvPr id="151" name="直線コネクタ 150"/>
          <p:cNvCxnSpPr/>
          <p:nvPr/>
        </p:nvCxnSpPr>
        <p:spPr bwMode="auto">
          <a:xfrm>
            <a:off x="1030894" y="3275462"/>
            <a:ext cx="0" cy="2183643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38" name="正方形/長方形 137"/>
          <p:cNvSpPr/>
          <p:nvPr/>
        </p:nvSpPr>
        <p:spPr bwMode="auto">
          <a:xfrm>
            <a:off x="648269" y="4885653"/>
            <a:ext cx="765250" cy="272956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L2BR</a:t>
            </a:r>
          </a:p>
        </p:txBody>
      </p:sp>
      <p:sp>
        <p:nvSpPr>
          <p:cNvPr id="139" name="正方形/長方形 138"/>
          <p:cNvSpPr/>
          <p:nvPr/>
        </p:nvSpPr>
        <p:spPr bwMode="auto">
          <a:xfrm>
            <a:off x="3212098" y="4885653"/>
            <a:ext cx="765250" cy="272956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57" b="1" dirty="0">
                <a:latin typeface="+mj-ea"/>
                <a:ea typeface="+mj-ea"/>
              </a:rPr>
              <a:t>L2BR</a:t>
            </a:r>
          </a:p>
        </p:txBody>
      </p:sp>
      <p:sp>
        <p:nvSpPr>
          <p:cNvPr id="142" name="正方形/長方形 141"/>
          <p:cNvSpPr/>
          <p:nvPr/>
        </p:nvSpPr>
        <p:spPr bwMode="auto">
          <a:xfrm>
            <a:off x="7013966" y="1316034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専用線</a:t>
            </a:r>
            <a:endParaRPr lang="en-US" altLang="ja-JP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</a:endParaRPr>
          </a:p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3" name="正方形/長方形 142"/>
          <p:cNvSpPr/>
          <p:nvPr/>
        </p:nvSpPr>
        <p:spPr bwMode="auto">
          <a:xfrm>
            <a:off x="6955473" y="1355027"/>
            <a:ext cx="867606" cy="3216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専用線</a:t>
            </a:r>
            <a:endParaRPr lang="en-US" altLang="ja-JP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</a:endParaRPr>
          </a:p>
          <a:p>
            <a:pPr algn="ctr"/>
            <a:r>
              <a:rPr lang="en-US" altLang="ja-JP" sz="1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ea"/>
              </a:rPr>
              <a:t>GW</a:t>
            </a:r>
            <a:endParaRPr lang="ja-JP" altLang="en-US" sz="1000" b="1" dirty="0">
              <a:solidFill>
                <a:schemeClr val="accent6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95182" y="5472329"/>
            <a:ext cx="163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VxLAN</a:t>
            </a:r>
            <a:r>
              <a:rPr kumimoji="1" lang="en-US" altLang="ja-JP" dirty="0" smtClean="0"/>
              <a:t>(IaaS)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 bwMode="auto">
          <a:xfrm>
            <a:off x="1679163" y="4275283"/>
            <a:ext cx="923669" cy="402732"/>
          </a:xfrm>
          <a:prstGeom prst="wedgeRoundRectCallout">
            <a:avLst>
              <a:gd name="adj1" fmla="val -75408"/>
              <a:gd name="adj2" fmla="val 126540"/>
              <a:gd name="adj3" fmla="val 16667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44" name="角丸四角形吹き出し 143"/>
          <p:cNvSpPr/>
          <p:nvPr/>
        </p:nvSpPr>
        <p:spPr bwMode="auto">
          <a:xfrm>
            <a:off x="1643387" y="4297817"/>
            <a:ext cx="923669" cy="402732"/>
          </a:xfrm>
          <a:prstGeom prst="wedgeRoundRectCallout">
            <a:avLst>
              <a:gd name="adj1" fmla="val 114970"/>
              <a:gd name="adj2" fmla="val 123629"/>
              <a:gd name="adj3" fmla="val 16667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b="1" dirty="0" err="1" smtClean="0">
                <a:solidFill>
                  <a:schemeClr val="bg1"/>
                </a:solidFill>
                <a:latin typeface="+mj-ea"/>
                <a:ea typeface="+mj-ea"/>
              </a:rPr>
              <a:t>VxLAN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→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+mj-ea"/>
                <a:ea typeface="+mj-ea"/>
              </a:rPr>
              <a:t>VLAN</a:t>
            </a:r>
            <a:endParaRPr kumimoji="1" lang="ja-JP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5" name="角丸四角形吹き出し 144"/>
          <p:cNvSpPr/>
          <p:nvPr/>
        </p:nvSpPr>
        <p:spPr bwMode="auto">
          <a:xfrm>
            <a:off x="1468303" y="2456227"/>
            <a:ext cx="923669" cy="402732"/>
          </a:xfrm>
          <a:prstGeom prst="wedgeRoundRectCallout">
            <a:avLst>
              <a:gd name="adj1" fmla="val 17243"/>
              <a:gd name="adj2" fmla="val 155649"/>
              <a:gd name="adj3" fmla="val 16667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b="1" dirty="0" smtClean="0">
                <a:solidFill>
                  <a:schemeClr val="bg1"/>
                </a:solidFill>
                <a:latin typeface="+mj-ea"/>
                <a:ea typeface="+mj-ea"/>
              </a:rPr>
              <a:t>VLAN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→</a:t>
            </a:r>
            <a:r>
              <a:rPr kumimoji="1" lang="en-US" altLang="ja-JP" sz="1400" b="1" dirty="0" err="1" smtClean="0">
                <a:solidFill>
                  <a:schemeClr val="bg1"/>
                </a:solidFill>
                <a:latin typeface="+mj-ea"/>
                <a:ea typeface="+mj-ea"/>
              </a:rPr>
              <a:t>VxLAN</a:t>
            </a:r>
            <a:endParaRPr kumimoji="1" lang="ja-JP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353481" y="2952041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VxLAN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HaaS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 bwMode="auto">
          <a:xfrm>
            <a:off x="5741797" y="2329867"/>
            <a:ext cx="2429187" cy="687261"/>
          </a:xfrm>
          <a:prstGeom prst="wedgeRoundRectCallout">
            <a:avLst>
              <a:gd name="adj1" fmla="val -128376"/>
              <a:gd name="adj2" fmla="val 122202"/>
              <a:gd name="adj3" fmla="val 16667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b="1" dirty="0" smtClean="0">
                <a:solidFill>
                  <a:schemeClr val="bg1"/>
                </a:solidFill>
                <a:latin typeface="+mj-ea"/>
                <a:ea typeface="+mj-ea"/>
              </a:rPr>
              <a:t>IaaS: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仮想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+mj-ea"/>
                <a:ea typeface="+mj-ea"/>
              </a:rPr>
              <a:t>LAN(VLAN)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と</a:t>
            </a:r>
            <a:r>
              <a:rPr kumimoji="1" lang="en-US" altLang="ja-JP" sz="1400" b="1" dirty="0" err="1" smtClean="0">
                <a:solidFill>
                  <a:schemeClr val="bg1"/>
                </a:solidFill>
                <a:latin typeface="+mj-ea"/>
                <a:ea typeface="+mj-ea"/>
              </a:rPr>
              <a:t>HaaS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（</a:t>
            </a:r>
            <a:r>
              <a:rPr kumimoji="1" lang="en-US" altLang="ja-JP" sz="1400" b="1" dirty="0" err="1" smtClean="0">
                <a:solidFill>
                  <a:schemeClr val="bg1"/>
                </a:solidFill>
                <a:latin typeface="+mj-ea"/>
                <a:ea typeface="+mj-ea"/>
              </a:rPr>
              <a:t>VxLAN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）をオーケストレータでマッピング</a:t>
            </a:r>
            <a:endParaRPr kumimoji="1" lang="ja-JP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382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ここまでできたはず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63500" y="2225988"/>
            <a:ext cx="8964612" cy="159671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altLang="ja-JP" dirty="0" err="1" smtClean="0"/>
              <a:t>HaaS</a:t>
            </a:r>
            <a:r>
              <a:rPr lang="ja-JP" altLang="en-US" dirty="0" smtClean="0"/>
              <a:t>レイヤで物理</a:t>
            </a:r>
            <a:r>
              <a:rPr lang="en-US" altLang="ja-JP" dirty="0" smtClean="0"/>
              <a:t>SV</a:t>
            </a:r>
            <a:r>
              <a:rPr lang="ja-JP" altLang="en-US" dirty="0" smtClean="0"/>
              <a:t>をボタンひとつで上位レイヤへ払い出す。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また、</a:t>
            </a:r>
            <a:r>
              <a:rPr lang="en-US" altLang="ja-JP" dirty="0" err="1" smtClean="0"/>
              <a:t>HaaS</a:t>
            </a:r>
            <a:r>
              <a:rPr lang="ja-JP" altLang="en-US" dirty="0" smtClean="0"/>
              <a:t>テナントを準備して、それぞれサービス運用が始まったら</a:t>
            </a:r>
            <a:r>
              <a:rPr lang="en-US" altLang="ja-JP" dirty="0" err="1" smtClean="0"/>
              <a:t>HaaS</a:t>
            </a:r>
            <a:r>
              <a:rPr lang="ja-JP" altLang="en-US" dirty="0" smtClean="0"/>
              <a:t>テナントでアイソレートした</a:t>
            </a:r>
            <a:r>
              <a:rPr lang="en-US" altLang="ja-JP" dirty="0" smtClean="0"/>
              <a:t>NW</a:t>
            </a:r>
            <a:r>
              <a:rPr lang="ja-JP" altLang="en-US" dirty="0" err="1" smtClean="0"/>
              <a:t>を提</a:t>
            </a:r>
            <a:r>
              <a:rPr lang="ja-JP" altLang="en-US" dirty="0" smtClean="0"/>
              <a:t>供する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IaaS</a:t>
            </a:r>
            <a:r>
              <a:rPr lang="ja-JP" altLang="en-US" dirty="0" smtClean="0"/>
              <a:t>サービス管理者（オーバレイ</a:t>
            </a:r>
            <a:r>
              <a:rPr lang="en-US" altLang="ja-JP" dirty="0" smtClean="0"/>
              <a:t>NW</a:t>
            </a:r>
            <a:r>
              <a:rPr lang="ja-JP" altLang="en-US" dirty="0" smtClean="0"/>
              <a:t>）と</a:t>
            </a:r>
            <a:r>
              <a:rPr lang="en-US" altLang="ja-JP" dirty="0" err="1" smtClean="0"/>
              <a:t>HaaS</a:t>
            </a:r>
            <a:r>
              <a:rPr lang="ja-JP" altLang="en-US" dirty="0" smtClean="0"/>
              <a:t>サービス管理者（アンダーレイ</a:t>
            </a:r>
            <a:r>
              <a:rPr lang="en-US" altLang="ja-JP" dirty="0" smtClean="0"/>
              <a:t>NW)</a:t>
            </a:r>
            <a:r>
              <a:rPr lang="ja-JP" altLang="en-US" dirty="0" smtClean="0"/>
              <a:t>間で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密な連携を不要にする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これまで出来ていたサービスの継続。</a:t>
            </a:r>
            <a:endParaRPr lang="en-US" altLang="ja-JP" dirty="0" smtClean="0"/>
          </a:p>
          <a:p>
            <a:pPr marL="180000" lvl="1" indent="0">
              <a:buNone/>
            </a:pPr>
            <a:r>
              <a:rPr lang="ja-JP" altLang="en-US" dirty="0" smtClean="0"/>
              <a:t> （つまりマルチハイパーバイザ対応、ハウジング連携）</a:t>
            </a:r>
            <a:endParaRPr lang="en-US" altLang="ja-JP" dirty="0" smtClean="0"/>
          </a:p>
          <a:p>
            <a:pPr marL="180000" lvl="1" indent="0">
              <a:buNone/>
            </a:pPr>
            <a:endParaRPr lang="en-US" altLang="ja-JP" dirty="0" smtClean="0"/>
          </a:p>
        </p:txBody>
      </p:sp>
      <p:sp>
        <p:nvSpPr>
          <p:cNvPr id="6" name="角丸四角形 5"/>
          <p:cNvSpPr/>
          <p:nvPr/>
        </p:nvSpPr>
        <p:spPr bwMode="auto">
          <a:xfrm>
            <a:off x="63500" y="1651000"/>
            <a:ext cx="1663700" cy="3810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b="1" dirty="0" smtClean="0">
                <a:latin typeface="+mj-ea"/>
                <a:ea typeface="+mj-ea"/>
              </a:rPr>
              <a:t>目標</a:t>
            </a:r>
            <a:endParaRPr kumimoji="1" lang="ja-JP" altLang="en-US" sz="2400" b="1" dirty="0">
              <a:latin typeface="+mj-ea"/>
              <a:ea typeface="+mj-ea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63500" y="4102100"/>
            <a:ext cx="1663700" cy="3810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latin typeface="+mj-ea"/>
                <a:ea typeface="+mj-ea"/>
              </a:rPr>
              <a:t>LCM</a:t>
            </a:r>
            <a:endParaRPr kumimoji="1" lang="ja-JP" altLang="en-US" sz="2400" b="1" dirty="0">
              <a:latin typeface="+mj-ea"/>
              <a:ea typeface="+mj-ea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gray">
          <a:xfrm>
            <a:off x="63500" y="4483100"/>
            <a:ext cx="8964612" cy="133350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defRPr>
            </a:lvl2pPr>
            <a:lvl3pPr marL="468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180000" lvl="1" indent="0">
              <a:buNone/>
            </a:pPr>
            <a:endParaRPr lang="en-US" altLang="ja-JP" dirty="0" smtClean="0"/>
          </a:p>
          <a:p>
            <a:pPr lvl="1"/>
            <a:r>
              <a:rPr lang="ja-JP" altLang="en-US" dirty="0" smtClean="0"/>
              <a:t>物理</a:t>
            </a:r>
            <a:r>
              <a:rPr lang="en-US" altLang="ja-JP" dirty="0" smtClean="0"/>
              <a:t>SV</a:t>
            </a:r>
            <a:r>
              <a:rPr lang="ja-JP" altLang="en-US" dirty="0" smtClean="0"/>
              <a:t>をラッキングしたら物理結線の変更をなくしたい。（構築コスト最適化）</a:t>
            </a:r>
          </a:p>
          <a:p>
            <a:pPr lvl="1"/>
            <a:r>
              <a:rPr lang="ja-JP" altLang="en-US" dirty="0" smtClean="0">
                <a:latin typeface="+mn-ea"/>
              </a:rPr>
              <a:t>故障しても定期メンテまでの長期間縮退運転で対応したい。（運用コスト最適化</a:t>
            </a:r>
            <a:r>
              <a:rPr lang="en-US" altLang="ja-JP" dirty="0" smtClean="0">
                <a:latin typeface="+mn-ea"/>
              </a:rPr>
              <a:t>:</a:t>
            </a:r>
            <a:r>
              <a:rPr lang="ja-JP" altLang="en-US" dirty="0" smtClean="0">
                <a:latin typeface="+mn-ea"/>
              </a:rPr>
              <a:t>計画可能）</a:t>
            </a:r>
          </a:p>
          <a:p>
            <a:pPr lvl="1"/>
            <a:r>
              <a:rPr lang="ja-JP" altLang="en-US" dirty="0" smtClean="0">
                <a:latin typeface="+mn-ea"/>
              </a:rPr>
              <a:t>物理</a:t>
            </a:r>
            <a:r>
              <a:rPr lang="en-US" altLang="ja-JP" dirty="0" smtClean="0">
                <a:latin typeface="+mn-ea"/>
              </a:rPr>
              <a:t>SV</a:t>
            </a:r>
            <a:r>
              <a:rPr lang="ja-JP" altLang="en-US" dirty="0" smtClean="0">
                <a:latin typeface="+mn-ea"/>
              </a:rPr>
              <a:t>機器は、自由にプール化して</a:t>
            </a:r>
            <a:r>
              <a:rPr lang="en-US" altLang="ja-JP" dirty="0" err="1" smtClean="0">
                <a:latin typeface="+mn-ea"/>
              </a:rPr>
              <a:t>HaaS</a:t>
            </a:r>
            <a:r>
              <a:rPr lang="ja-JP" altLang="en-US" dirty="0" smtClean="0">
                <a:latin typeface="+mn-ea"/>
              </a:rPr>
              <a:t>テナントに払い出したい。（リソースの効率化）</a:t>
            </a:r>
          </a:p>
          <a:p>
            <a:pPr marL="180000" lvl="1" indent="0">
              <a:buFont typeface="Wingdings" pitchFamily="2" charset="2"/>
              <a:buNone/>
            </a:pPr>
            <a:endParaRPr lang="ja-JP" altLang="en-US" dirty="0" smtClean="0">
              <a:latin typeface="+mn-ea"/>
            </a:endParaRPr>
          </a:p>
        </p:txBody>
      </p:sp>
      <p:pic>
        <p:nvPicPr>
          <p:cNvPr id="9" name="Picture 3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96234"/>
            <a:ext cx="331932" cy="33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" y="2768600"/>
            <a:ext cx="374650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" y="3272415"/>
            <a:ext cx="331932" cy="33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" y="4596534"/>
            <a:ext cx="331932" cy="33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" y="4924095"/>
            <a:ext cx="331932" cy="33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" y="5241454"/>
            <a:ext cx="331932" cy="33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958313"/>
            <a:ext cx="8784000" cy="553998"/>
          </a:xfrm>
        </p:spPr>
        <p:txBody>
          <a:bodyPr lIns="0" tIns="0" rIns="0"/>
          <a:lstStyle/>
          <a:p>
            <a:r>
              <a:rPr lang="en-US" altLang="ja-JP" sz="3600" dirty="0" err="1" smtClean="0"/>
              <a:t>HaaS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インフラ物理</a:t>
            </a:r>
            <a:r>
              <a:rPr lang="en-US" altLang="ja-JP" sz="3600" dirty="0" smtClean="0"/>
              <a:t>)</a:t>
            </a:r>
            <a:r>
              <a:rPr lang="ja-JP" altLang="en-US" sz="3600" dirty="0" smtClean="0"/>
              <a:t>と</a:t>
            </a:r>
            <a:r>
              <a:rPr lang="en-US" altLang="ja-JP" sz="3600" dirty="0" smtClean="0"/>
              <a:t>IaaS(</a:t>
            </a:r>
            <a:r>
              <a:rPr lang="ja-JP" altLang="en-US" sz="3600" dirty="0" smtClean="0"/>
              <a:t>仮想</a:t>
            </a:r>
            <a:r>
              <a:rPr lang="en-US" altLang="ja-JP" sz="3600" dirty="0" smtClean="0"/>
              <a:t>)</a:t>
            </a:r>
            <a:r>
              <a:rPr lang="ja-JP" altLang="en-US" sz="3600" dirty="0" smtClean="0"/>
              <a:t>の分離</a:t>
            </a:r>
            <a:endParaRPr kumimoji="1" lang="ja-JP" altLang="en-US" sz="36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9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en-US" altLang="ja-JP" dirty="0" smtClean="0"/>
              <a:t>“ZERO”</a:t>
            </a:r>
            <a:r>
              <a:rPr lang="ja-JP" altLang="en-US" dirty="0" smtClean="0"/>
              <a:t>原点へ戻って、理想から考える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理想像は論物切り離し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/>
        <p:txBody>
          <a:bodyPr lIns="0" tIns="0" rIns="0" bIns="0">
            <a:normAutofit/>
          </a:bodyPr>
          <a:lstStyle/>
          <a:p>
            <a:r>
              <a:rPr lang="ja-JP" altLang="en-US" dirty="0" smtClean="0"/>
              <a:t>物理</a:t>
            </a:r>
            <a:r>
              <a:rPr lang="en-US" altLang="ja-JP" dirty="0" smtClean="0"/>
              <a:t>/</a:t>
            </a:r>
            <a:r>
              <a:rPr lang="ja-JP" altLang="en-US" dirty="0" smtClean="0"/>
              <a:t>論理</a:t>
            </a:r>
            <a:r>
              <a:rPr lang="en-US" altLang="ja-JP" dirty="0" smtClean="0"/>
              <a:t>/</a:t>
            </a:r>
            <a:r>
              <a:rPr lang="ja-JP" altLang="en-US" dirty="0" smtClean="0"/>
              <a:t>仮想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論理 </a:t>
            </a:r>
            <a:r>
              <a:rPr lang="en-US" altLang="ja-JP" dirty="0" smtClean="0"/>
              <a:t>– </a:t>
            </a:r>
            <a:r>
              <a:rPr lang="ja-JP" altLang="en-US" dirty="0"/>
              <a:t>絵</a:t>
            </a:r>
            <a:r>
              <a:rPr lang="ja-JP" altLang="en-US" dirty="0" smtClean="0"/>
              <a:t>に書いた構成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物理 </a:t>
            </a:r>
            <a:r>
              <a:rPr lang="en-US" altLang="ja-JP" dirty="0" smtClean="0"/>
              <a:t>– </a:t>
            </a:r>
            <a:r>
              <a:rPr lang="ja-JP" altLang="en-US" dirty="0" smtClean="0"/>
              <a:t>実際に配線、設定可能な構成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仮想化 </a:t>
            </a:r>
            <a:r>
              <a:rPr lang="en-US" altLang="ja-JP" dirty="0" smtClean="0"/>
              <a:t>– </a:t>
            </a:r>
            <a:r>
              <a:rPr lang="ja-JP" altLang="en-US" dirty="0" smtClean="0"/>
              <a:t>物理的な機能を計算機上でシミュレートした機能で構成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理想像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仮想化し</a:t>
            </a:r>
            <a:r>
              <a:rPr lang="ja-JP" altLang="en-US" dirty="0">
                <a:solidFill>
                  <a:srgbClr val="FF0000"/>
                </a:solidFill>
              </a:rPr>
              <a:t>た</a:t>
            </a:r>
            <a:r>
              <a:rPr lang="ja-JP" altLang="en-US" dirty="0" smtClean="0">
                <a:solidFill>
                  <a:srgbClr val="FF0000"/>
                </a:solidFill>
              </a:rPr>
              <a:t>機能のみで構成した論理的な絵の中へ、物理的な機能の名前や設定項目が、出てこない状態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つまり、論物切り離す事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実現出来れば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物理的</a:t>
            </a:r>
            <a:r>
              <a:rPr lang="ja-JP" altLang="en-US" dirty="0"/>
              <a:t>な故障や結線の状態が仮想化した構成へ影響</a:t>
            </a:r>
            <a:r>
              <a:rPr lang="ja-JP" altLang="en-US" dirty="0" smtClean="0"/>
              <a:t>しない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52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検討中の内容（議論したいポイント）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179512" y="908720"/>
            <a:ext cx="8784000" cy="4917717"/>
          </a:xfrm>
        </p:spPr>
        <p:txBody>
          <a:bodyPr/>
          <a:lstStyle/>
          <a:p>
            <a:r>
              <a:rPr lang="ja-JP" altLang="en-US" dirty="0" smtClean="0"/>
              <a:t>物理レイヤ（</a:t>
            </a:r>
            <a:r>
              <a:rPr lang="en-US" altLang="ja-JP" dirty="0" err="1" smtClean="0"/>
              <a:t>HaaS</a:t>
            </a:r>
            <a:r>
              <a:rPr lang="ja-JP" altLang="en-US" dirty="0" smtClean="0"/>
              <a:t>）と論理レイヤ（</a:t>
            </a:r>
            <a:r>
              <a:rPr lang="en-US" altLang="ja-JP" dirty="0" smtClean="0"/>
              <a:t>IaaS</a:t>
            </a:r>
            <a:r>
              <a:rPr lang="ja-JP" altLang="en-US" dirty="0" smtClean="0"/>
              <a:t>）に分離について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</a:t>
            </a:r>
            <a:r>
              <a:rPr lang="en-US" altLang="ja-JP" dirty="0" smtClean="0"/>
              <a:t>Yellow Cable</a:t>
            </a:r>
            <a:r>
              <a:rPr lang="ja-JP" altLang="en-US" dirty="0" smtClean="0"/>
              <a:t>なる方法を考えた。無機能であるがゆえに</a:t>
            </a:r>
            <a:r>
              <a:rPr lang="en-US" altLang="ja-JP" dirty="0" smtClean="0"/>
              <a:t>Server</a:t>
            </a:r>
            <a:r>
              <a:rPr lang="ja-JP" altLang="en-US" dirty="0" smtClean="0"/>
              <a:t>で</a:t>
            </a:r>
            <a:r>
              <a:rPr lang="en-US" altLang="ja-JP" dirty="0" smtClean="0"/>
              <a:t>VLAN</a:t>
            </a:r>
            <a:r>
              <a:rPr lang="ja-JP" altLang="en-US" dirty="0" smtClean="0"/>
              <a:t>を設定すれば</a:t>
            </a:r>
            <a:r>
              <a:rPr lang="ja-JP" altLang="en-US" dirty="0"/>
              <a:t> </a:t>
            </a:r>
            <a:r>
              <a:rPr lang="ja-JP" altLang="en-US" dirty="0" smtClean="0"/>
              <a:t>、</a:t>
            </a:r>
            <a:r>
              <a:rPr lang="en-US" altLang="ja-JP" dirty="0" smtClean="0"/>
              <a:t>Leaf-SW</a:t>
            </a:r>
            <a:r>
              <a:rPr lang="ja-JP" altLang="en-US" dirty="0" smtClean="0"/>
              <a:t>側に設定なしでそれなりに通信出来る。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Bonding</a:t>
            </a:r>
            <a:r>
              <a:rPr lang="ja-JP" altLang="en-US" dirty="0" smtClean="0"/>
              <a:t>等サーバーのポートを組み合わせるのも</a:t>
            </a:r>
            <a:r>
              <a:rPr lang="en-US" altLang="ja-JP" dirty="0"/>
              <a:t>N</a:t>
            </a:r>
            <a:r>
              <a:rPr lang="en-US" altLang="ja-JP" dirty="0" smtClean="0"/>
              <a:t>W</a:t>
            </a:r>
            <a:r>
              <a:rPr lang="ja-JP" altLang="en-US" dirty="0" smtClean="0"/>
              <a:t>と無関係に出来る。</a:t>
            </a:r>
            <a:endParaRPr lang="en-US" altLang="ja-JP" dirty="0" smtClean="0"/>
          </a:p>
          <a:p>
            <a:pPr marL="180000" lvl="1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→ </a:t>
            </a:r>
            <a:r>
              <a:rPr lang="en-US" altLang="ja-JP" dirty="0" smtClean="0">
                <a:solidFill>
                  <a:srgbClr val="FF0000"/>
                </a:solidFill>
              </a:rPr>
              <a:t>L2</a:t>
            </a:r>
            <a:r>
              <a:rPr lang="ja-JP" altLang="en-US" dirty="0" smtClean="0">
                <a:solidFill>
                  <a:srgbClr val="FF0000"/>
                </a:solidFill>
              </a:rPr>
              <a:t>ファブリック的な考え方を</a:t>
            </a:r>
            <a:r>
              <a:rPr lang="en-US" altLang="ja-JP" dirty="0" smtClean="0">
                <a:solidFill>
                  <a:srgbClr val="FF0000"/>
                </a:solidFill>
              </a:rPr>
              <a:t>IP</a:t>
            </a:r>
            <a:r>
              <a:rPr lang="ja-JP" altLang="en-US" dirty="0" smtClean="0">
                <a:solidFill>
                  <a:srgbClr val="FF0000"/>
                </a:solidFill>
              </a:rPr>
              <a:t>ファブリック</a:t>
            </a:r>
            <a:r>
              <a:rPr lang="en-US" altLang="ja-JP" dirty="0" smtClean="0">
                <a:solidFill>
                  <a:srgbClr val="FF0000"/>
                </a:solidFill>
              </a:rPr>
              <a:t>+</a:t>
            </a:r>
            <a:r>
              <a:rPr lang="ja-JP" altLang="en-US" dirty="0" smtClean="0">
                <a:solidFill>
                  <a:srgbClr val="FF0000"/>
                </a:solidFill>
              </a:rPr>
              <a:t>オーバレイの環境でも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180000" lvl="1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 実現できるか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50973" y="3623756"/>
            <a:ext cx="4153311" cy="2722195"/>
            <a:chOff x="1980794" y="3100208"/>
            <a:chExt cx="5065116" cy="3319817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176309" y="3833519"/>
              <a:ext cx="2674086" cy="1853195"/>
              <a:chOff x="1885288" y="3601829"/>
              <a:chExt cx="2674086" cy="1853195"/>
            </a:xfrm>
          </p:grpSpPr>
          <p:cxnSp>
            <p:nvCxnSpPr>
              <p:cNvPr id="107" name="直線コネクタ 106"/>
              <p:cNvCxnSpPr>
                <a:stCxn id="283" idx="0"/>
                <a:endCxn id="231" idx="2"/>
              </p:cNvCxnSpPr>
              <p:nvPr/>
            </p:nvCxnSpPr>
            <p:spPr bwMode="auto">
              <a:xfrm flipV="1">
                <a:off x="1980794" y="4728474"/>
                <a:ext cx="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直線コネクタ 106"/>
              <p:cNvCxnSpPr>
                <a:stCxn id="284" idx="0"/>
                <a:endCxn id="220" idx="2"/>
              </p:cNvCxnSpPr>
              <p:nvPr/>
            </p:nvCxnSpPr>
            <p:spPr bwMode="auto">
              <a:xfrm flipV="1">
                <a:off x="2135574" y="4728474"/>
                <a:ext cx="517967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直線コネクタ 106"/>
              <p:cNvCxnSpPr>
                <a:stCxn id="285" idx="0"/>
                <a:endCxn id="209" idx="2"/>
              </p:cNvCxnSpPr>
              <p:nvPr/>
            </p:nvCxnSpPr>
            <p:spPr bwMode="auto">
              <a:xfrm flipV="1">
                <a:off x="2289627" y="4728474"/>
                <a:ext cx="103788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直線コネクタ 106"/>
              <p:cNvCxnSpPr>
                <a:stCxn id="286" idx="0"/>
                <a:endCxn id="198" idx="2"/>
              </p:cNvCxnSpPr>
              <p:nvPr/>
            </p:nvCxnSpPr>
            <p:spPr bwMode="auto">
              <a:xfrm flipV="1">
                <a:off x="2444408" y="4728474"/>
                <a:ext cx="1555847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直線コネクタ 106"/>
              <p:cNvCxnSpPr>
                <a:stCxn id="272" idx="0"/>
                <a:endCxn id="232" idx="2"/>
              </p:cNvCxnSpPr>
              <p:nvPr/>
            </p:nvCxnSpPr>
            <p:spPr bwMode="auto">
              <a:xfrm flipH="1" flipV="1">
                <a:off x="2135574" y="4728474"/>
                <a:ext cx="517967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直線コネクタ 106"/>
              <p:cNvCxnSpPr>
                <a:stCxn id="273" idx="0"/>
                <a:endCxn id="221" idx="2"/>
              </p:cNvCxnSpPr>
              <p:nvPr/>
            </p:nvCxnSpPr>
            <p:spPr bwMode="auto">
              <a:xfrm flipV="1">
                <a:off x="2808322" y="4728474"/>
                <a:ext cx="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" name="直線コネクタ 106"/>
              <p:cNvCxnSpPr>
                <a:stCxn id="274" idx="0"/>
                <a:endCxn id="210" idx="2"/>
              </p:cNvCxnSpPr>
              <p:nvPr/>
            </p:nvCxnSpPr>
            <p:spPr bwMode="auto">
              <a:xfrm flipV="1">
                <a:off x="2962375" y="4728474"/>
                <a:ext cx="519913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直線コネクタ 106"/>
              <p:cNvCxnSpPr>
                <a:stCxn id="275" idx="0"/>
                <a:endCxn id="199" idx="2"/>
              </p:cNvCxnSpPr>
              <p:nvPr/>
            </p:nvCxnSpPr>
            <p:spPr bwMode="auto">
              <a:xfrm flipV="1">
                <a:off x="3117156" y="4728474"/>
                <a:ext cx="103788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直線コネクタ 106"/>
              <p:cNvCxnSpPr>
                <a:stCxn id="261" idx="0"/>
                <a:endCxn id="233" idx="2"/>
              </p:cNvCxnSpPr>
              <p:nvPr/>
            </p:nvCxnSpPr>
            <p:spPr bwMode="auto">
              <a:xfrm flipH="1" flipV="1">
                <a:off x="2289627" y="4728474"/>
                <a:ext cx="1037881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直線コネクタ 106"/>
              <p:cNvCxnSpPr>
                <a:stCxn id="262" idx="0"/>
                <a:endCxn id="222" idx="2"/>
              </p:cNvCxnSpPr>
              <p:nvPr/>
            </p:nvCxnSpPr>
            <p:spPr bwMode="auto">
              <a:xfrm flipH="1" flipV="1">
                <a:off x="2962375" y="4728474"/>
                <a:ext cx="519913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直線コネクタ 106"/>
              <p:cNvCxnSpPr>
                <a:stCxn id="263" idx="0"/>
                <a:endCxn id="211" idx="2"/>
              </p:cNvCxnSpPr>
              <p:nvPr/>
            </p:nvCxnSpPr>
            <p:spPr bwMode="auto">
              <a:xfrm flipV="1">
                <a:off x="3636341" y="4728474"/>
                <a:ext cx="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直線コネクタ 106"/>
              <p:cNvCxnSpPr>
                <a:stCxn id="264" idx="0"/>
                <a:endCxn id="200" idx="2"/>
              </p:cNvCxnSpPr>
              <p:nvPr/>
            </p:nvCxnSpPr>
            <p:spPr bwMode="auto">
              <a:xfrm flipV="1">
                <a:off x="3791122" y="4728474"/>
                <a:ext cx="517967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直線コネクタ 106"/>
              <p:cNvCxnSpPr>
                <a:stCxn id="250" idx="0"/>
                <a:endCxn id="234" idx="2"/>
              </p:cNvCxnSpPr>
              <p:nvPr/>
            </p:nvCxnSpPr>
            <p:spPr bwMode="auto">
              <a:xfrm flipH="1" flipV="1">
                <a:off x="2444408" y="4728474"/>
                <a:ext cx="1555847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直線コネクタ 106"/>
              <p:cNvCxnSpPr>
                <a:stCxn id="251" idx="0"/>
                <a:endCxn id="223" idx="2"/>
              </p:cNvCxnSpPr>
              <p:nvPr/>
            </p:nvCxnSpPr>
            <p:spPr bwMode="auto">
              <a:xfrm flipH="1" flipV="1">
                <a:off x="3117156" y="4728474"/>
                <a:ext cx="103788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直線コネクタ 106"/>
              <p:cNvCxnSpPr>
                <a:stCxn id="252" idx="0"/>
                <a:endCxn id="212" idx="2"/>
              </p:cNvCxnSpPr>
              <p:nvPr/>
            </p:nvCxnSpPr>
            <p:spPr bwMode="auto">
              <a:xfrm flipH="1" flipV="1">
                <a:off x="3791122" y="4728474"/>
                <a:ext cx="517967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直線コネクタ 106"/>
              <p:cNvCxnSpPr>
                <a:stCxn id="253" idx="0"/>
                <a:endCxn id="201" idx="2"/>
              </p:cNvCxnSpPr>
              <p:nvPr/>
            </p:nvCxnSpPr>
            <p:spPr bwMode="auto">
              <a:xfrm flipV="1">
                <a:off x="4463870" y="4728474"/>
                <a:ext cx="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直線コネクタ 106"/>
              <p:cNvCxnSpPr>
                <a:stCxn id="235" idx="0"/>
                <a:endCxn id="183" idx="2"/>
              </p:cNvCxnSpPr>
              <p:nvPr/>
            </p:nvCxnSpPr>
            <p:spPr bwMode="auto">
              <a:xfrm flipV="1">
                <a:off x="1980793" y="4001924"/>
                <a:ext cx="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直線コネクタ 106"/>
              <p:cNvCxnSpPr>
                <a:stCxn id="236" idx="0"/>
                <a:endCxn id="172" idx="2"/>
              </p:cNvCxnSpPr>
              <p:nvPr/>
            </p:nvCxnSpPr>
            <p:spPr bwMode="auto">
              <a:xfrm flipV="1">
                <a:off x="2135574" y="4001924"/>
                <a:ext cx="517967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直線コネクタ 106"/>
              <p:cNvCxnSpPr>
                <a:stCxn id="237" idx="0"/>
                <a:endCxn id="161" idx="2"/>
              </p:cNvCxnSpPr>
              <p:nvPr/>
            </p:nvCxnSpPr>
            <p:spPr bwMode="auto">
              <a:xfrm flipV="1">
                <a:off x="2289627" y="4001924"/>
                <a:ext cx="103788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直線コネクタ 106"/>
              <p:cNvCxnSpPr>
                <a:stCxn id="238" idx="0"/>
                <a:endCxn id="150" idx="2"/>
              </p:cNvCxnSpPr>
              <p:nvPr/>
            </p:nvCxnSpPr>
            <p:spPr bwMode="auto">
              <a:xfrm flipV="1">
                <a:off x="2444409" y="4001924"/>
                <a:ext cx="1555847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直線コネクタ 106"/>
              <p:cNvCxnSpPr>
                <a:stCxn id="224" idx="0"/>
                <a:endCxn id="184" idx="2"/>
              </p:cNvCxnSpPr>
              <p:nvPr/>
            </p:nvCxnSpPr>
            <p:spPr bwMode="auto">
              <a:xfrm flipH="1" flipV="1">
                <a:off x="2135574" y="4001924"/>
                <a:ext cx="517967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直線コネクタ 106"/>
              <p:cNvCxnSpPr>
                <a:stCxn id="225" idx="0"/>
                <a:endCxn id="173" idx="2"/>
              </p:cNvCxnSpPr>
              <p:nvPr/>
            </p:nvCxnSpPr>
            <p:spPr bwMode="auto">
              <a:xfrm flipV="1">
                <a:off x="2808322" y="4001924"/>
                <a:ext cx="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直線コネクタ 106"/>
              <p:cNvCxnSpPr>
                <a:stCxn id="226" idx="0"/>
                <a:endCxn id="162" idx="2"/>
              </p:cNvCxnSpPr>
              <p:nvPr/>
            </p:nvCxnSpPr>
            <p:spPr bwMode="auto">
              <a:xfrm flipV="1">
                <a:off x="2962375" y="4001924"/>
                <a:ext cx="519913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直線コネクタ 106"/>
              <p:cNvCxnSpPr>
                <a:stCxn id="227" idx="0"/>
                <a:endCxn id="151" idx="2"/>
              </p:cNvCxnSpPr>
              <p:nvPr/>
            </p:nvCxnSpPr>
            <p:spPr bwMode="auto">
              <a:xfrm flipV="1">
                <a:off x="3117156" y="4001924"/>
                <a:ext cx="103788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直線コネクタ 106"/>
              <p:cNvCxnSpPr>
                <a:stCxn id="213" idx="0"/>
                <a:endCxn id="185" idx="2"/>
              </p:cNvCxnSpPr>
              <p:nvPr/>
            </p:nvCxnSpPr>
            <p:spPr bwMode="auto">
              <a:xfrm flipH="1" flipV="1">
                <a:off x="2289627" y="4001924"/>
                <a:ext cx="103788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直線コネクタ 106"/>
              <p:cNvCxnSpPr>
                <a:stCxn id="214" idx="0"/>
                <a:endCxn id="174" idx="2"/>
              </p:cNvCxnSpPr>
              <p:nvPr/>
            </p:nvCxnSpPr>
            <p:spPr bwMode="auto">
              <a:xfrm flipH="1" flipV="1">
                <a:off x="2962375" y="4001924"/>
                <a:ext cx="519913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直線コネクタ 106"/>
              <p:cNvCxnSpPr>
                <a:stCxn id="215" idx="0"/>
                <a:endCxn id="163" idx="2"/>
              </p:cNvCxnSpPr>
              <p:nvPr/>
            </p:nvCxnSpPr>
            <p:spPr bwMode="auto">
              <a:xfrm flipV="1">
                <a:off x="3636341" y="4001924"/>
                <a:ext cx="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直線コネクタ 106"/>
              <p:cNvCxnSpPr>
                <a:stCxn id="216" idx="0"/>
                <a:endCxn id="152" idx="2"/>
              </p:cNvCxnSpPr>
              <p:nvPr/>
            </p:nvCxnSpPr>
            <p:spPr bwMode="auto">
              <a:xfrm flipV="1">
                <a:off x="3791122" y="4001924"/>
                <a:ext cx="517967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直線コネクタ 106"/>
              <p:cNvCxnSpPr>
                <a:stCxn id="202" idx="0"/>
                <a:endCxn id="186" idx="2"/>
              </p:cNvCxnSpPr>
              <p:nvPr/>
            </p:nvCxnSpPr>
            <p:spPr bwMode="auto">
              <a:xfrm flipH="1" flipV="1">
                <a:off x="2444408" y="4001924"/>
                <a:ext cx="1555847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直線コネクタ 106"/>
              <p:cNvCxnSpPr>
                <a:stCxn id="203" idx="0"/>
                <a:endCxn id="175" idx="2"/>
              </p:cNvCxnSpPr>
              <p:nvPr/>
            </p:nvCxnSpPr>
            <p:spPr bwMode="auto">
              <a:xfrm flipH="1" flipV="1">
                <a:off x="3117156" y="4001924"/>
                <a:ext cx="103788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7" name="直線コネクタ 106"/>
              <p:cNvCxnSpPr>
                <a:stCxn id="204" idx="0"/>
                <a:endCxn id="164" idx="2"/>
              </p:cNvCxnSpPr>
              <p:nvPr/>
            </p:nvCxnSpPr>
            <p:spPr bwMode="auto">
              <a:xfrm flipH="1" flipV="1">
                <a:off x="3791122" y="4001924"/>
                <a:ext cx="517967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直線コネクタ 106"/>
              <p:cNvCxnSpPr>
                <a:stCxn id="205" idx="0"/>
                <a:endCxn id="153" idx="2"/>
              </p:cNvCxnSpPr>
              <p:nvPr/>
            </p:nvCxnSpPr>
            <p:spPr bwMode="auto">
              <a:xfrm flipV="1">
                <a:off x="4463870" y="4001924"/>
                <a:ext cx="0" cy="326455"/>
              </a:xfrm>
              <a:prstGeom prst="straightConnector1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39" name="グループ化 138"/>
              <p:cNvGrpSpPr/>
              <p:nvPr/>
            </p:nvGrpSpPr>
            <p:grpSpPr>
              <a:xfrm>
                <a:off x="1885288" y="3601829"/>
                <a:ext cx="2674086" cy="1853195"/>
                <a:chOff x="1885288" y="3601829"/>
                <a:chExt cx="2674086" cy="1853195"/>
              </a:xfrm>
            </p:grpSpPr>
            <p:grpSp>
              <p:nvGrpSpPr>
                <p:cNvPr id="140" name="グループ化 139"/>
                <p:cNvGrpSpPr/>
                <p:nvPr/>
              </p:nvGrpSpPr>
              <p:grpSpPr>
                <a:xfrm>
                  <a:off x="1885288" y="5054929"/>
                  <a:ext cx="2674086" cy="400095"/>
                  <a:chOff x="347956" y="4995060"/>
                  <a:chExt cx="2674086" cy="400095"/>
                </a:xfrm>
              </p:grpSpPr>
              <p:grpSp>
                <p:nvGrpSpPr>
                  <p:cNvPr id="239" name="グループ化 238"/>
                  <p:cNvGrpSpPr/>
                  <p:nvPr/>
                </p:nvGrpSpPr>
                <p:grpSpPr>
                  <a:xfrm>
                    <a:off x="347956" y="4995060"/>
                    <a:ext cx="654624" cy="400095"/>
                    <a:chOff x="1401110" y="4976768"/>
                    <a:chExt cx="654624" cy="400095"/>
                  </a:xfrm>
                </p:grpSpPr>
                <p:sp>
                  <p:nvSpPr>
                    <p:cNvPr id="276" name="角丸四角形 275"/>
                    <p:cNvSpPr/>
                    <p:nvPr/>
                  </p:nvSpPr>
                  <p:spPr bwMode="auto">
                    <a:xfrm>
                      <a:off x="1401110" y="4976768"/>
                      <a:ext cx="654624" cy="400095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700" b="1" dirty="0" smtClean="0">
                          <a:latin typeface="+mj-ea"/>
                          <a:ea typeface="+mj-ea"/>
                        </a:rPr>
                        <a:t>SW11</a:t>
                      </a:r>
                      <a:endParaRPr kumimoji="1" lang="en-US" altLang="ja-JP" sz="7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277" name="グループ化 276"/>
                    <p:cNvGrpSpPr/>
                    <p:nvPr/>
                  </p:nvGrpSpPr>
                  <p:grpSpPr>
                    <a:xfrm>
                      <a:off x="1421155" y="4976768"/>
                      <a:ext cx="614536" cy="109170"/>
                      <a:chOff x="1765246" y="4559034"/>
                      <a:chExt cx="614536" cy="109170"/>
                    </a:xfrm>
                  </p:grpSpPr>
                  <p:sp>
                    <p:nvSpPr>
                      <p:cNvPr id="283" name="角丸四角形 282"/>
                      <p:cNvSpPr/>
                      <p:nvPr/>
                    </p:nvSpPr>
                    <p:spPr bwMode="auto">
                      <a:xfrm>
                        <a:off x="176524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84" name="角丸四角形 283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85" name="角丸四角形 284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86" name="角丸四角形 285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  <p:grpSp>
                  <p:nvGrpSpPr>
                    <p:cNvPr id="278" name="グループ化 277"/>
                    <p:cNvGrpSpPr/>
                    <p:nvPr/>
                  </p:nvGrpSpPr>
                  <p:grpSpPr>
                    <a:xfrm>
                      <a:off x="1421154" y="5267693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279" name="角丸四角形 278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80" name="角丸四角形 279"/>
                      <p:cNvSpPr/>
                      <p:nvPr/>
                    </p:nvSpPr>
                    <p:spPr bwMode="auto">
                      <a:xfrm>
                        <a:off x="1920027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81" name="角丸四角形 280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82" name="角丸四角形 281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240" name="グループ化 239"/>
                  <p:cNvGrpSpPr/>
                  <p:nvPr/>
                </p:nvGrpSpPr>
                <p:grpSpPr>
                  <a:xfrm>
                    <a:off x="1020704" y="4995060"/>
                    <a:ext cx="654624" cy="400095"/>
                    <a:chOff x="1401110" y="4976768"/>
                    <a:chExt cx="654624" cy="400095"/>
                  </a:xfrm>
                </p:grpSpPr>
                <p:sp>
                  <p:nvSpPr>
                    <p:cNvPr id="265" name="角丸四角形 264"/>
                    <p:cNvSpPr/>
                    <p:nvPr/>
                  </p:nvSpPr>
                  <p:spPr bwMode="auto">
                    <a:xfrm>
                      <a:off x="1401110" y="4976768"/>
                      <a:ext cx="654624" cy="400095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700" b="1" dirty="0" smtClean="0">
                          <a:latin typeface="+mj-ea"/>
                          <a:ea typeface="+mj-ea"/>
                        </a:rPr>
                        <a:t>SW12</a:t>
                      </a:r>
                      <a:endParaRPr kumimoji="1" lang="en-US" altLang="ja-JP" sz="7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266" name="グループ化 265"/>
                    <p:cNvGrpSpPr/>
                    <p:nvPr/>
                  </p:nvGrpSpPr>
                  <p:grpSpPr>
                    <a:xfrm>
                      <a:off x="1421154" y="4976768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272" name="角丸四角形 271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73" name="角丸四角形 272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74" name="角丸四角形 273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75" name="角丸四角形 274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  <p:grpSp>
                  <p:nvGrpSpPr>
                    <p:cNvPr id="267" name="グループ化 266"/>
                    <p:cNvGrpSpPr/>
                    <p:nvPr/>
                  </p:nvGrpSpPr>
                  <p:grpSpPr>
                    <a:xfrm>
                      <a:off x="1421154" y="5267693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268" name="角丸四角形 267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69" name="角丸四角形 268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70" name="角丸四角形 269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71" name="角丸四角形 270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241" name="グループ化 240"/>
                  <p:cNvGrpSpPr/>
                  <p:nvPr/>
                </p:nvGrpSpPr>
                <p:grpSpPr>
                  <a:xfrm>
                    <a:off x="1694670" y="4995060"/>
                    <a:ext cx="654624" cy="400095"/>
                    <a:chOff x="1401110" y="4976768"/>
                    <a:chExt cx="654624" cy="400095"/>
                  </a:xfrm>
                </p:grpSpPr>
                <p:sp>
                  <p:nvSpPr>
                    <p:cNvPr id="254" name="角丸四角形 253"/>
                    <p:cNvSpPr/>
                    <p:nvPr/>
                  </p:nvSpPr>
                  <p:spPr bwMode="auto">
                    <a:xfrm>
                      <a:off x="1401110" y="4976768"/>
                      <a:ext cx="654624" cy="400095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700" b="1" dirty="0" smtClean="0">
                          <a:latin typeface="+mj-ea"/>
                          <a:ea typeface="+mj-ea"/>
                        </a:rPr>
                        <a:t>SW13</a:t>
                      </a:r>
                      <a:endParaRPr kumimoji="1" lang="en-US" altLang="ja-JP" sz="7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255" name="グループ化 254"/>
                    <p:cNvGrpSpPr/>
                    <p:nvPr/>
                  </p:nvGrpSpPr>
                  <p:grpSpPr>
                    <a:xfrm>
                      <a:off x="1421155" y="4976768"/>
                      <a:ext cx="614536" cy="109170"/>
                      <a:chOff x="1765246" y="4559034"/>
                      <a:chExt cx="614536" cy="109170"/>
                    </a:xfrm>
                  </p:grpSpPr>
                  <p:sp>
                    <p:nvSpPr>
                      <p:cNvPr id="261" name="角丸四角形 260"/>
                      <p:cNvSpPr/>
                      <p:nvPr/>
                    </p:nvSpPr>
                    <p:spPr bwMode="auto">
                      <a:xfrm>
                        <a:off x="176524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62" name="角丸四角形 261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63" name="角丸四角形 262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64" name="角丸四角形 263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  <p:grpSp>
                  <p:nvGrpSpPr>
                    <p:cNvPr id="256" name="グループ化 255"/>
                    <p:cNvGrpSpPr/>
                    <p:nvPr/>
                  </p:nvGrpSpPr>
                  <p:grpSpPr>
                    <a:xfrm>
                      <a:off x="1421154" y="5267693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257" name="角丸四角形 256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58" name="角丸四角形 257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59" name="角丸四角形 258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60" name="角丸四角形 259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242" name="グループ化 241"/>
                  <p:cNvGrpSpPr/>
                  <p:nvPr/>
                </p:nvGrpSpPr>
                <p:grpSpPr>
                  <a:xfrm>
                    <a:off x="2367418" y="4995060"/>
                    <a:ext cx="654624" cy="400095"/>
                    <a:chOff x="1401110" y="4976768"/>
                    <a:chExt cx="654624" cy="400095"/>
                  </a:xfrm>
                </p:grpSpPr>
                <p:sp>
                  <p:nvSpPr>
                    <p:cNvPr id="243" name="角丸四角形 242"/>
                    <p:cNvSpPr/>
                    <p:nvPr/>
                  </p:nvSpPr>
                  <p:spPr bwMode="auto">
                    <a:xfrm>
                      <a:off x="1401110" y="4976768"/>
                      <a:ext cx="654624" cy="400095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700" b="1" dirty="0" smtClean="0">
                          <a:latin typeface="+mj-ea"/>
                          <a:ea typeface="+mj-ea"/>
                        </a:rPr>
                        <a:t>SW14</a:t>
                      </a:r>
                      <a:endParaRPr kumimoji="1" lang="en-US" altLang="ja-JP" sz="7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244" name="グループ化 243"/>
                    <p:cNvGrpSpPr/>
                    <p:nvPr/>
                  </p:nvGrpSpPr>
                  <p:grpSpPr>
                    <a:xfrm>
                      <a:off x="1421154" y="4976768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250" name="角丸四角形 249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51" name="角丸四角形 250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52" name="角丸四角形 251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53" name="角丸四角形 252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  <p:grpSp>
                  <p:nvGrpSpPr>
                    <p:cNvPr id="245" name="グループ化 244"/>
                    <p:cNvGrpSpPr/>
                    <p:nvPr/>
                  </p:nvGrpSpPr>
                  <p:grpSpPr>
                    <a:xfrm>
                      <a:off x="1421154" y="5267693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246" name="角丸四角形 245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47" name="角丸四角形 246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48" name="角丸四角形 247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49" name="角丸四角形 248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1" name="グループ化 140"/>
                <p:cNvGrpSpPr/>
                <p:nvPr/>
              </p:nvGrpSpPr>
              <p:grpSpPr>
                <a:xfrm>
                  <a:off x="1885288" y="4328379"/>
                  <a:ext cx="2674086" cy="400095"/>
                  <a:chOff x="347956" y="4995060"/>
                  <a:chExt cx="2674086" cy="400095"/>
                </a:xfrm>
              </p:grpSpPr>
              <p:grpSp>
                <p:nvGrpSpPr>
                  <p:cNvPr id="191" name="グループ化 190"/>
                  <p:cNvGrpSpPr/>
                  <p:nvPr/>
                </p:nvGrpSpPr>
                <p:grpSpPr>
                  <a:xfrm>
                    <a:off x="347956" y="4995060"/>
                    <a:ext cx="654624" cy="400095"/>
                    <a:chOff x="1401110" y="4976768"/>
                    <a:chExt cx="654624" cy="400095"/>
                  </a:xfrm>
                </p:grpSpPr>
                <p:sp>
                  <p:nvSpPr>
                    <p:cNvPr id="228" name="角丸四角形 227"/>
                    <p:cNvSpPr/>
                    <p:nvPr/>
                  </p:nvSpPr>
                  <p:spPr bwMode="auto">
                    <a:xfrm>
                      <a:off x="1401110" y="4976768"/>
                      <a:ext cx="654624" cy="400095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700" b="1" dirty="0" smtClean="0">
                          <a:latin typeface="+mj-ea"/>
                          <a:ea typeface="+mj-ea"/>
                        </a:rPr>
                        <a:t>SW31</a:t>
                      </a:r>
                      <a:endParaRPr kumimoji="1" lang="en-US" altLang="ja-JP" sz="7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229" name="グループ化 228"/>
                    <p:cNvGrpSpPr/>
                    <p:nvPr/>
                  </p:nvGrpSpPr>
                  <p:grpSpPr>
                    <a:xfrm>
                      <a:off x="1421154" y="4976768"/>
                      <a:ext cx="614538" cy="109170"/>
                      <a:chOff x="1765245" y="4559034"/>
                      <a:chExt cx="614538" cy="109170"/>
                    </a:xfrm>
                  </p:grpSpPr>
                  <p:sp>
                    <p:nvSpPr>
                      <p:cNvPr id="235" name="角丸四角形 234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36" name="角丸四角形 235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37" name="角丸四角形 236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38" name="角丸四角形 237"/>
                      <p:cNvSpPr/>
                      <p:nvPr/>
                    </p:nvSpPr>
                    <p:spPr bwMode="auto">
                      <a:xfrm>
                        <a:off x="2228861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  <p:grpSp>
                  <p:nvGrpSpPr>
                    <p:cNvPr id="230" name="グループ化 229"/>
                    <p:cNvGrpSpPr/>
                    <p:nvPr/>
                  </p:nvGrpSpPr>
                  <p:grpSpPr>
                    <a:xfrm>
                      <a:off x="1421155" y="5267693"/>
                      <a:ext cx="614536" cy="109170"/>
                      <a:chOff x="1765246" y="4559034"/>
                      <a:chExt cx="614536" cy="109170"/>
                    </a:xfrm>
                  </p:grpSpPr>
                  <p:sp>
                    <p:nvSpPr>
                      <p:cNvPr id="231" name="角丸四角形 230"/>
                      <p:cNvSpPr/>
                      <p:nvPr/>
                    </p:nvSpPr>
                    <p:spPr bwMode="auto">
                      <a:xfrm>
                        <a:off x="176524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32" name="角丸四角形 231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33" name="角丸四角形 232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34" name="角丸四角形 233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192" name="グループ化 191"/>
                  <p:cNvGrpSpPr/>
                  <p:nvPr/>
                </p:nvGrpSpPr>
                <p:grpSpPr>
                  <a:xfrm>
                    <a:off x="1020704" y="4995060"/>
                    <a:ext cx="654624" cy="400095"/>
                    <a:chOff x="1401110" y="4976768"/>
                    <a:chExt cx="654624" cy="400095"/>
                  </a:xfrm>
                </p:grpSpPr>
                <p:sp>
                  <p:nvSpPr>
                    <p:cNvPr id="217" name="角丸四角形 216"/>
                    <p:cNvSpPr/>
                    <p:nvPr/>
                  </p:nvSpPr>
                  <p:spPr bwMode="auto">
                    <a:xfrm>
                      <a:off x="1401110" y="4976768"/>
                      <a:ext cx="654624" cy="400095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700" b="1" dirty="0" smtClean="0">
                          <a:latin typeface="+mj-ea"/>
                          <a:ea typeface="+mj-ea"/>
                        </a:rPr>
                        <a:t>SW32</a:t>
                      </a:r>
                      <a:endParaRPr kumimoji="1" lang="en-US" altLang="ja-JP" sz="7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218" name="グループ化 217"/>
                    <p:cNvGrpSpPr/>
                    <p:nvPr/>
                  </p:nvGrpSpPr>
                  <p:grpSpPr>
                    <a:xfrm>
                      <a:off x="1421154" y="4976768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224" name="角丸四角形 223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25" name="角丸四角形 224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26" name="角丸四角形 225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27" name="角丸四角形 226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  <p:grpSp>
                  <p:nvGrpSpPr>
                    <p:cNvPr id="219" name="グループ化 218"/>
                    <p:cNvGrpSpPr/>
                    <p:nvPr/>
                  </p:nvGrpSpPr>
                  <p:grpSpPr>
                    <a:xfrm>
                      <a:off x="1421154" y="5267693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220" name="角丸四角形 219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21" name="角丸四角形 220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22" name="角丸四角形 221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23" name="角丸四角形 222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193" name="グループ化 192"/>
                  <p:cNvGrpSpPr/>
                  <p:nvPr/>
                </p:nvGrpSpPr>
                <p:grpSpPr>
                  <a:xfrm>
                    <a:off x="1694670" y="4995060"/>
                    <a:ext cx="654624" cy="400095"/>
                    <a:chOff x="1401110" y="4976768"/>
                    <a:chExt cx="654624" cy="400095"/>
                  </a:xfrm>
                </p:grpSpPr>
                <p:sp>
                  <p:nvSpPr>
                    <p:cNvPr id="206" name="角丸四角形 205"/>
                    <p:cNvSpPr/>
                    <p:nvPr/>
                  </p:nvSpPr>
                  <p:spPr bwMode="auto">
                    <a:xfrm>
                      <a:off x="1401110" y="4976768"/>
                      <a:ext cx="654624" cy="400095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700" b="1" dirty="0" smtClean="0">
                          <a:latin typeface="+mj-ea"/>
                          <a:ea typeface="+mj-ea"/>
                        </a:rPr>
                        <a:t>SW33</a:t>
                      </a:r>
                      <a:endParaRPr kumimoji="1" lang="en-US" altLang="ja-JP" sz="7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207" name="グループ化 206"/>
                    <p:cNvGrpSpPr/>
                    <p:nvPr/>
                  </p:nvGrpSpPr>
                  <p:grpSpPr>
                    <a:xfrm>
                      <a:off x="1421154" y="4976768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213" name="角丸四角形 212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14" name="角丸四角形 213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15" name="角丸四角形 214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16" name="角丸四角形 215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  <p:grpSp>
                  <p:nvGrpSpPr>
                    <p:cNvPr id="208" name="グループ化 207"/>
                    <p:cNvGrpSpPr/>
                    <p:nvPr/>
                  </p:nvGrpSpPr>
                  <p:grpSpPr>
                    <a:xfrm>
                      <a:off x="1421154" y="5267693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209" name="角丸四角形 208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10" name="角丸四角形 209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11" name="角丸四角形 210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12" name="角丸四角形 211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194" name="グループ化 193"/>
                  <p:cNvGrpSpPr/>
                  <p:nvPr/>
                </p:nvGrpSpPr>
                <p:grpSpPr>
                  <a:xfrm>
                    <a:off x="2367418" y="4995060"/>
                    <a:ext cx="654624" cy="400095"/>
                    <a:chOff x="1401110" y="4976768"/>
                    <a:chExt cx="654624" cy="400095"/>
                  </a:xfrm>
                </p:grpSpPr>
                <p:sp>
                  <p:nvSpPr>
                    <p:cNvPr id="195" name="角丸四角形 194"/>
                    <p:cNvSpPr/>
                    <p:nvPr/>
                  </p:nvSpPr>
                  <p:spPr bwMode="auto">
                    <a:xfrm>
                      <a:off x="1401110" y="4976768"/>
                      <a:ext cx="654624" cy="400095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700" b="1" dirty="0" smtClean="0">
                          <a:latin typeface="+mj-ea"/>
                          <a:ea typeface="+mj-ea"/>
                        </a:rPr>
                        <a:t>SW34</a:t>
                      </a:r>
                      <a:endParaRPr kumimoji="1" lang="en-US" altLang="ja-JP" sz="7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196" name="グループ化 195"/>
                    <p:cNvGrpSpPr/>
                    <p:nvPr/>
                  </p:nvGrpSpPr>
                  <p:grpSpPr>
                    <a:xfrm>
                      <a:off x="1421154" y="4976768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202" name="角丸四角形 201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03" name="角丸四角形 202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04" name="角丸四角形 203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05" name="角丸四角形 204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  <p:grpSp>
                  <p:nvGrpSpPr>
                    <p:cNvPr id="197" name="グループ化 196"/>
                    <p:cNvGrpSpPr/>
                    <p:nvPr/>
                  </p:nvGrpSpPr>
                  <p:grpSpPr>
                    <a:xfrm>
                      <a:off x="1421154" y="5267693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198" name="角丸四角形 197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99" name="角丸四角形 198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00" name="角丸四角形 199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01" name="角丸四角形 200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2" name="グループ化 141"/>
                <p:cNvGrpSpPr/>
                <p:nvPr/>
              </p:nvGrpSpPr>
              <p:grpSpPr>
                <a:xfrm>
                  <a:off x="1885288" y="3601829"/>
                  <a:ext cx="2674086" cy="400095"/>
                  <a:chOff x="347956" y="4995060"/>
                  <a:chExt cx="2674086" cy="400095"/>
                </a:xfrm>
              </p:grpSpPr>
              <p:grpSp>
                <p:nvGrpSpPr>
                  <p:cNvPr id="143" name="グループ化 142"/>
                  <p:cNvGrpSpPr/>
                  <p:nvPr/>
                </p:nvGrpSpPr>
                <p:grpSpPr>
                  <a:xfrm>
                    <a:off x="347956" y="4995060"/>
                    <a:ext cx="654624" cy="400095"/>
                    <a:chOff x="1401110" y="4976768"/>
                    <a:chExt cx="654624" cy="400095"/>
                  </a:xfrm>
                </p:grpSpPr>
                <p:sp>
                  <p:nvSpPr>
                    <p:cNvPr id="180" name="角丸四角形 179"/>
                    <p:cNvSpPr/>
                    <p:nvPr/>
                  </p:nvSpPr>
                  <p:spPr bwMode="auto">
                    <a:xfrm>
                      <a:off x="1401110" y="4976768"/>
                      <a:ext cx="654624" cy="400095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700" b="1" dirty="0" smtClean="0">
                          <a:latin typeface="+mj-ea"/>
                          <a:ea typeface="+mj-ea"/>
                        </a:rPr>
                        <a:t>SW21</a:t>
                      </a:r>
                      <a:endParaRPr kumimoji="1" lang="en-US" altLang="ja-JP" sz="7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181" name="グループ化 180"/>
                    <p:cNvGrpSpPr/>
                    <p:nvPr/>
                  </p:nvGrpSpPr>
                  <p:grpSpPr>
                    <a:xfrm>
                      <a:off x="1421154" y="4976768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187" name="角丸四角形 186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88" name="角丸四角形 187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89" name="角丸四角形 188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90" name="角丸四角形 189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  <p:grpSp>
                  <p:nvGrpSpPr>
                    <p:cNvPr id="182" name="グループ化 181"/>
                    <p:cNvGrpSpPr/>
                    <p:nvPr/>
                  </p:nvGrpSpPr>
                  <p:grpSpPr>
                    <a:xfrm>
                      <a:off x="1421154" y="5267693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183" name="角丸四角形 182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84" name="角丸四角形 183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85" name="角丸四角形 184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86" name="角丸四角形 185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144" name="グループ化 143"/>
                  <p:cNvGrpSpPr/>
                  <p:nvPr/>
                </p:nvGrpSpPr>
                <p:grpSpPr>
                  <a:xfrm>
                    <a:off x="1020704" y="4995060"/>
                    <a:ext cx="654624" cy="400095"/>
                    <a:chOff x="1401110" y="4976768"/>
                    <a:chExt cx="654624" cy="400095"/>
                  </a:xfrm>
                </p:grpSpPr>
                <p:sp>
                  <p:nvSpPr>
                    <p:cNvPr id="169" name="角丸四角形 168"/>
                    <p:cNvSpPr/>
                    <p:nvPr/>
                  </p:nvSpPr>
                  <p:spPr bwMode="auto">
                    <a:xfrm>
                      <a:off x="1401110" y="4976768"/>
                      <a:ext cx="654624" cy="400095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700" b="1" dirty="0" smtClean="0">
                          <a:latin typeface="+mj-ea"/>
                          <a:ea typeface="+mj-ea"/>
                        </a:rPr>
                        <a:t>SW22</a:t>
                      </a:r>
                      <a:endParaRPr kumimoji="1" lang="en-US" altLang="ja-JP" sz="7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170" name="グループ化 169"/>
                    <p:cNvGrpSpPr/>
                    <p:nvPr/>
                  </p:nvGrpSpPr>
                  <p:grpSpPr>
                    <a:xfrm>
                      <a:off x="1421154" y="4976768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176" name="角丸四角形 175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77" name="角丸四角形 176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78" name="角丸四角形 177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79" name="角丸四角形 178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  <p:grpSp>
                  <p:nvGrpSpPr>
                    <p:cNvPr id="171" name="グループ化 170"/>
                    <p:cNvGrpSpPr/>
                    <p:nvPr/>
                  </p:nvGrpSpPr>
                  <p:grpSpPr>
                    <a:xfrm>
                      <a:off x="1421154" y="5267693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172" name="角丸四角形 171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73" name="角丸四角形 172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74" name="角丸四角形 173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75" name="角丸四角形 174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145" name="グループ化 144"/>
                  <p:cNvGrpSpPr/>
                  <p:nvPr/>
                </p:nvGrpSpPr>
                <p:grpSpPr>
                  <a:xfrm>
                    <a:off x="1694670" y="4995060"/>
                    <a:ext cx="654624" cy="400095"/>
                    <a:chOff x="1401110" y="4976768"/>
                    <a:chExt cx="654624" cy="400095"/>
                  </a:xfrm>
                </p:grpSpPr>
                <p:sp>
                  <p:nvSpPr>
                    <p:cNvPr id="158" name="角丸四角形 157"/>
                    <p:cNvSpPr/>
                    <p:nvPr/>
                  </p:nvSpPr>
                  <p:spPr bwMode="auto">
                    <a:xfrm>
                      <a:off x="1401110" y="4976768"/>
                      <a:ext cx="654624" cy="400095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700" b="1" dirty="0" smtClean="0">
                          <a:latin typeface="+mj-ea"/>
                          <a:ea typeface="+mj-ea"/>
                        </a:rPr>
                        <a:t>SW23</a:t>
                      </a:r>
                      <a:endParaRPr kumimoji="1" lang="en-US" altLang="ja-JP" sz="7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159" name="グループ化 158"/>
                    <p:cNvGrpSpPr/>
                    <p:nvPr/>
                  </p:nvGrpSpPr>
                  <p:grpSpPr>
                    <a:xfrm>
                      <a:off x="1421154" y="4976768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165" name="角丸四角形 164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66" name="角丸四角形 165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67" name="角丸四角形 166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68" name="角丸四角形 167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  <p:grpSp>
                  <p:nvGrpSpPr>
                    <p:cNvPr id="160" name="グループ化 159"/>
                    <p:cNvGrpSpPr/>
                    <p:nvPr/>
                  </p:nvGrpSpPr>
                  <p:grpSpPr>
                    <a:xfrm>
                      <a:off x="1421154" y="5267693"/>
                      <a:ext cx="614537" cy="109170"/>
                      <a:chOff x="1765245" y="4559034"/>
                      <a:chExt cx="614537" cy="109170"/>
                    </a:xfrm>
                  </p:grpSpPr>
                  <p:sp>
                    <p:nvSpPr>
                      <p:cNvPr id="161" name="角丸四角形 160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62" name="角丸四角形 161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63" name="角丸四角形 162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64" name="角丸四角形 163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146" name="グループ化 145"/>
                  <p:cNvGrpSpPr/>
                  <p:nvPr/>
                </p:nvGrpSpPr>
                <p:grpSpPr>
                  <a:xfrm>
                    <a:off x="2367418" y="4995060"/>
                    <a:ext cx="654624" cy="400095"/>
                    <a:chOff x="1401110" y="4976768"/>
                    <a:chExt cx="654624" cy="400095"/>
                  </a:xfrm>
                </p:grpSpPr>
                <p:sp>
                  <p:nvSpPr>
                    <p:cNvPr id="147" name="角丸四角形 146"/>
                    <p:cNvSpPr/>
                    <p:nvPr/>
                  </p:nvSpPr>
                  <p:spPr bwMode="auto">
                    <a:xfrm>
                      <a:off x="1401110" y="4976768"/>
                      <a:ext cx="654624" cy="400095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700" b="1" dirty="0" smtClean="0">
                          <a:latin typeface="+mj-ea"/>
                          <a:ea typeface="+mj-ea"/>
                        </a:rPr>
                        <a:t>SW24</a:t>
                      </a:r>
                      <a:endParaRPr kumimoji="1" lang="en-US" altLang="ja-JP" sz="7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148" name="グループ化 147"/>
                    <p:cNvGrpSpPr/>
                    <p:nvPr/>
                  </p:nvGrpSpPr>
                  <p:grpSpPr>
                    <a:xfrm>
                      <a:off x="1421155" y="4976768"/>
                      <a:ext cx="614536" cy="109170"/>
                      <a:chOff x="1765246" y="4559034"/>
                      <a:chExt cx="614536" cy="109170"/>
                    </a:xfrm>
                  </p:grpSpPr>
                  <p:sp>
                    <p:nvSpPr>
                      <p:cNvPr id="154" name="角丸四角形 153"/>
                      <p:cNvSpPr/>
                      <p:nvPr/>
                    </p:nvSpPr>
                    <p:spPr bwMode="auto">
                      <a:xfrm>
                        <a:off x="176524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55" name="角丸四角形 154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56" name="角丸四角形 155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57" name="角丸四角形 156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  <p:grpSp>
                  <p:nvGrpSpPr>
                    <p:cNvPr id="149" name="グループ化 148"/>
                    <p:cNvGrpSpPr/>
                    <p:nvPr/>
                  </p:nvGrpSpPr>
                  <p:grpSpPr>
                    <a:xfrm>
                      <a:off x="1421155" y="5267693"/>
                      <a:ext cx="614536" cy="109170"/>
                      <a:chOff x="1765246" y="4559034"/>
                      <a:chExt cx="614536" cy="109170"/>
                    </a:xfrm>
                  </p:grpSpPr>
                  <p:sp>
                    <p:nvSpPr>
                      <p:cNvPr id="150" name="角丸四角形 149"/>
                      <p:cNvSpPr/>
                      <p:nvPr/>
                    </p:nvSpPr>
                    <p:spPr bwMode="auto">
                      <a:xfrm>
                        <a:off x="176524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51" name="角丸四角形 150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52" name="角丸四角形 151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53" name="角丸四角形 152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5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7" name="グループ化 6"/>
            <p:cNvGrpSpPr/>
            <p:nvPr/>
          </p:nvGrpSpPr>
          <p:grpSpPr>
            <a:xfrm>
              <a:off x="1980794" y="3100208"/>
              <a:ext cx="5065116" cy="3319817"/>
              <a:chOff x="1980794" y="3100208"/>
              <a:chExt cx="5065116" cy="3319817"/>
            </a:xfrm>
          </p:grpSpPr>
          <p:cxnSp>
            <p:nvCxnSpPr>
              <p:cNvPr id="8" name="直線コネクタ 106"/>
              <p:cNvCxnSpPr>
                <a:stCxn id="102" idx="0"/>
                <a:endCxn id="279" idx="2"/>
              </p:cNvCxnSpPr>
              <p:nvPr/>
            </p:nvCxnSpPr>
            <p:spPr bwMode="auto">
              <a:xfrm rot="5400000" flipH="1" flipV="1">
                <a:off x="2479742" y="5333046"/>
                <a:ext cx="438403" cy="1145741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直線コネクタ 106"/>
              <p:cNvCxnSpPr>
                <a:stCxn id="103" idx="0"/>
                <a:endCxn id="268" idx="2"/>
              </p:cNvCxnSpPr>
              <p:nvPr/>
            </p:nvCxnSpPr>
            <p:spPr bwMode="auto">
              <a:xfrm rot="5400000" flipH="1" flipV="1">
                <a:off x="2975268" y="5155824"/>
                <a:ext cx="438403" cy="150018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直線コネクタ 106"/>
              <p:cNvCxnSpPr>
                <a:stCxn id="99" idx="0"/>
                <a:endCxn id="269" idx="2"/>
              </p:cNvCxnSpPr>
              <p:nvPr/>
            </p:nvCxnSpPr>
            <p:spPr bwMode="auto">
              <a:xfrm rot="5400000" flipH="1" flipV="1">
                <a:off x="3211811" y="5237586"/>
                <a:ext cx="438403" cy="1336661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直線コネクタ 106"/>
              <p:cNvCxnSpPr>
                <a:stCxn id="100" idx="0"/>
                <a:endCxn id="257" idx="2"/>
              </p:cNvCxnSpPr>
              <p:nvPr/>
            </p:nvCxnSpPr>
            <p:spPr bwMode="auto">
              <a:xfrm rot="5400000" flipH="1" flipV="1">
                <a:off x="3630555" y="5137145"/>
                <a:ext cx="438403" cy="1537543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直線コネクタ 106"/>
              <p:cNvCxnSpPr>
                <a:stCxn id="96" idx="0"/>
                <a:endCxn id="246" idx="2"/>
              </p:cNvCxnSpPr>
              <p:nvPr/>
            </p:nvCxnSpPr>
            <p:spPr bwMode="auto">
              <a:xfrm rot="5400000" flipH="1" flipV="1">
                <a:off x="4126081" y="4959923"/>
                <a:ext cx="438403" cy="189198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直線コネクタ 106"/>
              <p:cNvCxnSpPr>
                <a:stCxn id="97" idx="0"/>
                <a:endCxn id="258" idx="2"/>
              </p:cNvCxnSpPr>
              <p:nvPr/>
            </p:nvCxnSpPr>
            <p:spPr bwMode="auto">
              <a:xfrm rot="5400000" flipH="1" flipV="1">
                <a:off x="4026250" y="5378058"/>
                <a:ext cx="438403" cy="1055716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線コネクタ 106"/>
              <p:cNvCxnSpPr>
                <a:stCxn id="105" idx="0"/>
                <a:endCxn id="280" idx="2"/>
              </p:cNvCxnSpPr>
              <p:nvPr/>
            </p:nvCxnSpPr>
            <p:spPr bwMode="auto">
              <a:xfrm rot="16200000" flipV="1">
                <a:off x="3512046" y="5601265"/>
                <a:ext cx="438403" cy="609302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直線コネクタ 106"/>
              <p:cNvCxnSpPr>
                <a:stCxn id="106" idx="0"/>
                <a:endCxn id="247" idx="2"/>
              </p:cNvCxnSpPr>
              <p:nvPr/>
            </p:nvCxnSpPr>
            <p:spPr bwMode="auto">
              <a:xfrm rot="5400000" flipH="1" flipV="1">
                <a:off x="4680928" y="5359988"/>
                <a:ext cx="438403" cy="1091856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直線コネクタ 106"/>
              <p:cNvCxnSpPr>
                <a:stCxn id="90" idx="0"/>
                <a:endCxn id="259" idx="2"/>
              </p:cNvCxnSpPr>
              <p:nvPr/>
            </p:nvCxnSpPr>
            <p:spPr bwMode="auto">
              <a:xfrm rot="5400000" flipH="1" flipV="1">
                <a:off x="4582503" y="5780258"/>
                <a:ext cx="438403" cy="251316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直線コネクタ 106"/>
              <p:cNvCxnSpPr>
                <a:stCxn id="91" idx="0"/>
                <a:endCxn id="281" idx="2"/>
              </p:cNvCxnSpPr>
              <p:nvPr/>
            </p:nvCxnSpPr>
            <p:spPr bwMode="auto">
              <a:xfrm rot="16200000" flipV="1">
                <a:off x="4068298" y="5199065"/>
                <a:ext cx="438403" cy="1413702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直線コネクタ 106"/>
              <p:cNvCxnSpPr>
                <a:stCxn id="87" idx="0"/>
                <a:endCxn id="270" idx="2"/>
              </p:cNvCxnSpPr>
              <p:nvPr/>
            </p:nvCxnSpPr>
            <p:spPr bwMode="auto">
              <a:xfrm rot="16200000" flipV="1">
                <a:off x="4563824" y="5376287"/>
                <a:ext cx="438403" cy="1059258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直線コネクタ 106"/>
              <p:cNvCxnSpPr>
                <a:stCxn id="88" idx="0"/>
                <a:endCxn id="248" idx="2"/>
              </p:cNvCxnSpPr>
              <p:nvPr/>
            </p:nvCxnSpPr>
            <p:spPr bwMode="auto">
              <a:xfrm rot="16200000" flipV="1">
                <a:off x="5396333" y="5890492"/>
                <a:ext cx="438403" cy="30848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直線コネクタ 106"/>
              <p:cNvCxnSpPr>
                <a:stCxn id="84" idx="0"/>
                <a:endCxn id="282" idx="2"/>
              </p:cNvCxnSpPr>
              <p:nvPr/>
            </p:nvCxnSpPr>
            <p:spPr bwMode="auto">
              <a:xfrm rot="16200000" flipV="1">
                <a:off x="4623145" y="4798999"/>
                <a:ext cx="438403" cy="2213833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直線コネクタ 106"/>
              <p:cNvCxnSpPr>
                <a:stCxn id="85" idx="0"/>
                <a:endCxn id="271" idx="2"/>
              </p:cNvCxnSpPr>
              <p:nvPr/>
            </p:nvCxnSpPr>
            <p:spPr bwMode="auto">
              <a:xfrm rot="16200000" flipV="1">
                <a:off x="5118671" y="4976221"/>
                <a:ext cx="438403" cy="1859389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直線コネクタ 106"/>
              <p:cNvCxnSpPr>
                <a:stCxn id="93" idx="0"/>
                <a:endCxn id="260" idx="2"/>
              </p:cNvCxnSpPr>
              <p:nvPr/>
            </p:nvCxnSpPr>
            <p:spPr bwMode="auto">
              <a:xfrm rot="16200000" flipV="1">
                <a:off x="5614806" y="5154052"/>
                <a:ext cx="438403" cy="150372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直線コネクタ 106"/>
              <p:cNvCxnSpPr>
                <a:stCxn id="94" idx="0"/>
                <a:endCxn id="249" idx="2"/>
              </p:cNvCxnSpPr>
              <p:nvPr/>
            </p:nvCxnSpPr>
            <p:spPr bwMode="auto">
              <a:xfrm rot="16200000" flipV="1">
                <a:off x="6110332" y="5331274"/>
                <a:ext cx="438403" cy="1149283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直線コネクタ 106"/>
              <p:cNvCxnSpPr>
                <a:stCxn id="70" idx="2"/>
                <a:endCxn id="187" idx="0"/>
              </p:cNvCxnSpPr>
              <p:nvPr/>
            </p:nvCxnSpPr>
            <p:spPr bwMode="auto">
              <a:xfrm rot="16200000" flipH="1">
                <a:off x="2479742" y="3041446"/>
                <a:ext cx="438403" cy="1145741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直線コネクタ 106"/>
              <p:cNvCxnSpPr>
                <a:stCxn id="71" idx="2"/>
                <a:endCxn id="176" idx="0"/>
              </p:cNvCxnSpPr>
              <p:nvPr/>
            </p:nvCxnSpPr>
            <p:spPr bwMode="auto">
              <a:xfrm rot="16200000" flipH="1">
                <a:off x="2975268" y="2864224"/>
                <a:ext cx="438403" cy="150018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直線コネクタ 106"/>
              <p:cNvCxnSpPr>
                <a:stCxn id="67" idx="2"/>
                <a:endCxn id="188" idx="0"/>
              </p:cNvCxnSpPr>
              <p:nvPr/>
            </p:nvCxnSpPr>
            <p:spPr bwMode="auto">
              <a:xfrm rot="16200000" flipH="1">
                <a:off x="2875437" y="3282360"/>
                <a:ext cx="438403" cy="663914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直線コネクタ 106"/>
              <p:cNvCxnSpPr>
                <a:stCxn id="68" idx="2"/>
                <a:endCxn id="165" idx="0"/>
              </p:cNvCxnSpPr>
              <p:nvPr/>
            </p:nvCxnSpPr>
            <p:spPr bwMode="auto">
              <a:xfrm rot="16200000" flipH="1">
                <a:off x="3630555" y="2845545"/>
                <a:ext cx="438403" cy="1537543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直線コネクタ 106"/>
              <p:cNvCxnSpPr>
                <a:stCxn id="64" idx="2"/>
                <a:endCxn id="189" idx="0"/>
              </p:cNvCxnSpPr>
              <p:nvPr/>
            </p:nvCxnSpPr>
            <p:spPr bwMode="auto">
              <a:xfrm rot="16200000" flipH="1">
                <a:off x="3270767" y="3523637"/>
                <a:ext cx="438403" cy="181359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直線コネクタ 106"/>
              <p:cNvCxnSpPr>
                <a:stCxn id="65" idx="2"/>
                <a:endCxn id="154" idx="0"/>
              </p:cNvCxnSpPr>
              <p:nvPr/>
            </p:nvCxnSpPr>
            <p:spPr bwMode="auto">
              <a:xfrm rot="16200000" flipH="1">
                <a:off x="4285234" y="2827475"/>
                <a:ext cx="438403" cy="1573683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直線コネクタ 106"/>
              <p:cNvCxnSpPr>
                <a:stCxn id="73" idx="2"/>
                <a:endCxn id="190" idx="0"/>
              </p:cNvCxnSpPr>
              <p:nvPr/>
            </p:nvCxnSpPr>
            <p:spPr bwMode="auto">
              <a:xfrm rot="5400000">
                <a:off x="3666462" y="3464083"/>
                <a:ext cx="438403" cy="300468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直線コネクタ 106"/>
              <p:cNvCxnSpPr>
                <a:stCxn id="74" idx="2"/>
                <a:endCxn id="166" idx="0"/>
              </p:cNvCxnSpPr>
              <p:nvPr/>
            </p:nvCxnSpPr>
            <p:spPr bwMode="auto">
              <a:xfrm rot="16200000" flipH="1">
                <a:off x="4344554" y="3404763"/>
                <a:ext cx="438403" cy="419108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直線コネクタ 106"/>
              <p:cNvCxnSpPr>
                <a:stCxn id="58" idx="2"/>
                <a:endCxn id="177" idx="0"/>
              </p:cNvCxnSpPr>
              <p:nvPr/>
            </p:nvCxnSpPr>
            <p:spPr bwMode="auto">
              <a:xfrm rot="5400000">
                <a:off x="4168494" y="3325966"/>
                <a:ext cx="438403" cy="576703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直線コネクタ 106"/>
              <p:cNvCxnSpPr>
                <a:stCxn id="59" idx="2"/>
                <a:endCxn id="167" idx="0"/>
              </p:cNvCxnSpPr>
              <p:nvPr/>
            </p:nvCxnSpPr>
            <p:spPr bwMode="auto">
              <a:xfrm rot="5400000">
                <a:off x="4741655" y="3580823"/>
                <a:ext cx="438403" cy="66988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直線コネクタ 106"/>
              <p:cNvCxnSpPr>
                <a:stCxn id="55" idx="2"/>
                <a:endCxn id="178" idx="0"/>
              </p:cNvCxnSpPr>
              <p:nvPr/>
            </p:nvCxnSpPr>
            <p:spPr bwMode="auto">
              <a:xfrm rot="5400000">
                <a:off x="4563824" y="3084688"/>
                <a:ext cx="438403" cy="1059258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直線コネクタ 106"/>
              <p:cNvCxnSpPr>
                <a:stCxn id="56" idx="2"/>
                <a:endCxn id="156" idx="0"/>
              </p:cNvCxnSpPr>
              <p:nvPr/>
            </p:nvCxnSpPr>
            <p:spPr bwMode="auto">
              <a:xfrm rot="5400000">
                <a:off x="5396333" y="3598893"/>
                <a:ext cx="438403" cy="30848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直線コネクタ 106"/>
              <p:cNvCxnSpPr>
                <a:stCxn id="52" idx="2"/>
                <a:endCxn id="155" idx="0"/>
              </p:cNvCxnSpPr>
              <p:nvPr/>
            </p:nvCxnSpPr>
            <p:spPr bwMode="auto">
              <a:xfrm rot="5400000">
                <a:off x="5478459" y="3362715"/>
                <a:ext cx="438403" cy="50320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直線コネクタ 106"/>
              <p:cNvCxnSpPr>
                <a:stCxn id="53" idx="2"/>
                <a:endCxn id="179" idx="0"/>
              </p:cNvCxnSpPr>
              <p:nvPr/>
            </p:nvCxnSpPr>
            <p:spPr bwMode="auto">
              <a:xfrm rot="5400000">
                <a:off x="5118671" y="2684623"/>
                <a:ext cx="438403" cy="1859389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直線コネクタ 106"/>
              <p:cNvCxnSpPr>
                <a:stCxn id="61" idx="2"/>
                <a:endCxn id="168" idx="0"/>
              </p:cNvCxnSpPr>
              <p:nvPr/>
            </p:nvCxnSpPr>
            <p:spPr bwMode="auto">
              <a:xfrm rot="5400000">
                <a:off x="5614806" y="2862454"/>
                <a:ext cx="438403" cy="150372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直線コネクタ 106"/>
              <p:cNvCxnSpPr>
                <a:stCxn id="62" idx="2"/>
                <a:endCxn id="157" idx="0"/>
              </p:cNvCxnSpPr>
              <p:nvPr/>
            </p:nvCxnSpPr>
            <p:spPr bwMode="auto">
              <a:xfrm rot="5400000">
                <a:off x="6110332" y="3039676"/>
                <a:ext cx="438403" cy="1149283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0" name="グループ化 39"/>
              <p:cNvGrpSpPr/>
              <p:nvPr/>
            </p:nvGrpSpPr>
            <p:grpSpPr>
              <a:xfrm>
                <a:off x="1980794" y="3100208"/>
                <a:ext cx="5065116" cy="3319817"/>
                <a:chOff x="689773" y="2868518"/>
                <a:chExt cx="5065116" cy="3319817"/>
              </a:xfrm>
            </p:grpSpPr>
            <p:grpSp>
              <p:nvGrpSpPr>
                <p:cNvPr id="41" name="グループ化 40"/>
                <p:cNvGrpSpPr/>
                <p:nvPr/>
              </p:nvGrpSpPr>
              <p:grpSpPr>
                <a:xfrm>
                  <a:off x="689773" y="5893427"/>
                  <a:ext cx="5065116" cy="294908"/>
                  <a:chOff x="2039442" y="6175220"/>
                  <a:chExt cx="5065116" cy="294908"/>
                </a:xfrm>
              </p:grpSpPr>
              <p:grpSp>
                <p:nvGrpSpPr>
                  <p:cNvPr id="75" name="グループ化 74"/>
                  <p:cNvGrpSpPr/>
                  <p:nvPr/>
                </p:nvGrpSpPr>
                <p:grpSpPr>
                  <a:xfrm>
                    <a:off x="3949266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104" name="角丸四角形 103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s14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105" name="角丸四角形 104"/>
                    <p:cNvSpPr/>
                    <p:nvPr/>
                  </p:nvSpPr>
                  <p:spPr bwMode="auto">
                    <a:xfrm>
                      <a:off x="2109261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106" name="角丸四角形 105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76" name="グループ化 75"/>
                  <p:cNvGrpSpPr/>
                  <p:nvPr/>
                </p:nvGrpSpPr>
                <p:grpSpPr>
                  <a:xfrm>
                    <a:off x="2039442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101" name="角丸四角形 100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s11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102" name="角丸四角形 101"/>
                    <p:cNvSpPr/>
                    <p:nvPr/>
                  </p:nvSpPr>
                  <p:spPr bwMode="auto">
                    <a:xfrm>
                      <a:off x="2109260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103" name="角丸四角形 102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77" name="グループ化 76"/>
                  <p:cNvGrpSpPr/>
                  <p:nvPr/>
                </p:nvGrpSpPr>
                <p:grpSpPr>
                  <a:xfrm>
                    <a:off x="2676050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98" name="角丸四角形 97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s12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99" name="角丸四角形 98"/>
                    <p:cNvSpPr/>
                    <p:nvPr/>
                  </p:nvSpPr>
                  <p:spPr bwMode="auto">
                    <a:xfrm>
                      <a:off x="2109261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100" name="角丸四角形 99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78" name="グループ化 77"/>
                  <p:cNvGrpSpPr/>
                  <p:nvPr/>
                </p:nvGrpSpPr>
                <p:grpSpPr>
                  <a:xfrm>
                    <a:off x="3312658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95" name="角丸四角形 94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s13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96" name="角丸四角形 95"/>
                    <p:cNvSpPr/>
                    <p:nvPr/>
                  </p:nvSpPr>
                  <p:spPr bwMode="auto">
                    <a:xfrm>
                      <a:off x="2109260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97" name="角丸四角形 96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79" name="グループ化 78"/>
                  <p:cNvGrpSpPr/>
                  <p:nvPr/>
                </p:nvGrpSpPr>
                <p:grpSpPr>
                  <a:xfrm>
                    <a:off x="6499239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92" name="角丸四角形 91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s18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93" name="角丸四角形 92"/>
                    <p:cNvSpPr/>
                    <p:nvPr/>
                  </p:nvSpPr>
                  <p:spPr bwMode="auto">
                    <a:xfrm>
                      <a:off x="2109260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94" name="角丸四角形 93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80" name="グループ化 79"/>
                  <p:cNvGrpSpPr/>
                  <p:nvPr/>
                </p:nvGrpSpPr>
                <p:grpSpPr>
                  <a:xfrm>
                    <a:off x="4589415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89" name="角丸四角形 88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s15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90" name="角丸四角形 89"/>
                    <p:cNvSpPr/>
                    <p:nvPr/>
                  </p:nvSpPr>
                  <p:spPr bwMode="auto">
                    <a:xfrm>
                      <a:off x="2109260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91" name="角丸四角形 90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81" name="グループ化 80"/>
                  <p:cNvGrpSpPr/>
                  <p:nvPr/>
                </p:nvGrpSpPr>
                <p:grpSpPr>
                  <a:xfrm>
                    <a:off x="5226023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86" name="角丸四角形 85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s16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87" name="角丸四角形 86"/>
                    <p:cNvSpPr/>
                    <p:nvPr/>
                  </p:nvSpPr>
                  <p:spPr bwMode="auto">
                    <a:xfrm>
                      <a:off x="2109260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88" name="角丸四角形 87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82" name="グループ化 81"/>
                  <p:cNvGrpSpPr/>
                  <p:nvPr/>
                </p:nvGrpSpPr>
                <p:grpSpPr>
                  <a:xfrm>
                    <a:off x="5862631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83" name="角丸四角形 82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s17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84" name="角丸四角形 83"/>
                    <p:cNvSpPr/>
                    <p:nvPr/>
                  </p:nvSpPr>
                  <p:spPr bwMode="auto">
                    <a:xfrm>
                      <a:off x="2109260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85" name="角丸四角形 84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grpSp>
              <p:nvGrpSpPr>
                <p:cNvPr id="42" name="グループ化 41"/>
                <p:cNvGrpSpPr/>
                <p:nvPr/>
              </p:nvGrpSpPr>
              <p:grpSpPr>
                <a:xfrm>
                  <a:off x="689773" y="2868518"/>
                  <a:ext cx="5065116" cy="294908"/>
                  <a:chOff x="1514921" y="3239029"/>
                  <a:chExt cx="5065116" cy="294908"/>
                </a:xfrm>
              </p:grpSpPr>
              <p:grpSp>
                <p:nvGrpSpPr>
                  <p:cNvPr id="43" name="グループ化 42"/>
                  <p:cNvGrpSpPr/>
                  <p:nvPr/>
                </p:nvGrpSpPr>
                <p:grpSpPr>
                  <a:xfrm>
                    <a:off x="3424745" y="3239029"/>
                    <a:ext cx="605319" cy="294908"/>
                    <a:chOff x="3424745" y="3239029"/>
                    <a:chExt cx="605319" cy="294908"/>
                  </a:xfrm>
                </p:grpSpPr>
                <p:sp>
                  <p:nvSpPr>
                    <p:cNvPr id="72" name="角丸四角形 71"/>
                    <p:cNvSpPr/>
                    <p:nvPr/>
                  </p:nvSpPr>
                  <p:spPr bwMode="auto">
                    <a:xfrm>
                      <a:off x="3424745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s24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73" name="角丸四角形 72"/>
                    <p:cNvSpPr/>
                    <p:nvPr/>
                  </p:nvSpPr>
                  <p:spPr bwMode="auto">
                    <a:xfrm>
                      <a:off x="3494563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74" name="角丸四角形 73"/>
                    <p:cNvSpPr/>
                    <p:nvPr/>
                  </p:nvSpPr>
                  <p:spPr bwMode="auto">
                    <a:xfrm>
                      <a:off x="3812867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4" name="グループ化 43"/>
                  <p:cNvGrpSpPr/>
                  <p:nvPr/>
                </p:nvGrpSpPr>
                <p:grpSpPr>
                  <a:xfrm>
                    <a:off x="1514921" y="3239029"/>
                    <a:ext cx="605319" cy="294908"/>
                    <a:chOff x="1514921" y="3239029"/>
                    <a:chExt cx="605319" cy="294908"/>
                  </a:xfrm>
                </p:grpSpPr>
                <p:sp>
                  <p:nvSpPr>
                    <p:cNvPr id="69" name="角丸四角形 68"/>
                    <p:cNvSpPr/>
                    <p:nvPr/>
                  </p:nvSpPr>
                  <p:spPr bwMode="auto">
                    <a:xfrm>
                      <a:off x="1514921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s21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70" name="角丸四角形 69"/>
                    <p:cNvSpPr/>
                    <p:nvPr/>
                  </p:nvSpPr>
                  <p:spPr bwMode="auto">
                    <a:xfrm>
                      <a:off x="1584739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71" name="角丸四角形 70"/>
                    <p:cNvSpPr/>
                    <p:nvPr/>
                  </p:nvSpPr>
                  <p:spPr bwMode="auto">
                    <a:xfrm>
                      <a:off x="1903043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2151529" y="3239029"/>
                    <a:ext cx="605319" cy="294908"/>
                    <a:chOff x="2151529" y="3239029"/>
                    <a:chExt cx="605319" cy="294908"/>
                  </a:xfrm>
                </p:grpSpPr>
                <p:sp>
                  <p:nvSpPr>
                    <p:cNvPr id="66" name="角丸四角形 65"/>
                    <p:cNvSpPr/>
                    <p:nvPr/>
                  </p:nvSpPr>
                  <p:spPr bwMode="auto">
                    <a:xfrm>
                      <a:off x="2151529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s22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67" name="角丸四角形 66"/>
                    <p:cNvSpPr/>
                    <p:nvPr/>
                  </p:nvSpPr>
                  <p:spPr bwMode="auto">
                    <a:xfrm>
                      <a:off x="2221347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68" name="角丸四角形 67"/>
                    <p:cNvSpPr/>
                    <p:nvPr/>
                  </p:nvSpPr>
                  <p:spPr bwMode="auto">
                    <a:xfrm>
                      <a:off x="2539651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6" name="グループ化 45"/>
                  <p:cNvGrpSpPr/>
                  <p:nvPr/>
                </p:nvGrpSpPr>
                <p:grpSpPr>
                  <a:xfrm>
                    <a:off x="2788137" y="3239029"/>
                    <a:ext cx="605319" cy="294908"/>
                    <a:chOff x="2788137" y="3239029"/>
                    <a:chExt cx="605319" cy="294908"/>
                  </a:xfrm>
                </p:grpSpPr>
                <p:sp>
                  <p:nvSpPr>
                    <p:cNvPr id="63" name="角丸四角形 62"/>
                    <p:cNvSpPr/>
                    <p:nvPr/>
                  </p:nvSpPr>
                  <p:spPr bwMode="auto">
                    <a:xfrm>
                      <a:off x="2788137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s23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64" name="角丸四角形 63"/>
                    <p:cNvSpPr/>
                    <p:nvPr/>
                  </p:nvSpPr>
                  <p:spPr bwMode="auto">
                    <a:xfrm>
                      <a:off x="2857955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65" name="角丸四角形 64"/>
                    <p:cNvSpPr/>
                    <p:nvPr/>
                  </p:nvSpPr>
                  <p:spPr bwMode="auto">
                    <a:xfrm>
                      <a:off x="3176260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7" name="グループ化 46"/>
                  <p:cNvGrpSpPr/>
                  <p:nvPr/>
                </p:nvGrpSpPr>
                <p:grpSpPr>
                  <a:xfrm>
                    <a:off x="5974718" y="3239029"/>
                    <a:ext cx="605319" cy="294908"/>
                    <a:chOff x="5974718" y="3239029"/>
                    <a:chExt cx="605319" cy="294908"/>
                  </a:xfrm>
                </p:grpSpPr>
                <p:sp>
                  <p:nvSpPr>
                    <p:cNvPr id="60" name="角丸四角形 59"/>
                    <p:cNvSpPr/>
                    <p:nvPr/>
                  </p:nvSpPr>
                  <p:spPr bwMode="auto">
                    <a:xfrm>
                      <a:off x="5974718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s28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61" name="角丸四角形 60"/>
                    <p:cNvSpPr/>
                    <p:nvPr/>
                  </p:nvSpPr>
                  <p:spPr bwMode="auto">
                    <a:xfrm>
                      <a:off x="6044536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62" name="角丸四角形 61"/>
                    <p:cNvSpPr/>
                    <p:nvPr/>
                  </p:nvSpPr>
                  <p:spPr bwMode="auto">
                    <a:xfrm>
                      <a:off x="6362840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8" name="グループ化 47"/>
                  <p:cNvGrpSpPr/>
                  <p:nvPr/>
                </p:nvGrpSpPr>
                <p:grpSpPr>
                  <a:xfrm>
                    <a:off x="4064894" y="3239029"/>
                    <a:ext cx="605319" cy="294908"/>
                    <a:chOff x="4064894" y="3239029"/>
                    <a:chExt cx="605319" cy="294908"/>
                  </a:xfrm>
                </p:grpSpPr>
                <p:sp>
                  <p:nvSpPr>
                    <p:cNvPr id="57" name="角丸四角形 56"/>
                    <p:cNvSpPr/>
                    <p:nvPr/>
                  </p:nvSpPr>
                  <p:spPr bwMode="auto">
                    <a:xfrm>
                      <a:off x="4064894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s25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8" name="角丸四角形 57"/>
                    <p:cNvSpPr/>
                    <p:nvPr/>
                  </p:nvSpPr>
                  <p:spPr bwMode="auto">
                    <a:xfrm>
                      <a:off x="4134712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9" name="角丸四角形 58"/>
                    <p:cNvSpPr/>
                    <p:nvPr/>
                  </p:nvSpPr>
                  <p:spPr bwMode="auto">
                    <a:xfrm>
                      <a:off x="4453016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9" name="グループ化 48"/>
                  <p:cNvGrpSpPr/>
                  <p:nvPr/>
                </p:nvGrpSpPr>
                <p:grpSpPr>
                  <a:xfrm>
                    <a:off x="4701502" y="3239029"/>
                    <a:ext cx="605319" cy="294908"/>
                    <a:chOff x="4701502" y="3239029"/>
                    <a:chExt cx="605319" cy="294908"/>
                  </a:xfrm>
                </p:grpSpPr>
                <p:sp>
                  <p:nvSpPr>
                    <p:cNvPr id="54" name="角丸四角形 53"/>
                    <p:cNvSpPr/>
                    <p:nvPr/>
                  </p:nvSpPr>
                  <p:spPr bwMode="auto">
                    <a:xfrm>
                      <a:off x="4701502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s26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5" name="角丸四角形 54"/>
                    <p:cNvSpPr/>
                    <p:nvPr/>
                  </p:nvSpPr>
                  <p:spPr bwMode="auto">
                    <a:xfrm>
                      <a:off x="4771320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6" name="角丸四角形 55"/>
                    <p:cNvSpPr/>
                    <p:nvPr/>
                  </p:nvSpPr>
                  <p:spPr bwMode="auto">
                    <a:xfrm>
                      <a:off x="5089624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50" name="グループ化 49"/>
                  <p:cNvGrpSpPr/>
                  <p:nvPr/>
                </p:nvGrpSpPr>
                <p:grpSpPr>
                  <a:xfrm>
                    <a:off x="5338110" y="3239029"/>
                    <a:ext cx="605319" cy="294908"/>
                    <a:chOff x="5338110" y="3239029"/>
                    <a:chExt cx="605319" cy="294908"/>
                  </a:xfrm>
                </p:grpSpPr>
                <p:sp>
                  <p:nvSpPr>
                    <p:cNvPr id="51" name="角丸四角形 50"/>
                    <p:cNvSpPr/>
                    <p:nvPr/>
                  </p:nvSpPr>
                  <p:spPr bwMode="auto">
                    <a:xfrm>
                      <a:off x="5338110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latin typeface="+mj-ea"/>
                          <a:ea typeface="+mj-ea"/>
                        </a:rPr>
                        <a:t>s27</a:t>
                      </a:r>
                      <a:endParaRPr kumimoji="1" lang="en-US" altLang="ja-JP" sz="5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2" name="角丸四角形 51"/>
                    <p:cNvSpPr/>
                    <p:nvPr/>
                  </p:nvSpPr>
                  <p:spPr bwMode="auto">
                    <a:xfrm>
                      <a:off x="5407928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3" name="角丸四角形 52"/>
                    <p:cNvSpPr/>
                    <p:nvPr/>
                  </p:nvSpPr>
                  <p:spPr bwMode="auto">
                    <a:xfrm>
                      <a:off x="5726232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5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5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87" name="グループ化 286"/>
          <p:cNvGrpSpPr/>
          <p:nvPr/>
        </p:nvGrpSpPr>
        <p:grpSpPr>
          <a:xfrm>
            <a:off x="4885232" y="3635553"/>
            <a:ext cx="4153311" cy="2722195"/>
            <a:chOff x="1980794" y="3100208"/>
            <a:chExt cx="5065116" cy="3319817"/>
          </a:xfrm>
        </p:grpSpPr>
        <p:grpSp>
          <p:nvGrpSpPr>
            <p:cNvPr id="288" name="グループ化 287"/>
            <p:cNvGrpSpPr/>
            <p:nvPr/>
          </p:nvGrpSpPr>
          <p:grpSpPr>
            <a:xfrm>
              <a:off x="4453848" y="4312308"/>
              <a:ext cx="654624" cy="400095"/>
              <a:chOff x="4453848" y="4312308"/>
              <a:chExt cx="654624" cy="400095"/>
            </a:xfrm>
          </p:grpSpPr>
          <p:sp>
            <p:nvSpPr>
              <p:cNvPr id="425" name="角丸四角形 424"/>
              <p:cNvSpPr/>
              <p:nvPr/>
            </p:nvSpPr>
            <p:spPr bwMode="auto">
              <a:xfrm>
                <a:off x="4453848" y="4312308"/>
                <a:ext cx="654624" cy="400095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700" b="1" dirty="0" smtClean="0">
                    <a:latin typeface="+mj-ea"/>
                    <a:ea typeface="+mj-ea"/>
                  </a:rPr>
                  <a:t>SW12</a:t>
                </a:r>
                <a:endParaRPr kumimoji="1" lang="en-US" altLang="ja-JP" sz="7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426" name="グループ化 425"/>
              <p:cNvGrpSpPr/>
              <p:nvPr/>
            </p:nvGrpSpPr>
            <p:grpSpPr>
              <a:xfrm>
                <a:off x="4486458" y="4603233"/>
                <a:ext cx="589404" cy="109170"/>
                <a:chOff x="3437593" y="4595668"/>
                <a:chExt cx="589404" cy="109170"/>
              </a:xfrm>
            </p:grpSpPr>
            <p:sp>
              <p:nvSpPr>
                <p:cNvPr id="431" name="角丸四角形 430"/>
                <p:cNvSpPr/>
                <p:nvPr/>
              </p:nvSpPr>
              <p:spPr bwMode="auto">
                <a:xfrm>
                  <a:off x="3437593" y="4595668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32" name="角丸四角形 431"/>
                <p:cNvSpPr/>
                <p:nvPr/>
              </p:nvSpPr>
              <p:spPr bwMode="auto">
                <a:xfrm>
                  <a:off x="3656834" y="4595668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e14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33" name="角丸四角形 432"/>
                <p:cNvSpPr/>
                <p:nvPr/>
              </p:nvSpPr>
              <p:spPr bwMode="auto">
                <a:xfrm>
                  <a:off x="3876075" y="4595668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e14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427" name="グループ化 426"/>
              <p:cNvGrpSpPr/>
              <p:nvPr/>
            </p:nvGrpSpPr>
            <p:grpSpPr>
              <a:xfrm>
                <a:off x="4486458" y="4312308"/>
                <a:ext cx="589404" cy="109170"/>
                <a:chOff x="3437593" y="4313897"/>
                <a:chExt cx="589404" cy="109170"/>
              </a:xfrm>
            </p:grpSpPr>
            <p:sp>
              <p:nvSpPr>
                <p:cNvPr id="428" name="角丸四角形 427"/>
                <p:cNvSpPr/>
                <p:nvPr/>
              </p:nvSpPr>
              <p:spPr bwMode="auto">
                <a:xfrm>
                  <a:off x="3437593" y="431389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e16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29" name="角丸四角形 428"/>
                <p:cNvSpPr/>
                <p:nvPr/>
              </p:nvSpPr>
              <p:spPr bwMode="auto">
                <a:xfrm>
                  <a:off x="3656834" y="431389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e18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30" name="角丸四角形 429"/>
                <p:cNvSpPr/>
                <p:nvPr/>
              </p:nvSpPr>
              <p:spPr bwMode="auto">
                <a:xfrm>
                  <a:off x="3876075" y="431389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e18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289" name="グループ化 288"/>
            <p:cNvGrpSpPr/>
            <p:nvPr/>
          </p:nvGrpSpPr>
          <p:grpSpPr>
            <a:xfrm>
              <a:off x="5280015" y="4693320"/>
              <a:ext cx="654624" cy="400095"/>
              <a:chOff x="5280015" y="4693320"/>
              <a:chExt cx="654624" cy="400095"/>
            </a:xfrm>
          </p:grpSpPr>
          <p:sp>
            <p:nvSpPr>
              <p:cNvPr id="418" name="角丸四角形 417"/>
              <p:cNvSpPr/>
              <p:nvPr/>
            </p:nvSpPr>
            <p:spPr bwMode="auto">
              <a:xfrm>
                <a:off x="5280015" y="4693320"/>
                <a:ext cx="654624" cy="400095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700" b="1" dirty="0" smtClean="0">
                    <a:latin typeface="+mj-ea"/>
                    <a:ea typeface="+mj-ea"/>
                  </a:rPr>
                  <a:t>SW13</a:t>
                </a:r>
                <a:endParaRPr kumimoji="1" lang="en-US" altLang="ja-JP" sz="7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419" name="グループ化 418"/>
              <p:cNvGrpSpPr/>
              <p:nvPr/>
            </p:nvGrpSpPr>
            <p:grpSpPr>
              <a:xfrm>
                <a:off x="5356901" y="4984245"/>
                <a:ext cx="500853" cy="109170"/>
                <a:chOff x="4443579" y="4853558"/>
                <a:chExt cx="500853" cy="109170"/>
              </a:xfrm>
            </p:grpSpPr>
            <p:sp>
              <p:nvSpPr>
                <p:cNvPr id="423" name="角丸四角形 422"/>
                <p:cNvSpPr/>
                <p:nvPr/>
              </p:nvSpPr>
              <p:spPr bwMode="auto">
                <a:xfrm>
                  <a:off x="4443579" y="4853558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24" name="角丸四角形 423"/>
                <p:cNvSpPr/>
                <p:nvPr/>
              </p:nvSpPr>
              <p:spPr bwMode="auto">
                <a:xfrm>
                  <a:off x="4793510" y="4853558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420" name="グループ化 419"/>
              <p:cNvGrpSpPr/>
              <p:nvPr/>
            </p:nvGrpSpPr>
            <p:grpSpPr>
              <a:xfrm>
                <a:off x="5356901" y="4693320"/>
                <a:ext cx="500853" cy="109170"/>
                <a:chOff x="4443579" y="4566915"/>
                <a:chExt cx="500853" cy="109170"/>
              </a:xfrm>
            </p:grpSpPr>
            <p:sp>
              <p:nvSpPr>
                <p:cNvPr id="421" name="角丸四角形 420"/>
                <p:cNvSpPr/>
                <p:nvPr/>
              </p:nvSpPr>
              <p:spPr bwMode="auto">
                <a:xfrm>
                  <a:off x="4443579" y="4566915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e15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22" name="角丸四角形 421"/>
                <p:cNvSpPr/>
                <p:nvPr/>
              </p:nvSpPr>
              <p:spPr bwMode="auto">
                <a:xfrm>
                  <a:off x="4793510" y="4566915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e15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290" name="グループ化 289"/>
            <p:cNvGrpSpPr/>
            <p:nvPr/>
          </p:nvGrpSpPr>
          <p:grpSpPr>
            <a:xfrm>
              <a:off x="6081990" y="4960315"/>
              <a:ext cx="654624" cy="400095"/>
              <a:chOff x="6081990" y="4960315"/>
              <a:chExt cx="654624" cy="400095"/>
            </a:xfrm>
          </p:grpSpPr>
          <p:sp>
            <p:nvSpPr>
              <p:cNvPr id="409" name="角丸四角形 408"/>
              <p:cNvSpPr/>
              <p:nvPr/>
            </p:nvSpPr>
            <p:spPr bwMode="auto">
              <a:xfrm>
                <a:off x="6081990" y="4960315"/>
                <a:ext cx="654624" cy="400095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700" b="1" dirty="0" smtClean="0">
                    <a:latin typeface="+mj-ea"/>
                    <a:ea typeface="+mj-ea"/>
                  </a:rPr>
                  <a:t>SW14</a:t>
                </a:r>
                <a:endParaRPr kumimoji="1" lang="en-US" altLang="ja-JP" sz="7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410" name="グループ化 409"/>
              <p:cNvGrpSpPr/>
              <p:nvPr/>
            </p:nvGrpSpPr>
            <p:grpSpPr>
              <a:xfrm>
                <a:off x="6137608" y="5251240"/>
                <a:ext cx="543389" cy="109170"/>
                <a:chOff x="5425769" y="4935223"/>
                <a:chExt cx="543389" cy="109170"/>
              </a:xfrm>
            </p:grpSpPr>
            <p:sp>
              <p:nvSpPr>
                <p:cNvPr id="415" name="角丸四角形 414"/>
                <p:cNvSpPr/>
                <p:nvPr/>
              </p:nvSpPr>
              <p:spPr bwMode="auto">
                <a:xfrm>
                  <a:off x="5425769" y="4935223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e13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16" name="角丸四角形 415"/>
                <p:cNvSpPr/>
                <p:nvPr/>
              </p:nvSpPr>
              <p:spPr bwMode="auto">
                <a:xfrm>
                  <a:off x="5622003" y="4935223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e13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17" name="角丸四角形 416"/>
                <p:cNvSpPr/>
                <p:nvPr/>
              </p:nvSpPr>
              <p:spPr bwMode="auto">
                <a:xfrm>
                  <a:off x="5818236" y="4935223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411" name="グループ化 410"/>
              <p:cNvGrpSpPr/>
              <p:nvPr/>
            </p:nvGrpSpPr>
            <p:grpSpPr>
              <a:xfrm>
                <a:off x="6137608" y="4960315"/>
                <a:ext cx="543389" cy="109170"/>
                <a:chOff x="5425769" y="4690569"/>
                <a:chExt cx="543389" cy="109170"/>
              </a:xfrm>
            </p:grpSpPr>
            <p:sp>
              <p:nvSpPr>
                <p:cNvPr id="412" name="角丸四角形 411"/>
                <p:cNvSpPr/>
                <p:nvPr/>
              </p:nvSpPr>
              <p:spPr bwMode="auto">
                <a:xfrm>
                  <a:off x="5425769" y="4690569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e18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13" name="角丸四角形 412"/>
                <p:cNvSpPr/>
                <p:nvPr/>
              </p:nvSpPr>
              <p:spPr bwMode="auto">
                <a:xfrm>
                  <a:off x="5622002" y="4690569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e16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14" name="角丸四角形 413"/>
                <p:cNvSpPr/>
                <p:nvPr/>
              </p:nvSpPr>
              <p:spPr bwMode="auto">
                <a:xfrm>
                  <a:off x="5818236" y="4690569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e17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291" name="グループ化 290"/>
            <p:cNvGrpSpPr/>
            <p:nvPr/>
          </p:nvGrpSpPr>
          <p:grpSpPr>
            <a:xfrm>
              <a:off x="2652566" y="4712403"/>
              <a:ext cx="1461961" cy="400095"/>
              <a:chOff x="2652566" y="4712403"/>
              <a:chExt cx="1461961" cy="400095"/>
            </a:xfrm>
          </p:grpSpPr>
          <p:sp>
            <p:nvSpPr>
              <p:cNvPr id="390" name="角丸四角形 389"/>
              <p:cNvSpPr/>
              <p:nvPr/>
            </p:nvSpPr>
            <p:spPr bwMode="auto">
              <a:xfrm>
                <a:off x="2652566" y="4712403"/>
                <a:ext cx="1461961" cy="400095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700" b="1" dirty="0" smtClean="0">
                    <a:latin typeface="+mj-ea"/>
                    <a:ea typeface="+mj-ea"/>
                  </a:rPr>
                  <a:t>SW11</a:t>
                </a:r>
                <a:endParaRPr kumimoji="1" lang="en-US" altLang="ja-JP" sz="7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391" name="グループ化 390"/>
              <p:cNvGrpSpPr/>
              <p:nvPr/>
            </p:nvGrpSpPr>
            <p:grpSpPr>
              <a:xfrm>
                <a:off x="2731149" y="5003328"/>
                <a:ext cx="1304795" cy="109170"/>
                <a:chOff x="1742956" y="4522622"/>
                <a:chExt cx="1304795" cy="109170"/>
              </a:xfrm>
            </p:grpSpPr>
            <p:sp>
              <p:nvSpPr>
                <p:cNvPr id="401" name="角丸四角形 400"/>
                <p:cNvSpPr/>
                <p:nvPr/>
              </p:nvSpPr>
              <p:spPr bwMode="auto">
                <a:xfrm>
                  <a:off x="1742956" y="4522622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e13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02" name="角丸四角形 401"/>
                <p:cNvSpPr/>
                <p:nvPr/>
              </p:nvSpPr>
              <p:spPr bwMode="auto">
                <a:xfrm>
                  <a:off x="1907795" y="4522622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e14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03" name="角丸四角形 402"/>
                <p:cNvSpPr/>
                <p:nvPr/>
              </p:nvSpPr>
              <p:spPr bwMode="auto">
                <a:xfrm>
                  <a:off x="2237473" y="4522622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04" name="角丸四角形 403"/>
                <p:cNvSpPr/>
                <p:nvPr/>
              </p:nvSpPr>
              <p:spPr bwMode="auto">
                <a:xfrm>
                  <a:off x="2072634" y="4522622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05" name="角丸四角形 404"/>
                <p:cNvSpPr/>
                <p:nvPr/>
              </p:nvSpPr>
              <p:spPr bwMode="auto">
                <a:xfrm>
                  <a:off x="2402312" y="4522622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06" name="角丸四角形 405"/>
                <p:cNvSpPr/>
                <p:nvPr/>
              </p:nvSpPr>
              <p:spPr bwMode="auto">
                <a:xfrm>
                  <a:off x="2567151" y="4522622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e14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07" name="角丸四角形 406"/>
                <p:cNvSpPr/>
                <p:nvPr/>
              </p:nvSpPr>
              <p:spPr bwMode="auto">
                <a:xfrm>
                  <a:off x="2731990" y="4522622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08" name="角丸四角形 407"/>
                <p:cNvSpPr/>
                <p:nvPr/>
              </p:nvSpPr>
              <p:spPr bwMode="auto">
                <a:xfrm>
                  <a:off x="2896829" y="4522622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e13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92" name="グループ化 391"/>
              <p:cNvGrpSpPr/>
              <p:nvPr/>
            </p:nvGrpSpPr>
            <p:grpSpPr>
              <a:xfrm>
                <a:off x="2731149" y="4712403"/>
                <a:ext cx="1304795" cy="109170"/>
                <a:chOff x="1742956" y="4231697"/>
                <a:chExt cx="1304795" cy="109170"/>
              </a:xfrm>
            </p:grpSpPr>
            <p:sp>
              <p:nvSpPr>
                <p:cNvPr id="393" name="角丸四角形 392"/>
                <p:cNvSpPr/>
                <p:nvPr/>
              </p:nvSpPr>
              <p:spPr bwMode="auto">
                <a:xfrm>
                  <a:off x="1742956" y="423169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e15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4" name="角丸四角形 393"/>
                <p:cNvSpPr/>
                <p:nvPr/>
              </p:nvSpPr>
              <p:spPr bwMode="auto">
                <a:xfrm>
                  <a:off x="1907795" y="423169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e17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5" name="角丸四角形 394"/>
                <p:cNvSpPr/>
                <p:nvPr/>
              </p:nvSpPr>
              <p:spPr bwMode="auto">
                <a:xfrm>
                  <a:off x="2072634" y="423169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e17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6" name="角丸四角形 395"/>
                <p:cNvSpPr/>
                <p:nvPr/>
              </p:nvSpPr>
              <p:spPr bwMode="auto">
                <a:xfrm>
                  <a:off x="2237473" y="423169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e15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7" name="角丸四角形 396"/>
                <p:cNvSpPr/>
                <p:nvPr/>
              </p:nvSpPr>
              <p:spPr bwMode="auto">
                <a:xfrm>
                  <a:off x="2402312" y="423169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e16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8" name="角丸四角形 397"/>
                <p:cNvSpPr/>
                <p:nvPr/>
              </p:nvSpPr>
              <p:spPr bwMode="auto">
                <a:xfrm>
                  <a:off x="2567151" y="423169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e17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9" name="角丸四角形 398"/>
                <p:cNvSpPr/>
                <p:nvPr/>
              </p:nvSpPr>
              <p:spPr bwMode="auto">
                <a:xfrm>
                  <a:off x="2731990" y="423169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e16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00" name="角丸四角形 399"/>
                <p:cNvSpPr/>
                <p:nvPr/>
              </p:nvSpPr>
              <p:spPr bwMode="auto">
                <a:xfrm>
                  <a:off x="2896829" y="423169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e18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cxnSp>
          <p:nvCxnSpPr>
            <p:cNvPr id="292" name="直線コネクタ 106"/>
            <p:cNvCxnSpPr>
              <a:stCxn id="385" idx="0"/>
              <a:endCxn id="431" idx="2"/>
            </p:cNvCxnSpPr>
            <p:nvPr/>
          </p:nvCxnSpPr>
          <p:spPr bwMode="auto">
            <a:xfrm rot="5400000" flipH="1" flipV="1">
              <a:off x="2637639" y="4200837"/>
              <a:ext cx="1412714" cy="2435846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3" name="直線コネクタ 106"/>
            <p:cNvCxnSpPr>
              <a:stCxn id="386" idx="0"/>
              <a:endCxn id="403" idx="2"/>
            </p:cNvCxnSpPr>
            <p:nvPr/>
          </p:nvCxnSpPr>
          <p:spPr bwMode="auto">
            <a:xfrm rot="5400000" flipH="1" flipV="1">
              <a:off x="2366443" y="5190433"/>
              <a:ext cx="1012619" cy="856750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4" name="直線コネクタ 106"/>
            <p:cNvCxnSpPr>
              <a:stCxn id="382" idx="0"/>
              <a:endCxn id="424" idx="2"/>
            </p:cNvCxnSpPr>
            <p:nvPr/>
          </p:nvCxnSpPr>
          <p:spPr bwMode="auto">
            <a:xfrm rot="5400000" flipH="1" flipV="1">
              <a:off x="3756636" y="4099461"/>
              <a:ext cx="1031702" cy="3019611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5" name="直線コネクタ 106"/>
            <p:cNvCxnSpPr>
              <a:stCxn id="383" idx="0"/>
              <a:endCxn id="404" idx="2"/>
            </p:cNvCxnSpPr>
            <p:nvPr/>
          </p:nvCxnSpPr>
          <p:spPr bwMode="auto">
            <a:xfrm rot="5400000" flipH="1" flipV="1">
              <a:off x="2602327" y="5591157"/>
              <a:ext cx="1012619" cy="55303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6" name="直線コネクタ 106"/>
            <p:cNvCxnSpPr>
              <a:stCxn id="379" idx="0"/>
              <a:endCxn id="417" idx="2"/>
            </p:cNvCxnSpPr>
            <p:nvPr/>
          </p:nvCxnSpPr>
          <p:spPr bwMode="auto">
            <a:xfrm rot="5400000" flipH="1" flipV="1">
              <a:off x="4620059" y="4139641"/>
              <a:ext cx="764707" cy="320624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7" name="直線コネクタ 106"/>
            <p:cNvCxnSpPr>
              <a:stCxn id="380" idx="0"/>
              <a:endCxn id="405" idx="2"/>
            </p:cNvCxnSpPr>
            <p:nvPr/>
          </p:nvCxnSpPr>
          <p:spPr bwMode="auto">
            <a:xfrm rot="16200000" flipV="1">
              <a:off x="3085471" y="5492994"/>
              <a:ext cx="1012619" cy="25162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8" name="直線コネクタ 106"/>
            <p:cNvCxnSpPr>
              <a:stCxn id="388" idx="0"/>
              <a:endCxn id="423" idx="2"/>
            </p:cNvCxnSpPr>
            <p:nvPr/>
          </p:nvCxnSpPr>
          <p:spPr bwMode="auto">
            <a:xfrm rot="5400000" flipH="1" flipV="1">
              <a:off x="4218279" y="4911034"/>
              <a:ext cx="1031702" cy="1396464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9" name="直線コネクタ 106"/>
            <p:cNvCxnSpPr>
              <a:stCxn id="389" idx="0"/>
              <a:endCxn id="407" idx="2"/>
            </p:cNvCxnSpPr>
            <p:nvPr/>
          </p:nvCxnSpPr>
          <p:spPr bwMode="auto">
            <a:xfrm rot="16200000" flipV="1">
              <a:off x="3568614" y="5339529"/>
              <a:ext cx="1012619" cy="55855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0" name="直線コネクタ 106"/>
            <p:cNvCxnSpPr>
              <a:stCxn id="373" idx="0"/>
              <a:endCxn id="416" idx="2"/>
            </p:cNvCxnSpPr>
            <p:nvPr/>
          </p:nvCxnSpPr>
          <p:spPr bwMode="auto">
            <a:xfrm rot="5400000" flipH="1" flipV="1">
              <a:off x="5160321" y="4876136"/>
              <a:ext cx="764707" cy="173325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1" name="直線コネクタ 106"/>
            <p:cNvCxnSpPr>
              <a:stCxn id="374" idx="0"/>
              <a:endCxn id="401" idx="2"/>
            </p:cNvCxnSpPr>
            <p:nvPr/>
          </p:nvCxnSpPr>
          <p:spPr bwMode="auto">
            <a:xfrm rot="16200000" flipV="1">
              <a:off x="3394171" y="4524938"/>
              <a:ext cx="1012619" cy="2187740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2" name="直線コネクタ 106"/>
            <p:cNvCxnSpPr>
              <a:stCxn id="370" idx="0"/>
              <a:endCxn id="415" idx="2"/>
            </p:cNvCxnSpPr>
            <p:nvPr/>
          </p:nvCxnSpPr>
          <p:spPr bwMode="auto">
            <a:xfrm rot="5400000" flipH="1" flipV="1">
              <a:off x="5380508" y="5292557"/>
              <a:ext cx="764707" cy="900415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3" name="直線コネクタ 106"/>
            <p:cNvCxnSpPr>
              <a:stCxn id="371" idx="0"/>
              <a:endCxn id="408" idx="2"/>
            </p:cNvCxnSpPr>
            <p:nvPr/>
          </p:nvCxnSpPr>
          <p:spPr bwMode="auto">
            <a:xfrm rot="16200000" flipV="1">
              <a:off x="4289412" y="4783570"/>
              <a:ext cx="1012619" cy="1670475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4" name="直線コネクタ 106"/>
            <p:cNvCxnSpPr>
              <a:stCxn id="367" idx="0"/>
              <a:endCxn id="402" idx="2"/>
            </p:cNvCxnSpPr>
            <p:nvPr/>
          </p:nvCxnSpPr>
          <p:spPr bwMode="auto">
            <a:xfrm rot="16200000" flipV="1">
              <a:off x="3954047" y="4129901"/>
              <a:ext cx="1012619" cy="2977813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5" name="直線コネクタ 106"/>
            <p:cNvCxnSpPr>
              <a:stCxn id="368" idx="0"/>
              <a:endCxn id="432" idx="2"/>
            </p:cNvCxnSpPr>
            <p:nvPr/>
          </p:nvCxnSpPr>
          <p:spPr bwMode="auto">
            <a:xfrm rot="16200000" flipV="1">
              <a:off x="4818006" y="4675557"/>
              <a:ext cx="1412714" cy="1486406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6" name="直線コネクタ 106"/>
            <p:cNvCxnSpPr>
              <a:stCxn id="376" idx="0"/>
              <a:endCxn id="406" idx="2"/>
            </p:cNvCxnSpPr>
            <p:nvPr/>
          </p:nvCxnSpPr>
          <p:spPr bwMode="auto">
            <a:xfrm rot="16200000" flipV="1">
              <a:off x="4602029" y="4141275"/>
              <a:ext cx="1012619" cy="2955065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7" name="直線コネクタ 106"/>
            <p:cNvCxnSpPr>
              <a:stCxn id="377" idx="0"/>
              <a:endCxn id="433" idx="2"/>
            </p:cNvCxnSpPr>
            <p:nvPr/>
          </p:nvCxnSpPr>
          <p:spPr bwMode="auto">
            <a:xfrm rot="16200000" flipV="1">
              <a:off x="5245931" y="4466873"/>
              <a:ext cx="1412714" cy="1903773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8" name="直線コネクタ 106"/>
            <p:cNvCxnSpPr>
              <a:stCxn id="353" idx="2"/>
              <a:endCxn id="393" idx="0"/>
            </p:cNvCxnSpPr>
            <p:nvPr/>
          </p:nvCxnSpPr>
          <p:spPr bwMode="auto">
            <a:xfrm rot="16200000" flipH="1">
              <a:off x="1807698" y="3713490"/>
              <a:ext cx="1317287" cy="68053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9" name="直線コネクタ 106"/>
            <p:cNvCxnSpPr>
              <a:stCxn id="354" idx="2"/>
              <a:endCxn id="421" idx="0"/>
            </p:cNvCxnSpPr>
            <p:nvPr/>
          </p:nvCxnSpPr>
          <p:spPr bwMode="auto">
            <a:xfrm rot="16200000" flipH="1">
              <a:off x="3289267" y="2550225"/>
              <a:ext cx="1298204" cy="2987985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0" name="直線コネクタ 106"/>
            <p:cNvCxnSpPr>
              <a:stCxn id="350" idx="2"/>
              <a:endCxn id="428" idx="0"/>
            </p:cNvCxnSpPr>
            <p:nvPr/>
          </p:nvCxnSpPr>
          <p:spPr bwMode="auto">
            <a:xfrm rot="16200000" flipH="1">
              <a:off x="3203704" y="2954093"/>
              <a:ext cx="917192" cy="1799238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1" name="直線コネクタ 106"/>
            <p:cNvCxnSpPr>
              <a:stCxn id="351" idx="2"/>
              <a:endCxn id="396" idx="0"/>
            </p:cNvCxnSpPr>
            <p:nvPr/>
          </p:nvCxnSpPr>
          <p:spPr bwMode="auto">
            <a:xfrm rot="16200000" flipH="1">
              <a:off x="2532413" y="3943688"/>
              <a:ext cx="1317287" cy="220142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2" name="直線コネクタ 106"/>
            <p:cNvCxnSpPr>
              <a:stCxn id="347" idx="2"/>
              <a:endCxn id="394" idx="0"/>
            </p:cNvCxnSpPr>
            <p:nvPr/>
          </p:nvCxnSpPr>
          <p:spPr bwMode="auto">
            <a:xfrm rot="5400000">
              <a:off x="2526726" y="3839839"/>
              <a:ext cx="1317287" cy="427840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" name="直線コネクタ 106"/>
            <p:cNvCxnSpPr>
              <a:stCxn id="348" idx="2"/>
              <a:endCxn id="422" idx="0"/>
            </p:cNvCxnSpPr>
            <p:nvPr/>
          </p:nvCxnSpPr>
          <p:spPr bwMode="auto">
            <a:xfrm rot="16200000" flipH="1">
              <a:off x="4100841" y="3011868"/>
              <a:ext cx="1298204" cy="2064699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4" name="直線コネクタ 106"/>
            <p:cNvCxnSpPr>
              <a:stCxn id="356" idx="2"/>
              <a:endCxn id="412" idx="0"/>
            </p:cNvCxnSpPr>
            <p:nvPr/>
          </p:nvCxnSpPr>
          <p:spPr bwMode="auto">
            <a:xfrm rot="16200000" flipH="1">
              <a:off x="4341884" y="3089129"/>
              <a:ext cx="1565199" cy="2177172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5" name="直線コネクタ 106"/>
            <p:cNvCxnSpPr>
              <a:stCxn id="357" idx="2"/>
              <a:endCxn id="397" idx="0"/>
            </p:cNvCxnSpPr>
            <p:nvPr/>
          </p:nvCxnSpPr>
          <p:spPr bwMode="auto">
            <a:xfrm rot="5400000">
              <a:off x="3251441" y="3609642"/>
              <a:ext cx="1317287" cy="888235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6" name="直線コネクタ 106"/>
            <p:cNvCxnSpPr>
              <a:stCxn id="341" idx="2"/>
              <a:endCxn id="413" idx="0"/>
            </p:cNvCxnSpPr>
            <p:nvPr/>
          </p:nvCxnSpPr>
          <p:spPr bwMode="auto">
            <a:xfrm rot="16200000" flipH="1">
              <a:off x="4760075" y="3311087"/>
              <a:ext cx="1565199" cy="1733256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7" name="直線コネクタ 106"/>
            <p:cNvCxnSpPr>
              <a:stCxn id="342" idx="2"/>
              <a:endCxn id="398" idx="0"/>
            </p:cNvCxnSpPr>
            <p:nvPr/>
          </p:nvCxnSpPr>
          <p:spPr bwMode="auto">
            <a:xfrm rot="5400000">
              <a:off x="3653935" y="3371987"/>
              <a:ext cx="1317287" cy="1363545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8" name="直線コネクタ 106"/>
            <p:cNvCxnSpPr>
              <a:stCxn id="338" idx="2"/>
              <a:endCxn id="395" idx="0"/>
            </p:cNvCxnSpPr>
            <p:nvPr/>
          </p:nvCxnSpPr>
          <p:spPr bwMode="auto">
            <a:xfrm rot="5400000">
              <a:off x="3565828" y="2965576"/>
              <a:ext cx="1317287" cy="2176366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9" name="直線コネクタ 106"/>
            <p:cNvCxnSpPr>
              <a:stCxn id="339" idx="2"/>
              <a:endCxn id="414" idx="0"/>
            </p:cNvCxnSpPr>
            <p:nvPr/>
          </p:nvCxnSpPr>
          <p:spPr bwMode="auto">
            <a:xfrm rot="16200000" flipH="1">
              <a:off x="5335648" y="3690426"/>
              <a:ext cx="1565199" cy="974578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0" name="直線コネクタ 106"/>
            <p:cNvCxnSpPr>
              <a:stCxn id="335" idx="2"/>
              <a:endCxn id="399" idx="0"/>
            </p:cNvCxnSpPr>
            <p:nvPr/>
          </p:nvCxnSpPr>
          <p:spPr bwMode="auto">
            <a:xfrm rot="5400000">
              <a:off x="4213810" y="2976950"/>
              <a:ext cx="1317287" cy="2153618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1" name="直線コネクタ 106"/>
            <p:cNvCxnSpPr>
              <a:stCxn id="336" idx="2"/>
              <a:endCxn id="429" idx="0"/>
            </p:cNvCxnSpPr>
            <p:nvPr/>
          </p:nvCxnSpPr>
          <p:spPr bwMode="auto">
            <a:xfrm rot="5400000">
              <a:off x="5065767" y="3110509"/>
              <a:ext cx="917192" cy="1486406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2" name="直線コネクタ 106"/>
            <p:cNvCxnSpPr>
              <a:stCxn id="344" idx="2"/>
              <a:endCxn id="430" idx="0"/>
            </p:cNvCxnSpPr>
            <p:nvPr/>
          </p:nvCxnSpPr>
          <p:spPr bwMode="auto">
            <a:xfrm rot="5400000">
              <a:off x="5334540" y="3060978"/>
              <a:ext cx="917192" cy="1585469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3" name="直線コネクタ 106"/>
            <p:cNvCxnSpPr>
              <a:stCxn id="345" idx="2"/>
              <a:endCxn id="400" idx="0"/>
            </p:cNvCxnSpPr>
            <p:nvPr/>
          </p:nvCxnSpPr>
          <p:spPr bwMode="auto">
            <a:xfrm rot="5400000">
              <a:off x="4773686" y="2581914"/>
              <a:ext cx="1317287" cy="2943691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24" name="グループ化 323"/>
            <p:cNvGrpSpPr/>
            <p:nvPr/>
          </p:nvGrpSpPr>
          <p:grpSpPr>
            <a:xfrm>
              <a:off x="1980794" y="6125117"/>
              <a:ext cx="5065116" cy="294908"/>
              <a:chOff x="2039442" y="6175220"/>
              <a:chExt cx="5065116" cy="294908"/>
            </a:xfrm>
          </p:grpSpPr>
          <p:grpSp>
            <p:nvGrpSpPr>
              <p:cNvPr id="358" name="グループ化 357"/>
              <p:cNvGrpSpPr/>
              <p:nvPr/>
            </p:nvGrpSpPr>
            <p:grpSpPr>
              <a:xfrm>
                <a:off x="3949266" y="6175220"/>
                <a:ext cx="605319" cy="294908"/>
                <a:chOff x="2039442" y="6175220"/>
                <a:chExt cx="605319" cy="294908"/>
              </a:xfrm>
            </p:grpSpPr>
            <p:sp>
              <p:nvSpPr>
                <p:cNvPr id="387" name="角丸四角形 386"/>
                <p:cNvSpPr/>
                <p:nvPr/>
              </p:nvSpPr>
              <p:spPr bwMode="auto">
                <a:xfrm>
                  <a:off x="2039442" y="6175220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s14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88" name="角丸四角形 387"/>
                <p:cNvSpPr/>
                <p:nvPr/>
              </p:nvSpPr>
              <p:spPr bwMode="auto">
                <a:xfrm>
                  <a:off x="2109261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89" name="角丸四角形 388"/>
                <p:cNvSpPr/>
                <p:nvPr/>
              </p:nvSpPr>
              <p:spPr bwMode="auto">
                <a:xfrm>
                  <a:off x="2427564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59" name="グループ化 358"/>
              <p:cNvGrpSpPr/>
              <p:nvPr/>
            </p:nvGrpSpPr>
            <p:grpSpPr>
              <a:xfrm>
                <a:off x="2039442" y="6175220"/>
                <a:ext cx="605319" cy="294908"/>
                <a:chOff x="2039442" y="6175220"/>
                <a:chExt cx="605319" cy="294908"/>
              </a:xfrm>
            </p:grpSpPr>
            <p:sp>
              <p:nvSpPr>
                <p:cNvPr id="384" name="角丸四角形 383"/>
                <p:cNvSpPr/>
                <p:nvPr/>
              </p:nvSpPr>
              <p:spPr bwMode="auto">
                <a:xfrm>
                  <a:off x="2039442" y="6175220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s11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85" name="角丸四角形 384"/>
                <p:cNvSpPr/>
                <p:nvPr/>
              </p:nvSpPr>
              <p:spPr bwMode="auto">
                <a:xfrm>
                  <a:off x="2109260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86" name="角丸四角形 385"/>
                <p:cNvSpPr/>
                <p:nvPr/>
              </p:nvSpPr>
              <p:spPr bwMode="auto">
                <a:xfrm>
                  <a:off x="2427564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60" name="グループ化 359"/>
              <p:cNvGrpSpPr/>
              <p:nvPr/>
            </p:nvGrpSpPr>
            <p:grpSpPr>
              <a:xfrm>
                <a:off x="2676050" y="6175220"/>
                <a:ext cx="605319" cy="294908"/>
                <a:chOff x="2039442" y="6175220"/>
                <a:chExt cx="605319" cy="294908"/>
              </a:xfrm>
            </p:grpSpPr>
            <p:sp>
              <p:nvSpPr>
                <p:cNvPr id="381" name="角丸四角形 380"/>
                <p:cNvSpPr/>
                <p:nvPr/>
              </p:nvSpPr>
              <p:spPr bwMode="auto">
                <a:xfrm>
                  <a:off x="2039442" y="6175220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s12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82" name="角丸四角形 381"/>
                <p:cNvSpPr/>
                <p:nvPr/>
              </p:nvSpPr>
              <p:spPr bwMode="auto">
                <a:xfrm>
                  <a:off x="2109261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83" name="角丸四角形 382"/>
                <p:cNvSpPr/>
                <p:nvPr/>
              </p:nvSpPr>
              <p:spPr bwMode="auto">
                <a:xfrm>
                  <a:off x="2427564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61" name="グループ化 360"/>
              <p:cNvGrpSpPr/>
              <p:nvPr/>
            </p:nvGrpSpPr>
            <p:grpSpPr>
              <a:xfrm>
                <a:off x="3312658" y="6175220"/>
                <a:ext cx="605319" cy="294908"/>
                <a:chOff x="2039442" y="6175220"/>
                <a:chExt cx="605319" cy="294908"/>
              </a:xfrm>
            </p:grpSpPr>
            <p:sp>
              <p:nvSpPr>
                <p:cNvPr id="378" name="角丸四角形 377"/>
                <p:cNvSpPr/>
                <p:nvPr/>
              </p:nvSpPr>
              <p:spPr bwMode="auto">
                <a:xfrm>
                  <a:off x="2039442" y="6175220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s13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79" name="角丸四角形 378"/>
                <p:cNvSpPr/>
                <p:nvPr/>
              </p:nvSpPr>
              <p:spPr bwMode="auto">
                <a:xfrm>
                  <a:off x="2109260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80" name="角丸四角形 379"/>
                <p:cNvSpPr/>
                <p:nvPr/>
              </p:nvSpPr>
              <p:spPr bwMode="auto">
                <a:xfrm>
                  <a:off x="2427564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62" name="グループ化 361"/>
              <p:cNvGrpSpPr/>
              <p:nvPr/>
            </p:nvGrpSpPr>
            <p:grpSpPr>
              <a:xfrm>
                <a:off x="6499239" y="6175220"/>
                <a:ext cx="605319" cy="294908"/>
                <a:chOff x="2039442" y="6175220"/>
                <a:chExt cx="605319" cy="294908"/>
              </a:xfrm>
            </p:grpSpPr>
            <p:sp>
              <p:nvSpPr>
                <p:cNvPr id="375" name="角丸四角形 374"/>
                <p:cNvSpPr/>
                <p:nvPr/>
              </p:nvSpPr>
              <p:spPr bwMode="auto">
                <a:xfrm>
                  <a:off x="2039442" y="6175220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s18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76" name="角丸四角形 375"/>
                <p:cNvSpPr/>
                <p:nvPr/>
              </p:nvSpPr>
              <p:spPr bwMode="auto">
                <a:xfrm>
                  <a:off x="2109260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77" name="角丸四角形 376"/>
                <p:cNvSpPr/>
                <p:nvPr/>
              </p:nvSpPr>
              <p:spPr bwMode="auto">
                <a:xfrm>
                  <a:off x="2427564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63" name="グループ化 362"/>
              <p:cNvGrpSpPr/>
              <p:nvPr/>
            </p:nvGrpSpPr>
            <p:grpSpPr>
              <a:xfrm>
                <a:off x="4589415" y="6175220"/>
                <a:ext cx="605319" cy="294908"/>
                <a:chOff x="2039442" y="6175220"/>
                <a:chExt cx="605319" cy="294908"/>
              </a:xfrm>
            </p:grpSpPr>
            <p:sp>
              <p:nvSpPr>
                <p:cNvPr id="372" name="角丸四角形 371"/>
                <p:cNvSpPr/>
                <p:nvPr/>
              </p:nvSpPr>
              <p:spPr bwMode="auto">
                <a:xfrm>
                  <a:off x="2039442" y="6175220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s15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73" name="角丸四角形 372"/>
                <p:cNvSpPr/>
                <p:nvPr/>
              </p:nvSpPr>
              <p:spPr bwMode="auto">
                <a:xfrm>
                  <a:off x="2109260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74" name="角丸四角形 373"/>
                <p:cNvSpPr/>
                <p:nvPr/>
              </p:nvSpPr>
              <p:spPr bwMode="auto">
                <a:xfrm>
                  <a:off x="2427564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64" name="グループ化 363"/>
              <p:cNvGrpSpPr/>
              <p:nvPr/>
            </p:nvGrpSpPr>
            <p:grpSpPr>
              <a:xfrm>
                <a:off x="5226023" y="6175220"/>
                <a:ext cx="605319" cy="294908"/>
                <a:chOff x="2039442" y="6175220"/>
                <a:chExt cx="605319" cy="294908"/>
              </a:xfrm>
            </p:grpSpPr>
            <p:sp>
              <p:nvSpPr>
                <p:cNvPr id="369" name="角丸四角形 368"/>
                <p:cNvSpPr/>
                <p:nvPr/>
              </p:nvSpPr>
              <p:spPr bwMode="auto">
                <a:xfrm>
                  <a:off x="2039442" y="6175220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s16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70" name="角丸四角形 369"/>
                <p:cNvSpPr/>
                <p:nvPr/>
              </p:nvSpPr>
              <p:spPr bwMode="auto">
                <a:xfrm>
                  <a:off x="2109260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71" name="角丸四角形 370"/>
                <p:cNvSpPr/>
                <p:nvPr/>
              </p:nvSpPr>
              <p:spPr bwMode="auto">
                <a:xfrm>
                  <a:off x="2427564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65" name="グループ化 364"/>
              <p:cNvGrpSpPr/>
              <p:nvPr/>
            </p:nvGrpSpPr>
            <p:grpSpPr>
              <a:xfrm>
                <a:off x="5862631" y="6175220"/>
                <a:ext cx="605319" cy="294908"/>
                <a:chOff x="2039442" y="6175220"/>
                <a:chExt cx="605319" cy="294908"/>
              </a:xfrm>
            </p:grpSpPr>
            <p:sp>
              <p:nvSpPr>
                <p:cNvPr id="366" name="角丸四角形 365"/>
                <p:cNvSpPr/>
                <p:nvPr/>
              </p:nvSpPr>
              <p:spPr bwMode="auto">
                <a:xfrm>
                  <a:off x="2039442" y="6175220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s17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67" name="角丸四角形 366"/>
                <p:cNvSpPr/>
                <p:nvPr/>
              </p:nvSpPr>
              <p:spPr bwMode="auto">
                <a:xfrm>
                  <a:off x="2109260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8" name="角丸四角形 367"/>
                <p:cNvSpPr/>
                <p:nvPr/>
              </p:nvSpPr>
              <p:spPr bwMode="auto">
                <a:xfrm>
                  <a:off x="2427564" y="6175220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325" name="グループ化 324"/>
            <p:cNvGrpSpPr/>
            <p:nvPr/>
          </p:nvGrpSpPr>
          <p:grpSpPr>
            <a:xfrm>
              <a:off x="1980794" y="3100208"/>
              <a:ext cx="5065116" cy="294908"/>
              <a:chOff x="1514921" y="3239029"/>
              <a:chExt cx="5065116" cy="294908"/>
            </a:xfrm>
          </p:grpSpPr>
          <p:grpSp>
            <p:nvGrpSpPr>
              <p:cNvPr id="326" name="グループ化 325"/>
              <p:cNvGrpSpPr/>
              <p:nvPr/>
            </p:nvGrpSpPr>
            <p:grpSpPr>
              <a:xfrm>
                <a:off x="3424745" y="3239029"/>
                <a:ext cx="605319" cy="294908"/>
                <a:chOff x="3424745" y="3239029"/>
                <a:chExt cx="605319" cy="294908"/>
              </a:xfrm>
            </p:grpSpPr>
            <p:sp>
              <p:nvSpPr>
                <p:cNvPr id="355" name="角丸四角形 354"/>
                <p:cNvSpPr/>
                <p:nvPr/>
              </p:nvSpPr>
              <p:spPr bwMode="auto">
                <a:xfrm>
                  <a:off x="3424745" y="3239029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s24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56" name="角丸四角形 355"/>
                <p:cNvSpPr/>
                <p:nvPr/>
              </p:nvSpPr>
              <p:spPr bwMode="auto">
                <a:xfrm>
                  <a:off x="3494563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57" name="角丸四角形 356"/>
                <p:cNvSpPr/>
                <p:nvPr/>
              </p:nvSpPr>
              <p:spPr bwMode="auto">
                <a:xfrm>
                  <a:off x="3812867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27" name="グループ化 326"/>
              <p:cNvGrpSpPr/>
              <p:nvPr/>
            </p:nvGrpSpPr>
            <p:grpSpPr>
              <a:xfrm>
                <a:off x="1514921" y="3239029"/>
                <a:ext cx="605319" cy="294908"/>
                <a:chOff x="1514921" y="3239029"/>
                <a:chExt cx="605319" cy="294908"/>
              </a:xfrm>
            </p:grpSpPr>
            <p:sp>
              <p:nvSpPr>
                <p:cNvPr id="352" name="角丸四角形 351"/>
                <p:cNvSpPr/>
                <p:nvPr/>
              </p:nvSpPr>
              <p:spPr bwMode="auto">
                <a:xfrm>
                  <a:off x="1514921" y="3239029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s21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53" name="角丸四角形 352"/>
                <p:cNvSpPr/>
                <p:nvPr/>
              </p:nvSpPr>
              <p:spPr bwMode="auto">
                <a:xfrm>
                  <a:off x="1584739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54" name="角丸四角形 353"/>
                <p:cNvSpPr/>
                <p:nvPr/>
              </p:nvSpPr>
              <p:spPr bwMode="auto">
                <a:xfrm>
                  <a:off x="1903043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28" name="グループ化 327"/>
              <p:cNvGrpSpPr/>
              <p:nvPr/>
            </p:nvGrpSpPr>
            <p:grpSpPr>
              <a:xfrm>
                <a:off x="2151529" y="3239029"/>
                <a:ext cx="605319" cy="294908"/>
                <a:chOff x="2151529" y="3239029"/>
                <a:chExt cx="605319" cy="294908"/>
              </a:xfrm>
            </p:grpSpPr>
            <p:sp>
              <p:nvSpPr>
                <p:cNvPr id="349" name="角丸四角形 348"/>
                <p:cNvSpPr/>
                <p:nvPr/>
              </p:nvSpPr>
              <p:spPr bwMode="auto">
                <a:xfrm>
                  <a:off x="2151529" y="3239029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s22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50" name="角丸四角形 349"/>
                <p:cNvSpPr/>
                <p:nvPr/>
              </p:nvSpPr>
              <p:spPr bwMode="auto">
                <a:xfrm>
                  <a:off x="2221347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51" name="角丸四角形 350"/>
                <p:cNvSpPr/>
                <p:nvPr/>
              </p:nvSpPr>
              <p:spPr bwMode="auto">
                <a:xfrm>
                  <a:off x="2539651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29" name="グループ化 328"/>
              <p:cNvGrpSpPr/>
              <p:nvPr/>
            </p:nvGrpSpPr>
            <p:grpSpPr>
              <a:xfrm>
                <a:off x="2788137" y="3239029"/>
                <a:ext cx="605319" cy="294908"/>
                <a:chOff x="2788137" y="3239029"/>
                <a:chExt cx="605319" cy="294908"/>
              </a:xfrm>
            </p:grpSpPr>
            <p:sp>
              <p:nvSpPr>
                <p:cNvPr id="346" name="角丸四角形 345"/>
                <p:cNvSpPr/>
                <p:nvPr/>
              </p:nvSpPr>
              <p:spPr bwMode="auto">
                <a:xfrm>
                  <a:off x="2788137" y="3239029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s23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47" name="角丸四角形 346"/>
                <p:cNvSpPr/>
                <p:nvPr/>
              </p:nvSpPr>
              <p:spPr bwMode="auto">
                <a:xfrm>
                  <a:off x="2857955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48" name="角丸四角形 347"/>
                <p:cNvSpPr/>
                <p:nvPr/>
              </p:nvSpPr>
              <p:spPr bwMode="auto">
                <a:xfrm>
                  <a:off x="3176260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30" name="グループ化 329"/>
              <p:cNvGrpSpPr/>
              <p:nvPr/>
            </p:nvGrpSpPr>
            <p:grpSpPr>
              <a:xfrm>
                <a:off x="5974718" y="3239029"/>
                <a:ext cx="605319" cy="294908"/>
                <a:chOff x="5974718" y="3239029"/>
                <a:chExt cx="605319" cy="294908"/>
              </a:xfrm>
            </p:grpSpPr>
            <p:sp>
              <p:nvSpPr>
                <p:cNvPr id="343" name="角丸四角形 342"/>
                <p:cNvSpPr/>
                <p:nvPr/>
              </p:nvSpPr>
              <p:spPr bwMode="auto">
                <a:xfrm>
                  <a:off x="5974718" y="3239029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s28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44" name="角丸四角形 343"/>
                <p:cNvSpPr/>
                <p:nvPr/>
              </p:nvSpPr>
              <p:spPr bwMode="auto">
                <a:xfrm>
                  <a:off x="6044536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45" name="角丸四角形 344"/>
                <p:cNvSpPr/>
                <p:nvPr/>
              </p:nvSpPr>
              <p:spPr bwMode="auto">
                <a:xfrm>
                  <a:off x="6362840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31" name="グループ化 330"/>
              <p:cNvGrpSpPr/>
              <p:nvPr/>
            </p:nvGrpSpPr>
            <p:grpSpPr>
              <a:xfrm>
                <a:off x="4064894" y="3239029"/>
                <a:ext cx="605319" cy="294908"/>
                <a:chOff x="4064894" y="3239029"/>
                <a:chExt cx="605319" cy="294908"/>
              </a:xfrm>
            </p:grpSpPr>
            <p:sp>
              <p:nvSpPr>
                <p:cNvPr id="340" name="角丸四角形 339"/>
                <p:cNvSpPr/>
                <p:nvPr/>
              </p:nvSpPr>
              <p:spPr bwMode="auto">
                <a:xfrm>
                  <a:off x="4064894" y="3239029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s25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41" name="角丸四角形 340"/>
                <p:cNvSpPr/>
                <p:nvPr/>
              </p:nvSpPr>
              <p:spPr bwMode="auto">
                <a:xfrm>
                  <a:off x="4134712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42" name="角丸四角形 341"/>
                <p:cNvSpPr/>
                <p:nvPr/>
              </p:nvSpPr>
              <p:spPr bwMode="auto">
                <a:xfrm>
                  <a:off x="4453016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32" name="グループ化 331"/>
              <p:cNvGrpSpPr/>
              <p:nvPr/>
            </p:nvGrpSpPr>
            <p:grpSpPr>
              <a:xfrm>
                <a:off x="4701502" y="3239029"/>
                <a:ext cx="605319" cy="294908"/>
                <a:chOff x="4701502" y="3239029"/>
                <a:chExt cx="605319" cy="294908"/>
              </a:xfrm>
            </p:grpSpPr>
            <p:sp>
              <p:nvSpPr>
                <p:cNvPr id="337" name="角丸四角形 336"/>
                <p:cNvSpPr/>
                <p:nvPr/>
              </p:nvSpPr>
              <p:spPr bwMode="auto">
                <a:xfrm>
                  <a:off x="4701502" y="3239029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s26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38" name="角丸四角形 337"/>
                <p:cNvSpPr/>
                <p:nvPr/>
              </p:nvSpPr>
              <p:spPr bwMode="auto">
                <a:xfrm>
                  <a:off x="4771320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39" name="角丸四角形 338"/>
                <p:cNvSpPr/>
                <p:nvPr/>
              </p:nvSpPr>
              <p:spPr bwMode="auto">
                <a:xfrm>
                  <a:off x="5089624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33" name="グループ化 332"/>
              <p:cNvGrpSpPr/>
              <p:nvPr/>
            </p:nvGrpSpPr>
            <p:grpSpPr>
              <a:xfrm>
                <a:off x="5338110" y="3239029"/>
                <a:ext cx="605319" cy="294908"/>
                <a:chOff x="5338110" y="3239029"/>
                <a:chExt cx="605319" cy="294908"/>
              </a:xfrm>
            </p:grpSpPr>
            <p:sp>
              <p:nvSpPr>
                <p:cNvPr id="334" name="角丸四角形 333"/>
                <p:cNvSpPr/>
                <p:nvPr/>
              </p:nvSpPr>
              <p:spPr bwMode="auto">
                <a:xfrm>
                  <a:off x="5338110" y="3239029"/>
                  <a:ext cx="605319" cy="294908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latin typeface="+mj-ea"/>
                      <a:ea typeface="+mj-ea"/>
                    </a:rPr>
                    <a:t>s27</a:t>
                  </a:r>
                  <a:endParaRPr kumimoji="1" lang="en-US" altLang="ja-JP" sz="5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35" name="角丸四角形 334"/>
                <p:cNvSpPr/>
                <p:nvPr/>
              </p:nvSpPr>
              <p:spPr bwMode="auto">
                <a:xfrm>
                  <a:off x="5407928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36" name="角丸四角形 335"/>
                <p:cNvSpPr/>
                <p:nvPr/>
              </p:nvSpPr>
              <p:spPr bwMode="auto">
                <a:xfrm>
                  <a:off x="5726232" y="3424767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5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5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</p:grpSp>
      <p:sp>
        <p:nvSpPr>
          <p:cNvPr id="434" name="正方形/長方形 433"/>
          <p:cNvSpPr/>
          <p:nvPr/>
        </p:nvSpPr>
        <p:spPr bwMode="auto">
          <a:xfrm>
            <a:off x="592981" y="4069633"/>
            <a:ext cx="3189295" cy="179582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35" name="円形吹き出し 434"/>
          <p:cNvSpPr/>
          <p:nvPr/>
        </p:nvSpPr>
        <p:spPr bwMode="auto">
          <a:xfrm>
            <a:off x="150973" y="4824793"/>
            <a:ext cx="840262" cy="343717"/>
          </a:xfrm>
          <a:prstGeom prst="wedgeEllipseCallout">
            <a:avLst>
              <a:gd name="adj1" fmla="val 68498"/>
              <a:gd name="adj2" fmla="val -5312"/>
            </a:avLst>
          </a:prstGeom>
          <a:solidFill>
            <a:schemeClr val="bg2"/>
          </a:solidFill>
          <a:ln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050" b="1" dirty="0" smtClean="0">
                <a:solidFill>
                  <a:srgbClr val="FF0000"/>
                </a:solidFill>
                <a:latin typeface="+mj-ea"/>
                <a:ea typeface="+mj-ea"/>
              </a:rPr>
              <a:t>Spine</a:t>
            </a:r>
            <a:endParaRPr kumimoji="1" lang="ja-JP" altLang="en-US" sz="105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36" name="円形吹き出し 435"/>
          <p:cNvSpPr/>
          <p:nvPr/>
        </p:nvSpPr>
        <p:spPr bwMode="auto">
          <a:xfrm>
            <a:off x="114656" y="4297755"/>
            <a:ext cx="840262" cy="343717"/>
          </a:xfrm>
          <a:prstGeom prst="wedgeEllipseCallout">
            <a:avLst>
              <a:gd name="adj1" fmla="val 68498"/>
              <a:gd name="adj2" fmla="val -5312"/>
            </a:avLst>
          </a:prstGeom>
          <a:solidFill>
            <a:schemeClr val="bg2"/>
          </a:solidFill>
          <a:ln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50" b="1" dirty="0" smtClean="0">
                <a:solidFill>
                  <a:srgbClr val="FF0000"/>
                </a:solidFill>
                <a:latin typeface="+mj-ea"/>
                <a:ea typeface="+mj-ea"/>
              </a:rPr>
              <a:t>Lea</a:t>
            </a:r>
            <a:r>
              <a:rPr lang="en-US" altLang="ja-JP" sz="1050" b="1" dirty="0">
                <a:solidFill>
                  <a:srgbClr val="FF0000"/>
                </a:solidFill>
                <a:latin typeface="+mj-ea"/>
                <a:ea typeface="+mj-ea"/>
              </a:rPr>
              <a:t>f</a:t>
            </a:r>
            <a:endParaRPr kumimoji="1" lang="ja-JP" altLang="en-US" sz="105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37" name="円形吹き出し 436"/>
          <p:cNvSpPr/>
          <p:nvPr/>
        </p:nvSpPr>
        <p:spPr bwMode="auto">
          <a:xfrm>
            <a:off x="141429" y="5394131"/>
            <a:ext cx="840262" cy="343717"/>
          </a:xfrm>
          <a:prstGeom prst="wedgeEllipseCallout">
            <a:avLst>
              <a:gd name="adj1" fmla="val 68498"/>
              <a:gd name="adj2" fmla="val -5312"/>
            </a:avLst>
          </a:prstGeom>
          <a:solidFill>
            <a:schemeClr val="bg2"/>
          </a:solidFill>
          <a:ln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50" b="1" dirty="0" smtClean="0">
                <a:solidFill>
                  <a:srgbClr val="FF0000"/>
                </a:solidFill>
                <a:latin typeface="+mj-ea"/>
                <a:ea typeface="+mj-ea"/>
              </a:rPr>
              <a:t>Lea</a:t>
            </a:r>
            <a:r>
              <a:rPr lang="en-US" altLang="ja-JP" sz="1050" b="1" dirty="0">
                <a:solidFill>
                  <a:srgbClr val="FF0000"/>
                </a:solidFill>
                <a:latin typeface="+mj-ea"/>
                <a:ea typeface="+mj-ea"/>
              </a:rPr>
              <a:t>f</a:t>
            </a:r>
            <a:endParaRPr kumimoji="1" lang="ja-JP" altLang="en-US" sz="105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38" name="円形吹き出し 437"/>
          <p:cNvSpPr/>
          <p:nvPr/>
        </p:nvSpPr>
        <p:spPr bwMode="auto">
          <a:xfrm>
            <a:off x="2448199" y="3018330"/>
            <a:ext cx="1390675" cy="471582"/>
          </a:xfrm>
          <a:prstGeom prst="wedgeEllipseCallout">
            <a:avLst>
              <a:gd name="adj1" fmla="val 5198"/>
              <a:gd name="adj2" fmla="val 260202"/>
            </a:avLst>
          </a:prstGeom>
          <a:solidFill>
            <a:schemeClr val="bg2"/>
          </a:solidFill>
          <a:ln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FF0000"/>
                </a:solidFill>
                <a:latin typeface="+mj-ea"/>
                <a:ea typeface="+mj-ea"/>
              </a:rPr>
              <a:t>L2SW</a:t>
            </a:r>
            <a:endParaRPr lang="en-US" altLang="ja-JP" sz="1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ﾌｧﾌﾞﾘｯｸ</a:t>
            </a:r>
            <a:endParaRPr kumimoji="1" lang="ja-JP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39" name="円形吹き出し 438"/>
          <p:cNvSpPr/>
          <p:nvPr/>
        </p:nvSpPr>
        <p:spPr bwMode="auto">
          <a:xfrm>
            <a:off x="270099" y="3166149"/>
            <a:ext cx="1118371" cy="326474"/>
          </a:xfrm>
          <a:prstGeom prst="wedgeEllipseCallout">
            <a:avLst>
              <a:gd name="adj1" fmla="val 7223"/>
              <a:gd name="adj2" fmla="val 77148"/>
            </a:avLst>
          </a:prstGeom>
          <a:solidFill>
            <a:schemeClr val="bg2"/>
          </a:solidFill>
          <a:ln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サーバ</a:t>
            </a:r>
            <a:endParaRPr kumimoji="1" lang="ja-JP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40" name="右矢印 439"/>
          <p:cNvSpPr/>
          <p:nvPr/>
        </p:nvSpPr>
        <p:spPr bwMode="auto">
          <a:xfrm>
            <a:off x="4373705" y="4587770"/>
            <a:ext cx="396591" cy="484632"/>
          </a:xfrm>
          <a:prstGeom prst="rightArrow">
            <a:avLst>
              <a:gd name="adj1" fmla="val 61671"/>
              <a:gd name="adj2" fmla="val 69016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41" name="円/楕円 440"/>
          <p:cNvSpPr/>
          <p:nvPr/>
        </p:nvSpPr>
        <p:spPr bwMode="auto">
          <a:xfrm>
            <a:off x="5327240" y="4758063"/>
            <a:ext cx="1429593" cy="73620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42" name="円/楕円 441"/>
          <p:cNvSpPr/>
          <p:nvPr/>
        </p:nvSpPr>
        <p:spPr bwMode="auto">
          <a:xfrm>
            <a:off x="6768243" y="4516243"/>
            <a:ext cx="812655" cy="53080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43" name="円/楕円 442"/>
          <p:cNvSpPr/>
          <p:nvPr/>
        </p:nvSpPr>
        <p:spPr bwMode="auto">
          <a:xfrm>
            <a:off x="7422022" y="4847713"/>
            <a:ext cx="812655" cy="53080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44" name="円/楕円 443"/>
          <p:cNvSpPr/>
          <p:nvPr/>
        </p:nvSpPr>
        <p:spPr bwMode="auto">
          <a:xfrm>
            <a:off x="8164850" y="5091843"/>
            <a:ext cx="812655" cy="53080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45" name="円形吹き出し 444"/>
          <p:cNvSpPr/>
          <p:nvPr/>
        </p:nvSpPr>
        <p:spPr bwMode="auto">
          <a:xfrm>
            <a:off x="4770296" y="2821755"/>
            <a:ext cx="4268247" cy="668157"/>
          </a:xfrm>
          <a:prstGeom prst="wedgeEllipseCallout">
            <a:avLst>
              <a:gd name="adj1" fmla="val -22207"/>
              <a:gd name="adj2" fmla="val 246796"/>
            </a:avLst>
          </a:prstGeom>
          <a:solidFill>
            <a:schemeClr val="bg2">
              <a:alpha val="52000"/>
            </a:schemeClr>
          </a:solidFill>
          <a:ln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指定した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+mj-ea"/>
                <a:ea typeface="+mj-ea"/>
              </a:rPr>
              <a:t>SW/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ポートを</a:t>
            </a:r>
            <a:endParaRPr kumimoji="1" lang="en-US" altLang="ja-JP" sz="1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グルーピングし仮想的な</a:t>
            </a:r>
            <a:r>
              <a:rPr lang="en-US" altLang="ja-JP" sz="1400" b="1" dirty="0" smtClean="0">
                <a:solidFill>
                  <a:srgbClr val="FF0000"/>
                </a:solidFill>
                <a:latin typeface="+mj-ea"/>
                <a:ea typeface="+mj-ea"/>
              </a:rPr>
              <a:t>L</a:t>
            </a:r>
            <a:r>
              <a:rPr lang="ja-JP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２</a:t>
            </a:r>
            <a:r>
              <a:rPr lang="en-US" altLang="ja-JP" sz="1400" b="1" dirty="0" smtClean="0">
                <a:solidFill>
                  <a:srgbClr val="FF0000"/>
                </a:solidFill>
                <a:latin typeface="+mj-ea"/>
                <a:ea typeface="+mj-ea"/>
              </a:rPr>
              <a:t>SW</a:t>
            </a:r>
            <a:r>
              <a:rPr lang="ja-JP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（</a:t>
            </a:r>
            <a:r>
              <a:rPr lang="en-US" altLang="ja-JP" sz="1400" b="1" dirty="0" smtClean="0">
                <a:solidFill>
                  <a:srgbClr val="FF0000"/>
                </a:solidFill>
                <a:latin typeface="+mj-ea"/>
                <a:ea typeface="+mj-ea"/>
              </a:rPr>
              <a:t>LAN</a:t>
            </a:r>
            <a:r>
              <a:rPr lang="ja-JP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セグメント）を構成可能</a:t>
            </a:r>
            <a:endParaRPr kumimoji="1" lang="ja-JP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724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グループ化 511"/>
          <p:cNvGrpSpPr/>
          <p:nvPr/>
        </p:nvGrpSpPr>
        <p:grpSpPr>
          <a:xfrm>
            <a:off x="44956" y="2650519"/>
            <a:ext cx="9054164" cy="3886850"/>
            <a:chOff x="44956" y="2650519"/>
            <a:chExt cx="9054164" cy="3886850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44956" y="2650519"/>
              <a:ext cx="4513569" cy="3364865"/>
              <a:chOff x="44956" y="2451739"/>
              <a:chExt cx="4513569" cy="3364865"/>
            </a:xfrm>
          </p:grpSpPr>
          <p:grpSp>
            <p:nvGrpSpPr>
              <p:cNvPr id="15" name="グループ化 14"/>
              <p:cNvGrpSpPr/>
              <p:nvPr/>
            </p:nvGrpSpPr>
            <p:grpSpPr>
              <a:xfrm>
                <a:off x="44956" y="2451739"/>
                <a:ext cx="4513569" cy="3364865"/>
                <a:chOff x="44956" y="2451739"/>
                <a:chExt cx="4513569" cy="3364865"/>
              </a:xfrm>
            </p:grpSpPr>
            <p:grpSp>
              <p:nvGrpSpPr>
                <p:cNvPr id="80" name="グループ化 79"/>
                <p:cNvGrpSpPr>
                  <a:grpSpLocks noChangeAspect="1"/>
                </p:cNvGrpSpPr>
                <p:nvPr/>
              </p:nvGrpSpPr>
              <p:grpSpPr>
                <a:xfrm>
                  <a:off x="44956" y="2642219"/>
                  <a:ext cx="4513569" cy="2958318"/>
                  <a:chOff x="1980794" y="3100208"/>
                  <a:chExt cx="5065116" cy="3319817"/>
                </a:xfrm>
              </p:grpSpPr>
              <p:grpSp>
                <p:nvGrpSpPr>
                  <p:cNvPr id="84" name="グループ化 83"/>
                  <p:cNvGrpSpPr/>
                  <p:nvPr/>
                </p:nvGrpSpPr>
                <p:grpSpPr>
                  <a:xfrm>
                    <a:off x="3176309" y="3833519"/>
                    <a:ext cx="2674086" cy="1853195"/>
                    <a:chOff x="1885288" y="3601829"/>
                    <a:chExt cx="2674086" cy="1853195"/>
                  </a:xfrm>
                </p:grpSpPr>
                <p:cxnSp>
                  <p:nvCxnSpPr>
                    <p:cNvPr id="185" name="直線コネクタ 106"/>
                    <p:cNvCxnSpPr>
                      <a:stCxn id="361" idx="0"/>
                      <a:endCxn id="309" idx="2"/>
                    </p:cNvCxnSpPr>
                    <p:nvPr/>
                  </p:nvCxnSpPr>
                  <p:spPr bwMode="auto">
                    <a:xfrm flipV="1">
                      <a:off x="1980794" y="4728474"/>
                      <a:ext cx="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86" name="直線コネクタ 106"/>
                    <p:cNvCxnSpPr>
                      <a:stCxn id="362" idx="0"/>
                      <a:endCxn id="298" idx="2"/>
                    </p:cNvCxnSpPr>
                    <p:nvPr/>
                  </p:nvCxnSpPr>
                  <p:spPr bwMode="auto">
                    <a:xfrm flipV="1">
                      <a:off x="2135574" y="4728474"/>
                      <a:ext cx="517967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87" name="直線コネクタ 106"/>
                    <p:cNvCxnSpPr>
                      <a:stCxn id="363" idx="0"/>
                      <a:endCxn id="287" idx="2"/>
                    </p:cNvCxnSpPr>
                    <p:nvPr/>
                  </p:nvCxnSpPr>
                  <p:spPr bwMode="auto">
                    <a:xfrm flipV="1">
                      <a:off x="2289627" y="4728474"/>
                      <a:ext cx="103788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88" name="直線コネクタ 106"/>
                    <p:cNvCxnSpPr>
                      <a:stCxn id="364" idx="0"/>
                      <a:endCxn id="276" idx="2"/>
                    </p:cNvCxnSpPr>
                    <p:nvPr/>
                  </p:nvCxnSpPr>
                  <p:spPr bwMode="auto">
                    <a:xfrm flipV="1">
                      <a:off x="2444408" y="4728474"/>
                      <a:ext cx="1555847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89" name="直線コネクタ 106"/>
                    <p:cNvCxnSpPr>
                      <a:stCxn id="350" idx="0"/>
                      <a:endCxn id="310" idx="2"/>
                    </p:cNvCxnSpPr>
                    <p:nvPr/>
                  </p:nvCxnSpPr>
                  <p:spPr bwMode="auto">
                    <a:xfrm flipH="1" flipV="1">
                      <a:off x="2135574" y="4728474"/>
                      <a:ext cx="517967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0" name="直線コネクタ 106"/>
                    <p:cNvCxnSpPr>
                      <a:stCxn id="351" idx="0"/>
                      <a:endCxn id="299" idx="2"/>
                    </p:cNvCxnSpPr>
                    <p:nvPr/>
                  </p:nvCxnSpPr>
                  <p:spPr bwMode="auto">
                    <a:xfrm flipV="1">
                      <a:off x="2808322" y="4728474"/>
                      <a:ext cx="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1" name="直線コネクタ 106"/>
                    <p:cNvCxnSpPr>
                      <a:stCxn id="352" idx="0"/>
                      <a:endCxn id="288" idx="2"/>
                    </p:cNvCxnSpPr>
                    <p:nvPr/>
                  </p:nvCxnSpPr>
                  <p:spPr bwMode="auto">
                    <a:xfrm flipV="1">
                      <a:off x="2962375" y="4728474"/>
                      <a:ext cx="519913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2" name="直線コネクタ 106"/>
                    <p:cNvCxnSpPr>
                      <a:stCxn id="353" idx="0"/>
                      <a:endCxn id="277" idx="2"/>
                    </p:cNvCxnSpPr>
                    <p:nvPr/>
                  </p:nvCxnSpPr>
                  <p:spPr bwMode="auto">
                    <a:xfrm flipV="1">
                      <a:off x="3117156" y="4728474"/>
                      <a:ext cx="103788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3" name="直線コネクタ 106"/>
                    <p:cNvCxnSpPr>
                      <a:stCxn id="339" idx="0"/>
                      <a:endCxn id="311" idx="2"/>
                    </p:cNvCxnSpPr>
                    <p:nvPr/>
                  </p:nvCxnSpPr>
                  <p:spPr bwMode="auto">
                    <a:xfrm flipH="1" flipV="1">
                      <a:off x="2289627" y="4728474"/>
                      <a:ext cx="1037881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4" name="直線コネクタ 106"/>
                    <p:cNvCxnSpPr>
                      <a:stCxn id="340" idx="0"/>
                      <a:endCxn id="300" idx="2"/>
                    </p:cNvCxnSpPr>
                    <p:nvPr/>
                  </p:nvCxnSpPr>
                  <p:spPr bwMode="auto">
                    <a:xfrm flipH="1" flipV="1">
                      <a:off x="2962375" y="4728474"/>
                      <a:ext cx="519913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5" name="直線コネクタ 106"/>
                    <p:cNvCxnSpPr>
                      <a:stCxn id="341" idx="0"/>
                      <a:endCxn id="289" idx="2"/>
                    </p:cNvCxnSpPr>
                    <p:nvPr/>
                  </p:nvCxnSpPr>
                  <p:spPr bwMode="auto">
                    <a:xfrm flipV="1">
                      <a:off x="3636341" y="4728474"/>
                      <a:ext cx="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6" name="直線コネクタ 106"/>
                    <p:cNvCxnSpPr>
                      <a:stCxn id="342" idx="0"/>
                      <a:endCxn id="278" idx="2"/>
                    </p:cNvCxnSpPr>
                    <p:nvPr/>
                  </p:nvCxnSpPr>
                  <p:spPr bwMode="auto">
                    <a:xfrm flipV="1">
                      <a:off x="3791122" y="4728474"/>
                      <a:ext cx="517967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7" name="直線コネクタ 106"/>
                    <p:cNvCxnSpPr>
                      <a:stCxn id="328" idx="0"/>
                      <a:endCxn id="312" idx="2"/>
                    </p:cNvCxnSpPr>
                    <p:nvPr/>
                  </p:nvCxnSpPr>
                  <p:spPr bwMode="auto">
                    <a:xfrm flipH="1" flipV="1">
                      <a:off x="2444408" y="4728474"/>
                      <a:ext cx="1555847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8" name="直線コネクタ 106"/>
                    <p:cNvCxnSpPr>
                      <a:stCxn id="329" idx="0"/>
                      <a:endCxn id="301" idx="2"/>
                    </p:cNvCxnSpPr>
                    <p:nvPr/>
                  </p:nvCxnSpPr>
                  <p:spPr bwMode="auto">
                    <a:xfrm flipH="1" flipV="1">
                      <a:off x="3117156" y="4728474"/>
                      <a:ext cx="103788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9" name="直線コネクタ 106"/>
                    <p:cNvCxnSpPr>
                      <a:stCxn id="330" idx="0"/>
                      <a:endCxn id="290" idx="2"/>
                    </p:cNvCxnSpPr>
                    <p:nvPr/>
                  </p:nvCxnSpPr>
                  <p:spPr bwMode="auto">
                    <a:xfrm flipH="1" flipV="1">
                      <a:off x="3791122" y="4728474"/>
                      <a:ext cx="517967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00" name="直線コネクタ 106"/>
                    <p:cNvCxnSpPr>
                      <a:stCxn id="331" idx="0"/>
                      <a:endCxn id="279" idx="2"/>
                    </p:cNvCxnSpPr>
                    <p:nvPr/>
                  </p:nvCxnSpPr>
                  <p:spPr bwMode="auto">
                    <a:xfrm flipV="1">
                      <a:off x="4463870" y="4728474"/>
                      <a:ext cx="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01" name="直線コネクタ 106"/>
                    <p:cNvCxnSpPr>
                      <a:stCxn id="313" idx="0"/>
                      <a:endCxn id="261" idx="2"/>
                    </p:cNvCxnSpPr>
                    <p:nvPr/>
                  </p:nvCxnSpPr>
                  <p:spPr bwMode="auto">
                    <a:xfrm flipV="1">
                      <a:off x="1980793" y="4001924"/>
                      <a:ext cx="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02" name="直線コネクタ 106"/>
                    <p:cNvCxnSpPr>
                      <a:stCxn id="314" idx="0"/>
                      <a:endCxn id="250" idx="2"/>
                    </p:cNvCxnSpPr>
                    <p:nvPr/>
                  </p:nvCxnSpPr>
                  <p:spPr bwMode="auto">
                    <a:xfrm flipV="1">
                      <a:off x="2135574" y="4001924"/>
                      <a:ext cx="517967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03" name="直線コネクタ 106"/>
                    <p:cNvCxnSpPr>
                      <a:stCxn id="315" idx="0"/>
                      <a:endCxn id="239" idx="2"/>
                    </p:cNvCxnSpPr>
                    <p:nvPr/>
                  </p:nvCxnSpPr>
                  <p:spPr bwMode="auto">
                    <a:xfrm flipV="1">
                      <a:off x="2289627" y="4001924"/>
                      <a:ext cx="103788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04" name="直線コネクタ 106"/>
                    <p:cNvCxnSpPr>
                      <a:stCxn id="316" idx="0"/>
                      <a:endCxn id="228" idx="2"/>
                    </p:cNvCxnSpPr>
                    <p:nvPr/>
                  </p:nvCxnSpPr>
                  <p:spPr bwMode="auto">
                    <a:xfrm flipV="1">
                      <a:off x="2444409" y="4001924"/>
                      <a:ext cx="1555847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05" name="直線コネクタ 106"/>
                    <p:cNvCxnSpPr>
                      <a:stCxn id="302" idx="0"/>
                      <a:endCxn id="262" idx="2"/>
                    </p:cNvCxnSpPr>
                    <p:nvPr/>
                  </p:nvCxnSpPr>
                  <p:spPr bwMode="auto">
                    <a:xfrm flipH="1" flipV="1">
                      <a:off x="2135574" y="4001924"/>
                      <a:ext cx="517967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06" name="直線コネクタ 106"/>
                    <p:cNvCxnSpPr>
                      <a:stCxn id="303" idx="0"/>
                      <a:endCxn id="251" idx="2"/>
                    </p:cNvCxnSpPr>
                    <p:nvPr/>
                  </p:nvCxnSpPr>
                  <p:spPr bwMode="auto">
                    <a:xfrm flipV="1">
                      <a:off x="2808322" y="4001924"/>
                      <a:ext cx="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07" name="直線コネクタ 106"/>
                    <p:cNvCxnSpPr>
                      <a:stCxn id="304" idx="0"/>
                      <a:endCxn id="240" idx="2"/>
                    </p:cNvCxnSpPr>
                    <p:nvPr/>
                  </p:nvCxnSpPr>
                  <p:spPr bwMode="auto">
                    <a:xfrm flipV="1">
                      <a:off x="2962375" y="4001924"/>
                      <a:ext cx="519913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08" name="直線コネクタ 106"/>
                    <p:cNvCxnSpPr>
                      <a:stCxn id="305" idx="0"/>
                      <a:endCxn id="229" idx="2"/>
                    </p:cNvCxnSpPr>
                    <p:nvPr/>
                  </p:nvCxnSpPr>
                  <p:spPr bwMode="auto">
                    <a:xfrm flipV="1">
                      <a:off x="3117156" y="4001924"/>
                      <a:ext cx="103788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09" name="直線コネクタ 106"/>
                    <p:cNvCxnSpPr>
                      <a:stCxn id="291" idx="0"/>
                      <a:endCxn id="263" idx="2"/>
                    </p:cNvCxnSpPr>
                    <p:nvPr/>
                  </p:nvCxnSpPr>
                  <p:spPr bwMode="auto">
                    <a:xfrm flipH="1" flipV="1">
                      <a:off x="2289627" y="4001924"/>
                      <a:ext cx="103788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0" name="直線コネクタ 106"/>
                    <p:cNvCxnSpPr>
                      <a:stCxn id="292" idx="0"/>
                      <a:endCxn id="252" idx="2"/>
                    </p:cNvCxnSpPr>
                    <p:nvPr/>
                  </p:nvCxnSpPr>
                  <p:spPr bwMode="auto">
                    <a:xfrm flipH="1" flipV="1">
                      <a:off x="2962375" y="4001924"/>
                      <a:ext cx="519913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1" name="直線コネクタ 106"/>
                    <p:cNvCxnSpPr>
                      <a:stCxn id="293" idx="0"/>
                      <a:endCxn id="241" idx="2"/>
                    </p:cNvCxnSpPr>
                    <p:nvPr/>
                  </p:nvCxnSpPr>
                  <p:spPr bwMode="auto">
                    <a:xfrm flipV="1">
                      <a:off x="3636341" y="4001924"/>
                      <a:ext cx="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2" name="直線コネクタ 106"/>
                    <p:cNvCxnSpPr>
                      <a:stCxn id="294" idx="0"/>
                      <a:endCxn id="230" idx="2"/>
                    </p:cNvCxnSpPr>
                    <p:nvPr/>
                  </p:nvCxnSpPr>
                  <p:spPr bwMode="auto">
                    <a:xfrm flipV="1">
                      <a:off x="3791122" y="4001924"/>
                      <a:ext cx="517967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3" name="直線コネクタ 106"/>
                    <p:cNvCxnSpPr>
                      <a:stCxn id="280" idx="0"/>
                      <a:endCxn id="264" idx="2"/>
                    </p:cNvCxnSpPr>
                    <p:nvPr/>
                  </p:nvCxnSpPr>
                  <p:spPr bwMode="auto">
                    <a:xfrm flipH="1" flipV="1">
                      <a:off x="2444408" y="4001924"/>
                      <a:ext cx="1555847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4" name="直線コネクタ 106"/>
                    <p:cNvCxnSpPr>
                      <a:stCxn id="281" idx="0"/>
                      <a:endCxn id="253" idx="2"/>
                    </p:cNvCxnSpPr>
                    <p:nvPr/>
                  </p:nvCxnSpPr>
                  <p:spPr bwMode="auto">
                    <a:xfrm flipH="1" flipV="1">
                      <a:off x="3117156" y="4001924"/>
                      <a:ext cx="103788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5" name="直線コネクタ 106"/>
                    <p:cNvCxnSpPr>
                      <a:stCxn id="282" idx="0"/>
                      <a:endCxn id="242" idx="2"/>
                    </p:cNvCxnSpPr>
                    <p:nvPr/>
                  </p:nvCxnSpPr>
                  <p:spPr bwMode="auto">
                    <a:xfrm flipH="1" flipV="1">
                      <a:off x="3791122" y="4001924"/>
                      <a:ext cx="517967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6" name="直線コネクタ 106"/>
                    <p:cNvCxnSpPr>
                      <a:stCxn id="283" idx="0"/>
                      <a:endCxn id="231" idx="2"/>
                    </p:cNvCxnSpPr>
                    <p:nvPr/>
                  </p:nvCxnSpPr>
                  <p:spPr bwMode="auto">
                    <a:xfrm flipV="1">
                      <a:off x="4463870" y="4001924"/>
                      <a:ext cx="0" cy="326455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grpSp>
                  <p:nvGrpSpPr>
                    <p:cNvPr id="217" name="グループ化 216"/>
                    <p:cNvGrpSpPr/>
                    <p:nvPr/>
                  </p:nvGrpSpPr>
                  <p:grpSpPr>
                    <a:xfrm>
                      <a:off x="1885288" y="3601829"/>
                      <a:ext cx="2674086" cy="1853195"/>
                      <a:chOff x="1885288" y="3601829"/>
                      <a:chExt cx="2674086" cy="1853195"/>
                    </a:xfrm>
                  </p:grpSpPr>
                  <p:grpSp>
                    <p:nvGrpSpPr>
                      <p:cNvPr id="218" name="グループ化 217"/>
                      <p:cNvGrpSpPr/>
                      <p:nvPr/>
                    </p:nvGrpSpPr>
                    <p:grpSpPr>
                      <a:xfrm>
                        <a:off x="1885288" y="5054929"/>
                        <a:ext cx="2674086" cy="400095"/>
                        <a:chOff x="347956" y="4995060"/>
                        <a:chExt cx="2674086" cy="400095"/>
                      </a:xfrm>
                    </p:grpSpPr>
                    <p:grpSp>
                      <p:nvGrpSpPr>
                        <p:cNvPr id="317" name="グループ化 316"/>
                        <p:cNvGrpSpPr/>
                        <p:nvPr/>
                      </p:nvGrpSpPr>
                      <p:grpSpPr>
                        <a:xfrm>
                          <a:off x="347956" y="4995060"/>
                          <a:ext cx="654624" cy="400095"/>
                          <a:chOff x="1401110" y="4976768"/>
                          <a:chExt cx="654624" cy="400095"/>
                        </a:xfrm>
                      </p:grpSpPr>
                      <p:sp>
                        <p:nvSpPr>
                          <p:cNvPr id="354" name="角丸四角形 353"/>
                          <p:cNvSpPr/>
                          <p:nvPr/>
                        </p:nvSpPr>
                        <p:spPr bwMode="auto">
                          <a:xfrm>
                            <a:off x="1401110" y="4976768"/>
                            <a:ext cx="654624" cy="400095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SW11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grpSp>
                        <p:nvGrpSpPr>
                          <p:cNvPr id="355" name="グループ化 354"/>
                          <p:cNvGrpSpPr/>
                          <p:nvPr/>
                        </p:nvGrpSpPr>
                        <p:grpSpPr>
                          <a:xfrm>
                            <a:off x="1421155" y="4976768"/>
                            <a:ext cx="614536" cy="109170"/>
                            <a:chOff x="1765246" y="4559034"/>
                            <a:chExt cx="614536" cy="109170"/>
                          </a:xfrm>
                        </p:grpSpPr>
                        <p:sp>
                          <p:nvSpPr>
                            <p:cNvPr id="361" name="角丸四角形 360"/>
                            <p:cNvSpPr/>
                            <p:nvPr/>
                          </p:nvSpPr>
                          <p:spPr bwMode="auto">
                            <a:xfrm>
                              <a:off x="176524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C000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e15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62" name="角丸四角形 361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e16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63" name="角丸四角形 362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e17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64" name="角丸四角形 363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e18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56" name="グループ化 355"/>
                          <p:cNvGrpSpPr/>
                          <p:nvPr/>
                        </p:nvGrpSpPr>
                        <p:grpSpPr>
                          <a:xfrm>
                            <a:off x="1421154" y="5267693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357" name="角丸四角形 356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e11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58" name="角丸四角形 357"/>
                            <p:cNvSpPr/>
                            <p:nvPr/>
                          </p:nvSpPr>
                          <p:spPr bwMode="auto">
                            <a:xfrm>
                              <a:off x="1920027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C000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e12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59" name="角丸四角形 358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e13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60" name="角丸四角形 359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e14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18" name="グループ化 317"/>
                        <p:cNvGrpSpPr/>
                        <p:nvPr/>
                      </p:nvGrpSpPr>
                      <p:grpSpPr>
                        <a:xfrm>
                          <a:off x="1020704" y="4995060"/>
                          <a:ext cx="654624" cy="400095"/>
                          <a:chOff x="1401110" y="4976768"/>
                          <a:chExt cx="654624" cy="400095"/>
                        </a:xfrm>
                      </p:grpSpPr>
                      <p:sp>
                        <p:nvSpPr>
                          <p:cNvPr id="343" name="角丸四角形 342"/>
                          <p:cNvSpPr/>
                          <p:nvPr/>
                        </p:nvSpPr>
                        <p:spPr bwMode="auto">
                          <a:xfrm>
                            <a:off x="1401110" y="4976768"/>
                            <a:ext cx="654624" cy="400095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SW12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grpSp>
                        <p:nvGrpSpPr>
                          <p:cNvPr id="344" name="グループ化 343"/>
                          <p:cNvGrpSpPr/>
                          <p:nvPr/>
                        </p:nvGrpSpPr>
                        <p:grpSpPr>
                          <a:xfrm>
                            <a:off x="1421154" y="4976768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350" name="角丸四角形 349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e15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51" name="角丸四角形 350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C000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e16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52" name="角丸四角形 351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e17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53" name="角丸四角形 352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e18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45" name="グループ化 344"/>
                          <p:cNvGrpSpPr/>
                          <p:nvPr/>
                        </p:nvGrpSpPr>
                        <p:grpSpPr>
                          <a:xfrm>
                            <a:off x="1421154" y="5267693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346" name="角丸四角形 345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e11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47" name="角丸四角形 346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C000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e12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48" name="角丸四角形 347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e13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49" name="角丸四角形 348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e14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19" name="グループ化 318"/>
                        <p:cNvGrpSpPr/>
                        <p:nvPr/>
                      </p:nvGrpSpPr>
                      <p:grpSpPr>
                        <a:xfrm>
                          <a:off x="1694670" y="4995060"/>
                          <a:ext cx="654624" cy="400095"/>
                          <a:chOff x="1401110" y="4976768"/>
                          <a:chExt cx="654624" cy="400095"/>
                        </a:xfrm>
                      </p:grpSpPr>
                      <p:sp>
                        <p:nvSpPr>
                          <p:cNvPr id="332" name="角丸四角形 331"/>
                          <p:cNvSpPr/>
                          <p:nvPr/>
                        </p:nvSpPr>
                        <p:spPr bwMode="auto">
                          <a:xfrm>
                            <a:off x="1401110" y="4976768"/>
                            <a:ext cx="654624" cy="400095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SW13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grpSp>
                        <p:nvGrpSpPr>
                          <p:cNvPr id="333" name="グループ化 332"/>
                          <p:cNvGrpSpPr/>
                          <p:nvPr/>
                        </p:nvGrpSpPr>
                        <p:grpSpPr>
                          <a:xfrm>
                            <a:off x="1421155" y="4976768"/>
                            <a:ext cx="614536" cy="109170"/>
                            <a:chOff x="1765246" y="4559034"/>
                            <a:chExt cx="614536" cy="109170"/>
                          </a:xfrm>
                        </p:grpSpPr>
                        <p:sp>
                          <p:nvSpPr>
                            <p:cNvPr id="339" name="角丸四角形 338"/>
                            <p:cNvSpPr/>
                            <p:nvPr/>
                          </p:nvSpPr>
                          <p:spPr bwMode="auto">
                            <a:xfrm>
                              <a:off x="176524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C000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e15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40" name="角丸四角形 339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e16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41" name="角丸四角形 340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e17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42" name="角丸四角形 341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e18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34" name="グループ化 333"/>
                          <p:cNvGrpSpPr/>
                          <p:nvPr/>
                        </p:nvGrpSpPr>
                        <p:grpSpPr>
                          <a:xfrm>
                            <a:off x="1421154" y="5267693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335" name="角丸四角形 334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e11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36" name="角丸四角形 335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e12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37" name="角丸四角形 336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e13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38" name="角丸四角形 337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e14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20" name="グループ化 319"/>
                        <p:cNvGrpSpPr/>
                        <p:nvPr/>
                      </p:nvGrpSpPr>
                      <p:grpSpPr>
                        <a:xfrm>
                          <a:off x="2367418" y="4995060"/>
                          <a:ext cx="654624" cy="400095"/>
                          <a:chOff x="1401110" y="4976768"/>
                          <a:chExt cx="654624" cy="400095"/>
                        </a:xfrm>
                      </p:grpSpPr>
                      <p:sp>
                        <p:nvSpPr>
                          <p:cNvPr id="321" name="角丸四角形 320"/>
                          <p:cNvSpPr/>
                          <p:nvPr/>
                        </p:nvSpPr>
                        <p:spPr bwMode="auto">
                          <a:xfrm>
                            <a:off x="1401110" y="4976768"/>
                            <a:ext cx="654624" cy="400095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SW14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grpSp>
                        <p:nvGrpSpPr>
                          <p:cNvPr id="322" name="グループ化 321"/>
                          <p:cNvGrpSpPr/>
                          <p:nvPr/>
                        </p:nvGrpSpPr>
                        <p:grpSpPr>
                          <a:xfrm>
                            <a:off x="1421154" y="4976768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328" name="角丸四角形 327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e15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29" name="角丸四角形 328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e16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30" name="角丸四角形 329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e17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31" name="角丸四角形 330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e18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23" name="グループ化 322"/>
                          <p:cNvGrpSpPr/>
                          <p:nvPr/>
                        </p:nvGrpSpPr>
                        <p:grpSpPr>
                          <a:xfrm>
                            <a:off x="1421154" y="5267693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324" name="角丸四角形 323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e11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25" name="角丸四角形 324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e12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26" name="角丸四角形 325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e13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27" name="角丸四角形 326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e14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19" name="グループ化 218"/>
                      <p:cNvGrpSpPr/>
                      <p:nvPr/>
                    </p:nvGrpSpPr>
                    <p:grpSpPr>
                      <a:xfrm>
                        <a:off x="1885288" y="4328379"/>
                        <a:ext cx="2674086" cy="400095"/>
                        <a:chOff x="347956" y="4995060"/>
                        <a:chExt cx="2674086" cy="400095"/>
                      </a:xfrm>
                    </p:grpSpPr>
                    <p:grpSp>
                      <p:nvGrpSpPr>
                        <p:cNvPr id="269" name="グループ化 268"/>
                        <p:cNvGrpSpPr/>
                        <p:nvPr/>
                      </p:nvGrpSpPr>
                      <p:grpSpPr>
                        <a:xfrm>
                          <a:off x="347956" y="4995060"/>
                          <a:ext cx="654624" cy="400095"/>
                          <a:chOff x="1401110" y="4976768"/>
                          <a:chExt cx="654624" cy="400095"/>
                        </a:xfrm>
                      </p:grpSpPr>
                      <p:sp>
                        <p:nvSpPr>
                          <p:cNvPr id="306" name="角丸四角形 305"/>
                          <p:cNvSpPr/>
                          <p:nvPr/>
                        </p:nvSpPr>
                        <p:spPr bwMode="auto">
                          <a:xfrm>
                            <a:off x="1401110" y="4976768"/>
                            <a:ext cx="654624" cy="400095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SW31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grpSp>
                        <p:nvGrpSpPr>
                          <p:cNvPr id="307" name="グループ化 306"/>
                          <p:cNvGrpSpPr/>
                          <p:nvPr/>
                        </p:nvGrpSpPr>
                        <p:grpSpPr>
                          <a:xfrm>
                            <a:off x="1421154" y="4976768"/>
                            <a:ext cx="614538" cy="109170"/>
                            <a:chOff x="1765245" y="4559034"/>
                            <a:chExt cx="614538" cy="109170"/>
                          </a:xfrm>
                        </p:grpSpPr>
                        <p:sp>
                          <p:nvSpPr>
                            <p:cNvPr id="313" name="角丸四角形 312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e15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14" name="角丸四角形 313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e16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15" name="角丸四角形 314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e17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16" name="角丸四角形 315"/>
                            <p:cNvSpPr/>
                            <p:nvPr/>
                          </p:nvSpPr>
                          <p:spPr bwMode="auto">
                            <a:xfrm>
                              <a:off x="2228861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C000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e18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08" name="グループ化 307"/>
                          <p:cNvGrpSpPr/>
                          <p:nvPr/>
                        </p:nvGrpSpPr>
                        <p:grpSpPr>
                          <a:xfrm>
                            <a:off x="1421155" y="5267693"/>
                            <a:ext cx="614536" cy="109170"/>
                            <a:chOff x="1765246" y="4559034"/>
                            <a:chExt cx="614536" cy="109170"/>
                          </a:xfrm>
                        </p:grpSpPr>
                        <p:sp>
                          <p:nvSpPr>
                            <p:cNvPr id="309" name="角丸四角形 308"/>
                            <p:cNvSpPr/>
                            <p:nvPr/>
                          </p:nvSpPr>
                          <p:spPr bwMode="auto">
                            <a:xfrm>
                              <a:off x="176524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C000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e11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10" name="角丸四角形 309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e12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11" name="角丸四角形 310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e13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12" name="角丸四角形 311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e14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70" name="グループ化 269"/>
                        <p:cNvGrpSpPr/>
                        <p:nvPr/>
                      </p:nvGrpSpPr>
                      <p:grpSpPr>
                        <a:xfrm>
                          <a:off x="1020704" y="4995060"/>
                          <a:ext cx="654624" cy="400095"/>
                          <a:chOff x="1401110" y="4976768"/>
                          <a:chExt cx="654624" cy="400095"/>
                        </a:xfrm>
                      </p:grpSpPr>
                      <p:sp>
                        <p:nvSpPr>
                          <p:cNvPr id="295" name="角丸四角形 294"/>
                          <p:cNvSpPr/>
                          <p:nvPr/>
                        </p:nvSpPr>
                        <p:spPr bwMode="auto">
                          <a:xfrm>
                            <a:off x="1401110" y="4976768"/>
                            <a:ext cx="654624" cy="400095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SW32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grpSp>
                        <p:nvGrpSpPr>
                          <p:cNvPr id="296" name="グループ化 295"/>
                          <p:cNvGrpSpPr/>
                          <p:nvPr/>
                        </p:nvGrpSpPr>
                        <p:grpSpPr>
                          <a:xfrm>
                            <a:off x="1421154" y="4976768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302" name="角丸四角形 301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e15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03" name="角丸四角形 302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C000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e16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04" name="角丸四角形 303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e17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05" name="角丸四角形 304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e18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97" name="グループ化 296"/>
                          <p:cNvGrpSpPr/>
                          <p:nvPr/>
                        </p:nvGrpSpPr>
                        <p:grpSpPr>
                          <a:xfrm>
                            <a:off x="1421154" y="5267693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298" name="角丸四角形 297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e11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99" name="角丸四角形 298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C000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e12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00" name="角丸四角形 299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e13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01" name="角丸四角形 300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e14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71" name="グループ化 270"/>
                        <p:cNvGrpSpPr/>
                        <p:nvPr/>
                      </p:nvGrpSpPr>
                      <p:grpSpPr>
                        <a:xfrm>
                          <a:off x="1694670" y="4995060"/>
                          <a:ext cx="654624" cy="400095"/>
                          <a:chOff x="1401110" y="4976768"/>
                          <a:chExt cx="654624" cy="400095"/>
                        </a:xfrm>
                      </p:grpSpPr>
                      <p:sp>
                        <p:nvSpPr>
                          <p:cNvPr id="284" name="角丸四角形 283"/>
                          <p:cNvSpPr/>
                          <p:nvPr/>
                        </p:nvSpPr>
                        <p:spPr bwMode="auto">
                          <a:xfrm>
                            <a:off x="1401110" y="4976768"/>
                            <a:ext cx="654624" cy="400095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SW33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grpSp>
                        <p:nvGrpSpPr>
                          <p:cNvPr id="285" name="グループ化 284"/>
                          <p:cNvGrpSpPr/>
                          <p:nvPr/>
                        </p:nvGrpSpPr>
                        <p:grpSpPr>
                          <a:xfrm>
                            <a:off x="1421154" y="4976768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291" name="角丸四角形 290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e15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92" name="角丸四角形 291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e16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93" name="角丸四角形 292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e17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94" name="角丸四角形 293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e18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86" name="グループ化 285"/>
                          <p:cNvGrpSpPr/>
                          <p:nvPr/>
                        </p:nvGrpSpPr>
                        <p:grpSpPr>
                          <a:xfrm>
                            <a:off x="1421154" y="5267693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287" name="角丸四角形 286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e11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88" name="角丸四角形 287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e12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89" name="角丸四角形 288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e13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90" name="角丸四角形 289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e14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72" name="グループ化 271"/>
                        <p:cNvGrpSpPr/>
                        <p:nvPr/>
                      </p:nvGrpSpPr>
                      <p:grpSpPr>
                        <a:xfrm>
                          <a:off x="2367418" y="4995060"/>
                          <a:ext cx="654624" cy="400095"/>
                          <a:chOff x="1401110" y="4976768"/>
                          <a:chExt cx="654624" cy="400095"/>
                        </a:xfrm>
                      </p:grpSpPr>
                      <p:sp>
                        <p:nvSpPr>
                          <p:cNvPr id="273" name="角丸四角形 272"/>
                          <p:cNvSpPr/>
                          <p:nvPr/>
                        </p:nvSpPr>
                        <p:spPr bwMode="auto">
                          <a:xfrm>
                            <a:off x="1401110" y="4976768"/>
                            <a:ext cx="654624" cy="400095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SW34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grpSp>
                        <p:nvGrpSpPr>
                          <p:cNvPr id="274" name="グループ化 273"/>
                          <p:cNvGrpSpPr/>
                          <p:nvPr/>
                        </p:nvGrpSpPr>
                        <p:grpSpPr>
                          <a:xfrm>
                            <a:off x="1421154" y="4976768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280" name="角丸四角形 279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e15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81" name="角丸四角形 280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e16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82" name="角丸四角形 281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e17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83" name="角丸四角形 282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e18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75" name="グループ化 274"/>
                          <p:cNvGrpSpPr/>
                          <p:nvPr/>
                        </p:nvGrpSpPr>
                        <p:grpSpPr>
                          <a:xfrm>
                            <a:off x="1421154" y="5267693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276" name="角丸四角形 275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e11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77" name="角丸四角形 276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e12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78" name="角丸四角形 277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e13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79" name="角丸四角形 278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e14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20" name="グループ化 219"/>
                      <p:cNvGrpSpPr/>
                      <p:nvPr/>
                    </p:nvGrpSpPr>
                    <p:grpSpPr>
                      <a:xfrm>
                        <a:off x="1885288" y="3601829"/>
                        <a:ext cx="2674086" cy="400095"/>
                        <a:chOff x="347956" y="4995060"/>
                        <a:chExt cx="2674086" cy="400095"/>
                      </a:xfrm>
                    </p:grpSpPr>
                    <p:grpSp>
                      <p:nvGrpSpPr>
                        <p:cNvPr id="221" name="グループ化 220"/>
                        <p:cNvGrpSpPr/>
                        <p:nvPr/>
                      </p:nvGrpSpPr>
                      <p:grpSpPr>
                        <a:xfrm>
                          <a:off x="347956" y="4995060"/>
                          <a:ext cx="654624" cy="400095"/>
                          <a:chOff x="1401110" y="4976768"/>
                          <a:chExt cx="654624" cy="400095"/>
                        </a:xfrm>
                      </p:grpSpPr>
                      <p:sp>
                        <p:nvSpPr>
                          <p:cNvPr id="258" name="角丸四角形 257"/>
                          <p:cNvSpPr/>
                          <p:nvPr/>
                        </p:nvSpPr>
                        <p:spPr bwMode="auto">
                          <a:xfrm>
                            <a:off x="1401110" y="4976768"/>
                            <a:ext cx="654624" cy="400095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SW21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grpSp>
                        <p:nvGrpSpPr>
                          <p:cNvPr id="259" name="グループ化 258"/>
                          <p:cNvGrpSpPr/>
                          <p:nvPr/>
                        </p:nvGrpSpPr>
                        <p:grpSpPr>
                          <a:xfrm>
                            <a:off x="1421154" y="4976768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265" name="角丸四角形 264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e15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66" name="角丸四角形 265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e16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67" name="角丸四角形 266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e17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68" name="角丸四角形 267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e18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60" name="グループ化 259"/>
                          <p:cNvGrpSpPr/>
                          <p:nvPr/>
                        </p:nvGrpSpPr>
                        <p:grpSpPr>
                          <a:xfrm>
                            <a:off x="1421154" y="5267693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261" name="角丸四角形 260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e11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62" name="角丸四角形 261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e12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63" name="角丸四角形 262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e13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64" name="角丸四角形 263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e14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22" name="グループ化 221"/>
                        <p:cNvGrpSpPr/>
                        <p:nvPr/>
                      </p:nvGrpSpPr>
                      <p:grpSpPr>
                        <a:xfrm>
                          <a:off x="1020704" y="4995060"/>
                          <a:ext cx="654624" cy="400095"/>
                          <a:chOff x="1401110" y="4976768"/>
                          <a:chExt cx="654624" cy="400095"/>
                        </a:xfrm>
                      </p:grpSpPr>
                      <p:sp>
                        <p:nvSpPr>
                          <p:cNvPr id="247" name="角丸四角形 246"/>
                          <p:cNvSpPr/>
                          <p:nvPr/>
                        </p:nvSpPr>
                        <p:spPr bwMode="auto">
                          <a:xfrm>
                            <a:off x="1401110" y="4976768"/>
                            <a:ext cx="654624" cy="400095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SW22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grpSp>
                        <p:nvGrpSpPr>
                          <p:cNvPr id="248" name="グループ化 247"/>
                          <p:cNvGrpSpPr/>
                          <p:nvPr/>
                        </p:nvGrpSpPr>
                        <p:grpSpPr>
                          <a:xfrm>
                            <a:off x="1421154" y="4976768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254" name="角丸四角形 253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C000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e15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55" name="角丸四角形 254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e16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56" name="角丸四角形 255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e17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57" name="角丸四角形 256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e18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49" name="グループ化 248"/>
                          <p:cNvGrpSpPr/>
                          <p:nvPr/>
                        </p:nvGrpSpPr>
                        <p:grpSpPr>
                          <a:xfrm>
                            <a:off x="1421154" y="5267693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250" name="角丸四角形 249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e11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51" name="角丸四角形 250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C000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e12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52" name="角丸四角形 251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e13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53" name="角丸四角形 252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e14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23" name="グループ化 222"/>
                        <p:cNvGrpSpPr/>
                        <p:nvPr/>
                      </p:nvGrpSpPr>
                      <p:grpSpPr>
                        <a:xfrm>
                          <a:off x="1694670" y="4995060"/>
                          <a:ext cx="654624" cy="400095"/>
                          <a:chOff x="1401110" y="4976768"/>
                          <a:chExt cx="654624" cy="400095"/>
                        </a:xfrm>
                      </p:grpSpPr>
                      <p:sp>
                        <p:nvSpPr>
                          <p:cNvPr id="236" name="角丸四角形 235"/>
                          <p:cNvSpPr/>
                          <p:nvPr/>
                        </p:nvSpPr>
                        <p:spPr bwMode="auto">
                          <a:xfrm>
                            <a:off x="1401110" y="4976768"/>
                            <a:ext cx="654624" cy="400095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SW23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grpSp>
                        <p:nvGrpSpPr>
                          <p:cNvPr id="237" name="グループ化 236"/>
                          <p:cNvGrpSpPr/>
                          <p:nvPr/>
                        </p:nvGrpSpPr>
                        <p:grpSpPr>
                          <a:xfrm>
                            <a:off x="1421154" y="4976768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243" name="角丸四角形 242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e15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44" name="角丸四角形 243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e16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45" name="角丸四角形 244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e17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46" name="角丸四角形 245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e18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38" name="グループ化 237"/>
                          <p:cNvGrpSpPr/>
                          <p:nvPr/>
                        </p:nvGrpSpPr>
                        <p:grpSpPr>
                          <a:xfrm>
                            <a:off x="1421154" y="5267693"/>
                            <a:ext cx="614537" cy="109170"/>
                            <a:chOff x="1765245" y="4559034"/>
                            <a:chExt cx="614537" cy="109170"/>
                          </a:xfrm>
                        </p:grpSpPr>
                        <p:sp>
                          <p:nvSpPr>
                            <p:cNvPr id="239" name="角丸四角形 238"/>
                            <p:cNvSpPr/>
                            <p:nvPr/>
                          </p:nvSpPr>
                          <p:spPr bwMode="auto">
                            <a:xfrm>
                              <a:off x="1765245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e11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40" name="角丸四角形 239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3">
                                <a:lumMod val="75000"/>
                                <a:lumOff val="25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e12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41" name="角丸四角形 240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e13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42" name="角丸四角形 241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e14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24" name="グループ化 223"/>
                        <p:cNvGrpSpPr/>
                        <p:nvPr/>
                      </p:nvGrpSpPr>
                      <p:grpSpPr>
                        <a:xfrm>
                          <a:off x="2367418" y="4995060"/>
                          <a:ext cx="654624" cy="400095"/>
                          <a:chOff x="1401110" y="4976768"/>
                          <a:chExt cx="654624" cy="400095"/>
                        </a:xfrm>
                      </p:grpSpPr>
                      <p:sp>
                        <p:nvSpPr>
                          <p:cNvPr id="225" name="角丸四角形 224"/>
                          <p:cNvSpPr/>
                          <p:nvPr/>
                        </p:nvSpPr>
                        <p:spPr bwMode="auto">
                          <a:xfrm>
                            <a:off x="1401110" y="4976768"/>
                            <a:ext cx="654624" cy="400095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SW24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grpSp>
                        <p:nvGrpSpPr>
                          <p:cNvPr id="226" name="グループ化 225"/>
                          <p:cNvGrpSpPr/>
                          <p:nvPr/>
                        </p:nvGrpSpPr>
                        <p:grpSpPr>
                          <a:xfrm>
                            <a:off x="1421155" y="4976768"/>
                            <a:ext cx="614536" cy="109170"/>
                            <a:chOff x="1765246" y="4559034"/>
                            <a:chExt cx="614536" cy="109170"/>
                          </a:xfrm>
                        </p:grpSpPr>
                        <p:sp>
                          <p:nvSpPr>
                            <p:cNvPr id="232" name="角丸四角形 231"/>
                            <p:cNvSpPr/>
                            <p:nvPr/>
                          </p:nvSpPr>
                          <p:spPr bwMode="auto">
                            <a:xfrm>
                              <a:off x="176524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C000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e15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33" name="角丸四角形 232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e16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34" name="角丸四角形 233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e17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35" name="角丸四角形 234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e18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27" name="グループ化 226"/>
                          <p:cNvGrpSpPr/>
                          <p:nvPr/>
                        </p:nvGrpSpPr>
                        <p:grpSpPr>
                          <a:xfrm>
                            <a:off x="1421155" y="5267693"/>
                            <a:ext cx="614536" cy="109170"/>
                            <a:chOff x="1765246" y="4559034"/>
                            <a:chExt cx="614536" cy="109170"/>
                          </a:xfrm>
                        </p:grpSpPr>
                        <p:sp>
                          <p:nvSpPr>
                            <p:cNvPr id="228" name="角丸四角形 227"/>
                            <p:cNvSpPr/>
                            <p:nvPr/>
                          </p:nvSpPr>
                          <p:spPr bwMode="auto">
                            <a:xfrm>
                              <a:off x="176524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C000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e11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29" name="角丸四角形 228"/>
                            <p:cNvSpPr/>
                            <p:nvPr/>
                          </p:nvSpPr>
                          <p:spPr bwMode="auto">
                            <a:xfrm>
                              <a:off x="1920026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e12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30" name="角丸四角形 229"/>
                            <p:cNvSpPr/>
                            <p:nvPr/>
                          </p:nvSpPr>
                          <p:spPr bwMode="auto">
                            <a:xfrm>
                              <a:off x="2074079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e13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31" name="角丸四角形 230"/>
                            <p:cNvSpPr/>
                            <p:nvPr/>
                          </p:nvSpPr>
                          <p:spPr bwMode="auto">
                            <a:xfrm>
                              <a:off x="2228860" y="4559034"/>
                              <a:ext cx="150922" cy="109170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>
                              <a:innerShdw blurRad="63500" dist="50800" dir="27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altLang="ja-JP" sz="400" b="1" dirty="0" smtClean="0">
                                  <a:solidFill>
                                    <a:schemeClr val="bg1"/>
                                  </a:solidFill>
                                  <a:latin typeface="+mj-ea"/>
                                  <a:ea typeface="+mj-ea"/>
                                </a:rPr>
                                <a:t>e14</a:t>
                              </a:r>
                              <a:endParaRPr kumimoji="1"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85" name="グループ化 84"/>
                  <p:cNvGrpSpPr/>
                  <p:nvPr/>
                </p:nvGrpSpPr>
                <p:grpSpPr>
                  <a:xfrm>
                    <a:off x="1980794" y="3100208"/>
                    <a:ext cx="5065116" cy="3319817"/>
                    <a:chOff x="1980794" y="3100208"/>
                    <a:chExt cx="5065116" cy="3319817"/>
                  </a:xfrm>
                </p:grpSpPr>
                <p:cxnSp>
                  <p:nvCxnSpPr>
                    <p:cNvPr id="86" name="直線コネクタ 106"/>
                    <p:cNvCxnSpPr>
                      <a:stCxn id="180" idx="0"/>
                      <a:endCxn id="357" idx="2"/>
                    </p:cNvCxnSpPr>
                    <p:nvPr/>
                  </p:nvCxnSpPr>
                  <p:spPr bwMode="auto">
                    <a:xfrm rot="5400000" flipH="1" flipV="1">
                      <a:off x="2479742" y="5333046"/>
                      <a:ext cx="438403" cy="1145741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7" name="直線コネクタ 106"/>
                    <p:cNvCxnSpPr>
                      <a:stCxn id="181" idx="0"/>
                      <a:endCxn id="346" idx="2"/>
                    </p:cNvCxnSpPr>
                    <p:nvPr/>
                  </p:nvCxnSpPr>
                  <p:spPr bwMode="auto">
                    <a:xfrm rot="5400000" flipH="1" flipV="1">
                      <a:off x="2975268" y="5155824"/>
                      <a:ext cx="438403" cy="1500185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8" name="直線コネクタ 106"/>
                    <p:cNvCxnSpPr>
                      <a:stCxn id="177" idx="0"/>
                      <a:endCxn id="347" idx="2"/>
                    </p:cNvCxnSpPr>
                    <p:nvPr/>
                  </p:nvCxnSpPr>
                  <p:spPr bwMode="auto">
                    <a:xfrm rot="5400000" flipH="1" flipV="1">
                      <a:off x="3211811" y="5237586"/>
                      <a:ext cx="438403" cy="1336661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9" name="直線コネクタ 106"/>
                    <p:cNvCxnSpPr>
                      <a:stCxn id="178" idx="0"/>
                      <a:endCxn id="335" idx="2"/>
                    </p:cNvCxnSpPr>
                    <p:nvPr/>
                  </p:nvCxnSpPr>
                  <p:spPr bwMode="auto">
                    <a:xfrm rot="5400000" flipH="1" flipV="1">
                      <a:off x="3630555" y="5137145"/>
                      <a:ext cx="438403" cy="1537543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0" name="直線コネクタ 106"/>
                    <p:cNvCxnSpPr>
                      <a:stCxn id="174" idx="0"/>
                      <a:endCxn id="324" idx="2"/>
                    </p:cNvCxnSpPr>
                    <p:nvPr/>
                  </p:nvCxnSpPr>
                  <p:spPr bwMode="auto">
                    <a:xfrm rot="5400000" flipH="1" flipV="1">
                      <a:off x="4126081" y="4959923"/>
                      <a:ext cx="438403" cy="1891987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1" name="直線コネクタ 106"/>
                    <p:cNvCxnSpPr>
                      <a:stCxn id="175" idx="0"/>
                      <a:endCxn id="336" idx="2"/>
                    </p:cNvCxnSpPr>
                    <p:nvPr/>
                  </p:nvCxnSpPr>
                  <p:spPr bwMode="auto">
                    <a:xfrm rot="5400000" flipH="1" flipV="1">
                      <a:off x="4026250" y="5378058"/>
                      <a:ext cx="438403" cy="1055716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2" name="直線コネクタ 106"/>
                    <p:cNvCxnSpPr>
                      <a:stCxn id="183" idx="0"/>
                      <a:endCxn id="358" idx="2"/>
                    </p:cNvCxnSpPr>
                    <p:nvPr/>
                  </p:nvCxnSpPr>
                  <p:spPr bwMode="auto">
                    <a:xfrm rot="16200000" flipV="1">
                      <a:off x="3512046" y="5601265"/>
                      <a:ext cx="438403" cy="609302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3" name="直線コネクタ 106"/>
                    <p:cNvCxnSpPr>
                      <a:stCxn id="184" idx="0"/>
                      <a:endCxn id="325" idx="2"/>
                    </p:cNvCxnSpPr>
                    <p:nvPr/>
                  </p:nvCxnSpPr>
                  <p:spPr bwMode="auto">
                    <a:xfrm rot="5400000" flipH="1" flipV="1">
                      <a:off x="4680928" y="5359988"/>
                      <a:ext cx="438403" cy="1091856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4" name="直線コネクタ 106"/>
                    <p:cNvCxnSpPr>
                      <a:stCxn id="168" idx="0"/>
                      <a:endCxn id="337" idx="2"/>
                    </p:cNvCxnSpPr>
                    <p:nvPr/>
                  </p:nvCxnSpPr>
                  <p:spPr bwMode="auto">
                    <a:xfrm rot="5400000" flipH="1" flipV="1">
                      <a:off x="4582503" y="5780258"/>
                      <a:ext cx="438403" cy="251316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5" name="直線コネクタ 106"/>
                    <p:cNvCxnSpPr>
                      <a:stCxn id="169" idx="0"/>
                      <a:endCxn id="359" idx="2"/>
                    </p:cNvCxnSpPr>
                    <p:nvPr/>
                  </p:nvCxnSpPr>
                  <p:spPr bwMode="auto">
                    <a:xfrm rot="16200000" flipV="1">
                      <a:off x="4068298" y="5199065"/>
                      <a:ext cx="438403" cy="1413702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6" name="直線コネクタ 106"/>
                    <p:cNvCxnSpPr>
                      <a:stCxn id="165" idx="0"/>
                      <a:endCxn id="348" idx="2"/>
                    </p:cNvCxnSpPr>
                    <p:nvPr/>
                  </p:nvCxnSpPr>
                  <p:spPr bwMode="auto">
                    <a:xfrm rot="16200000" flipV="1">
                      <a:off x="4563824" y="5376287"/>
                      <a:ext cx="438403" cy="105925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7" name="直線コネクタ 106"/>
                    <p:cNvCxnSpPr>
                      <a:stCxn id="166" idx="0"/>
                      <a:endCxn id="326" idx="2"/>
                    </p:cNvCxnSpPr>
                    <p:nvPr/>
                  </p:nvCxnSpPr>
                  <p:spPr bwMode="auto">
                    <a:xfrm rot="16200000" flipV="1">
                      <a:off x="5396333" y="5890492"/>
                      <a:ext cx="438403" cy="3084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8" name="直線コネクタ 106"/>
                    <p:cNvCxnSpPr>
                      <a:stCxn id="162" idx="0"/>
                      <a:endCxn id="360" idx="2"/>
                    </p:cNvCxnSpPr>
                    <p:nvPr/>
                  </p:nvCxnSpPr>
                  <p:spPr bwMode="auto">
                    <a:xfrm rot="16200000" flipV="1">
                      <a:off x="4623145" y="4798999"/>
                      <a:ext cx="438403" cy="2213833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9" name="直線コネクタ 106"/>
                    <p:cNvCxnSpPr>
                      <a:stCxn id="163" idx="0"/>
                      <a:endCxn id="349" idx="2"/>
                    </p:cNvCxnSpPr>
                    <p:nvPr/>
                  </p:nvCxnSpPr>
                  <p:spPr bwMode="auto">
                    <a:xfrm rot="16200000" flipV="1">
                      <a:off x="5118671" y="4976221"/>
                      <a:ext cx="438403" cy="1859389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0" name="直線コネクタ 106"/>
                    <p:cNvCxnSpPr>
                      <a:stCxn id="171" idx="0"/>
                      <a:endCxn id="338" idx="2"/>
                    </p:cNvCxnSpPr>
                    <p:nvPr/>
                  </p:nvCxnSpPr>
                  <p:spPr bwMode="auto">
                    <a:xfrm rot="16200000" flipV="1">
                      <a:off x="5614806" y="5154052"/>
                      <a:ext cx="438403" cy="1503727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1" name="直線コネクタ 106"/>
                    <p:cNvCxnSpPr>
                      <a:stCxn id="172" idx="0"/>
                      <a:endCxn id="327" idx="2"/>
                    </p:cNvCxnSpPr>
                    <p:nvPr/>
                  </p:nvCxnSpPr>
                  <p:spPr bwMode="auto">
                    <a:xfrm rot="16200000" flipV="1">
                      <a:off x="6110332" y="5331274"/>
                      <a:ext cx="438403" cy="1149283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2" name="直線コネクタ 106"/>
                    <p:cNvCxnSpPr>
                      <a:stCxn id="148" idx="2"/>
                      <a:endCxn id="265" idx="0"/>
                    </p:cNvCxnSpPr>
                    <p:nvPr/>
                  </p:nvCxnSpPr>
                  <p:spPr bwMode="auto">
                    <a:xfrm rot="16200000" flipH="1">
                      <a:off x="2479742" y="3041446"/>
                      <a:ext cx="438403" cy="1145741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3" name="直線コネクタ 106"/>
                    <p:cNvCxnSpPr>
                      <a:stCxn id="149" idx="2"/>
                      <a:endCxn id="254" idx="0"/>
                    </p:cNvCxnSpPr>
                    <p:nvPr/>
                  </p:nvCxnSpPr>
                  <p:spPr bwMode="auto">
                    <a:xfrm rot="16200000" flipH="1">
                      <a:off x="2975268" y="2864224"/>
                      <a:ext cx="438403" cy="1500185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4" name="直線コネクタ 106"/>
                    <p:cNvCxnSpPr>
                      <a:stCxn id="145" idx="2"/>
                      <a:endCxn id="266" idx="0"/>
                    </p:cNvCxnSpPr>
                    <p:nvPr/>
                  </p:nvCxnSpPr>
                  <p:spPr bwMode="auto">
                    <a:xfrm rot="16200000" flipH="1">
                      <a:off x="2875437" y="3282360"/>
                      <a:ext cx="438403" cy="663914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5" name="直線コネクタ 106"/>
                    <p:cNvCxnSpPr>
                      <a:stCxn id="146" idx="2"/>
                      <a:endCxn id="243" idx="0"/>
                    </p:cNvCxnSpPr>
                    <p:nvPr/>
                  </p:nvCxnSpPr>
                  <p:spPr bwMode="auto">
                    <a:xfrm rot="16200000" flipH="1">
                      <a:off x="3630555" y="2845545"/>
                      <a:ext cx="438403" cy="1537543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6" name="直線コネクタ 106"/>
                    <p:cNvCxnSpPr>
                      <a:stCxn id="142" idx="2"/>
                      <a:endCxn id="267" idx="0"/>
                    </p:cNvCxnSpPr>
                    <p:nvPr/>
                  </p:nvCxnSpPr>
                  <p:spPr bwMode="auto">
                    <a:xfrm rot="16200000" flipH="1">
                      <a:off x="3270767" y="3523637"/>
                      <a:ext cx="438403" cy="181359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7" name="直線コネクタ 106"/>
                    <p:cNvCxnSpPr>
                      <a:stCxn id="143" idx="2"/>
                      <a:endCxn id="232" idx="0"/>
                    </p:cNvCxnSpPr>
                    <p:nvPr/>
                  </p:nvCxnSpPr>
                  <p:spPr bwMode="auto">
                    <a:xfrm rot="16200000" flipH="1">
                      <a:off x="4285234" y="2827475"/>
                      <a:ext cx="438403" cy="1573683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8" name="直線コネクタ 106"/>
                    <p:cNvCxnSpPr>
                      <a:stCxn id="151" idx="2"/>
                      <a:endCxn id="268" idx="0"/>
                    </p:cNvCxnSpPr>
                    <p:nvPr/>
                  </p:nvCxnSpPr>
                  <p:spPr bwMode="auto">
                    <a:xfrm rot="5400000">
                      <a:off x="3666462" y="3464083"/>
                      <a:ext cx="438403" cy="30046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9" name="直線コネクタ 106"/>
                    <p:cNvCxnSpPr>
                      <a:stCxn id="152" idx="2"/>
                      <a:endCxn id="244" idx="0"/>
                    </p:cNvCxnSpPr>
                    <p:nvPr/>
                  </p:nvCxnSpPr>
                  <p:spPr bwMode="auto">
                    <a:xfrm rot="16200000" flipH="1">
                      <a:off x="4344554" y="3404763"/>
                      <a:ext cx="438403" cy="41910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0" name="直線コネクタ 106"/>
                    <p:cNvCxnSpPr>
                      <a:stCxn id="136" idx="2"/>
                      <a:endCxn id="255" idx="0"/>
                    </p:cNvCxnSpPr>
                    <p:nvPr/>
                  </p:nvCxnSpPr>
                  <p:spPr bwMode="auto">
                    <a:xfrm rot="5400000">
                      <a:off x="4168494" y="3325966"/>
                      <a:ext cx="438403" cy="576703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1" name="直線コネクタ 106"/>
                    <p:cNvCxnSpPr>
                      <a:stCxn id="137" idx="2"/>
                      <a:endCxn id="245" idx="0"/>
                    </p:cNvCxnSpPr>
                    <p:nvPr/>
                  </p:nvCxnSpPr>
                  <p:spPr bwMode="auto">
                    <a:xfrm rot="5400000">
                      <a:off x="4741655" y="3580823"/>
                      <a:ext cx="438403" cy="6698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2" name="直線コネクタ 106"/>
                    <p:cNvCxnSpPr>
                      <a:stCxn id="133" idx="2"/>
                      <a:endCxn id="256" idx="0"/>
                    </p:cNvCxnSpPr>
                    <p:nvPr/>
                  </p:nvCxnSpPr>
                  <p:spPr bwMode="auto">
                    <a:xfrm rot="5400000">
                      <a:off x="4563824" y="3084688"/>
                      <a:ext cx="438403" cy="105925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3" name="直線コネクタ 106"/>
                    <p:cNvCxnSpPr>
                      <a:stCxn id="134" idx="2"/>
                      <a:endCxn id="234" idx="0"/>
                    </p:cNvCxnSpPr>
                    <p:nvPr/>
                  </p:nvCxnSpPr>
                  <p:spPr bwMode="auto">
                    <a:xfrm rot="5400000">
                      <a:off x="5396333" y="3598893"/>
                      <a:ext cx="438403" cy="3084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4" name="直線コネクタ 106"/>
                    <p:cNvCxnSpPr>
                      <a:stCxn id="130" idx="2"/>
                      <a:endCxn id="233" idx="0"/>
                    </p:cNvCxnSpPr>
                    <p:nvPr/>
                  </p:nvCxnSpPr>
                  <p:spPr bwMode="auto">
                    <a:xfrm rot="5400000">
                      <a:off x="5478459" y="3362715"/>
                      <a:ext cx="438403" cy="503205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5" name="直線コネクタ 106"/>
                    <p:cNvCxnSpPr>
                      <a:stCxn id="131" idx="2"/>
                      <a:endCxn id="257" idx="0"/>
                    </p:cNvCxnSpPr>
                    <p:nvPr/>
                  </p:nvCxnSpPr>
                  <p:spPr bwMode="auto">
                    <a:xfrm rot="5400000">
                      <a:off x="5118671" y="2684623"/>
                      <a:ext cx="438403" cy="1859389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6" name="直線コネクタ 106"/>
                    <p:cNvCxnSpPr>
                      <a:stCxn id="139" idx="2"/>
                      <a:endCxn id="246" idx="0"/>
                    </p:cNvCxnSpPr>
                    <p:nvPr/>
                  </p:nvCxnSpPr>
                  <p:spPr bwMode="auto">
                    <a:xfrm rot="5400000">
                      <a:off x="5614806" y="2862454"/>
                      <a:ext cx="438403" cy="1503727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7" name="直線コネクタ 106"/>
                    <p:cNvCxnSpPr>
                      <a:stCxn id="140" idx="2"/>
                      <a:endCxn id="235" idx="0"/>
                    </p:cNvCxnSpPr>
                    <p:nvPr/>
                  </p:nvCxnSpPr>
                  <p:spPr bwMode="auto">
                    <a:xfrm rot="5400000">
                      <a:off x="6110332" y="3039676"/>
                      <a:ext cx="438403" cy="1149283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bg1"/>
                    </a:solidFill>
                    <a:ln w="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grpSp>
                  <p:nvGrpSpPr>
                    <p:cNvPr id="118" name="グループ化 117"/>
                    <p:cNvGrpSpPr/>
                    <p:nvPr/>
                  </p:nvGrpSpPr>
                  <p:grpSpPr>
                    <a:xfrm>
                      <a:off x="1980794" y="3100208"/>
                      <a:ext cx="5065116" cy="3319817"/>
                      <a:chOff x="689773" y="2868518"/>
                      <a:chExt cx="5065116" cy="3319817"/>
                    </a:xfrm>
                  </p:grpSpPr>
                  <p:grpSp>
                    <p:nvGrpSpPr>
                      <p:cNvPr id="119" name="グループ化 118"/>
                      <p:cNvGrpSpPr/>
                      <p:nvPr/>
                    </p:nvGrpSpPr>
                    <p:grpSpPr>
                      <a:xfrm>
                        <a:off x="689773" y="5893427"/>
                        <a:ext cx="5065116" cy="294908"/>
                        <a:chOff x="2039442" y="6175220"/>
                        <a:chExt cx="5065116" cy="294908"/>
                      </a:xfrm>
                    </p:grpSpPr>
                    <p:grpSp>
                      <p:nvGrpSpPr>
                        <p:cNvPr id="153" name="グループ化 152"/>
                        <p:cNvGrpSpPr/>
                        <p:nvPr/>
                      </p:nvGrpSpPr>
                      <p:grpSpPr>
                        <a:xfrm>
                          <a:off x="3949266" y="6175220"/>
                          <a:ext cx="605319" cy="294908"/>
                          <a:chOff x="2039442" y="6175220"/>
                          <a:chExt cx="605319" cy="294908"/>
                        </a:xfrm>
                      </p:grpSpPr>
                      <p:sp>
                        <p:nvSpPr>
                          <p:cNvPr id="182" name="角丸四角形 181"/>
                          <p:cNvSpPr/>
                          <p:nvPr/>
                        </p:nvSpPr>
                        <p:spPr bwMode="auto">
                          <a:xfrm>
                            <a:off x="2039442" y="6175220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s14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83" name="角丸四角形 182"/>
                          <p:cNvSpPr/>
                          <p:nvPr/>
                        </p:nvSpPr>
                        <p:spPr bwMode="auto">
                          <a:xfrm>
                            <a:off x="2109261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C000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84" name="角丸四角形 183"/>
                          <p:cNvSpPr/>
                          <p:nvPr/>
                        </p:nvSpPr>
                        <p:spPr bwMode="auto">
                          <a:xfrm>
                            <a:off x="2427564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4" name="グループ化 153"/>
                        <p:cNvGrpSpPr/>
                        <p:nvPr/>
                      </p:nvGrpSpPr>
                      <p:grpSpPr>
                        <a:xfrm>
                          <a:off x="2039442" y="6175220"/>
                          <a:ext cx="605319" cy="294908"/>
                          <a:chOff x="2039442" y="6175220"/>
                          <a:chExt cx="605319" cy="294908"/>
                        </a:xfrm>
                      </p:grpSpPr>
                      <p:sp>
                        <p:nvSpPr>
                          <p:cNvPr id="179" name="角丸四角形 178"/>
                          <p:cNvSpPr/>
                          <p:nvPr/>
                        </p:nvSpPr>
                        <p:spPr bwMode="auto">
                          <a:xfrm>
                            <a:off x="2039442" y="6175220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s11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80" name="角丸四角形 179"/>
                          <p:cNvSpPr/>
                          <p:nvPr/>
                        </p:nvSpPr>
                        <p:spPr bwMode="auto">
                          <a:xfrm>
                            <a:off x="2109260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81" name="角丸四角形 180"/>
                          <p:cNvSpPr/>
                          <p:nvPr/>
                        </p:nvSpPr>
                        <p:spPr bwMode="auto">
                          <a:xfrm>
                            <a:off x="2427564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5" name="グループ化 154"/>
                        <p:cNvGrpSpPr/>
                        <p:nvPr/>
                      </p:nvGrpSpPr>
                      <p:grpSpPr>
                        <a:xfrm>
                          <a:off x="2676050" y="6175220"/>
                          <a:ext cx="605319" cy="294908"/>
                          <a:chOff x="2039442" y="6175220"/>
                          <a:chExt cx="605319" cy="294908"/>
                        </a:xfrm>
                      </p:grpSpPr>
                      <p:sp>
                        <p:nvSpPr>
                          <p:cNvPr id="176" name="角丸四角形 175"/>
                          <p:cNvSpPr/>
                          <p:nvPr/>
                        </p:nvSpPr>
                        <p:spPr bwMode="auto">
                          <a:xfrm>
                            <a:off x="2039442" y="6175220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s12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77" name="角丸四角形 176"/>
                          <p:cNvSpPr/>
                          <p:nvPr/>
                        </p:nvSpPr>
                        <p:spPr bwMode="auto">
                          <a:xfrm>
                            <a:off x="2109261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C000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78" name="角丸四角形 177"/>
                          <p:cNvSpPr/>
                          <p:nvPr/>
                        </p:nvSpPr>
                        <p:spPr bwMode="auto">
                          <a:xfrm>
                            <a:off x="2427564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6" name="グループ化 155"/>
                        <p:cNvGrpSpPr/>
                        <p:nvPr/>
                      </p:nvGrpSpPr>
                      <p:grpSpPr>
                        <a:xfrm>
                          <a:off x="3312658" y="6175220"/>
                          <a:ext cx="605319" cy="294908"/>
                          <a:chOff x="2039442" y="6175220"/>
                          <a:chExt cx="605319" cy="294908"/>
                        </a:xfrm>
                      </p:grpSpPr>
                      <p:sp>
                        <p:nvSpPr>
                          <p:cNvPr id="173" name="角丸四角形 172"/>
                          <p:cNvSpPr/>
                          <p:nvPr/>
                        </p:nvSpPr>
                        <p:spPr bwMode="auto">
                          <a:xfrm>
                            <a:off x="2039442" y="6175220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s13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74" name="角丸四角形 173"/>
                          <p:cNvSpPr/>
                          <p:nvPr/>
                        </p:nvSpPr>
                        <p:spPr bwMode="auto">
                          <a:xfrm>
                            <a:off x="2109260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75" name="角丸四角形 174"/>
                          <p:cNvSpPr/>
                          <p:nvPr/>
                        </p:nvSpPr>
                        <p:spPr bwMode="auto">
                          <a:xfrm>
                            <a:off x="2427564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7" name="グループ化 156"/>
                        <p:cNvGrpSpPr/>
                        <p:nvPr/>
                      </p:nvGrpSpPr>
                      <p:grpSpPr>
                        <a:xfrm>
                          <a:off x="6499239" y="6175220"/>
                          <a:ext cx="605319" cy="294908"/>
                          <a:chOff x="2039442" y="6175220"/>
                          <a:chExt cx="605319" cy="294908"/>
                        </a:xfrm>
                      </p:grpSpPr>
                      <p:sp>
                        <p:nvSpPr>
                          <p:cNvPr id="170" name="角丸四角形 169"/>
                          <p:cNvSpPr/>
                          <p:nvPr/>
                        </p:nvSpPr>
                        <p:spPr bwMode="auto">
                          <a:xfrm>
                            <a:off x="2039442" y="6175220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s18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71" name="角丸四角形 170"/>
                          <p:cNvSpPr/>
                          <p:nvPr/>
                        </p:nvSpPr>
                        <p:spPr bwMode="auto">
                          <a:xfrm>
                            <a:off x="2109260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72" name="角丸四角形 171"/>
                          <p:cNvSpPr/>
                          <p:nvPr/>
                        </p:nvSpPr>
                        <p:spPr bwMode="auto">
                          <a:xfrm>
                            <a:off x="2427564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8" name="グループ化 157"/>
                        <p:cNvGrpSpPr/>
                        <p:nvPr/>
                      </p:nvGrpSpPr>
                      <p:grpSpPr>
                        <a:xfrm>
                          <a:off x="4589415" y="6175220"/>
                          <a:ext cx="605319" cy="294908"/>
                          <a:chOff x="2039442" y="6175220"/>
                          <a:chExt cx="605319" cy="294908"/>
                        </a:xfrm>
                      </p:grpSpPr>
                      <p:sp>
                        <p:nvSpPr>
                          <p:cNvPr id="167" name="角丸四角形 166"/>
                          <p:cNvSpPr/>
                          <p:nvPr/>
                        </p:nvSpPr>
                        <p:spPr bwMode="auto">
                          <a:xfrm>
                            <a:off x="2039442" y="6175220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s15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68" name="角丸四角形 167"/>
                          <p:cNvSpPr/>
                          <p:nvPr/>
                        </p:nvSpPr>
                        <p:spPr bwMode="auto">
                          <a:xfrm>
                            <a:off x="2109260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69" name="角丸四角形 168"/>
                          <p:cNvSpPr/>
                          <p:nvPr/>
                        </p:nvSpPr>
                        <p:spPr bwMode="auto">
                          <a:xfrm>
                            <a:off x="2427564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9" name="グループ化 158"/>
                        <p:cNvGrpSpPr/>
                        <p:nvPr/>
                      </p:nvGrpSpPr>
                      <p:grpSpPr>
                        <a:xfrm>
                          <a:off x="5226023" y="6175220"/>
                          <a:ext cx="605319" cy="294908"/>
                          <a:chOff x="2039442" y="6175220"/>
                          <a:chExt cx="605319" cy="294908"/>
                        </a:xfrm>
                      </p:grpSpPr>
                      <p:sp>
                        <p:nvSpPr>
                          <p:cNvPr id="164" name="角丸四角形 163"/>
                          <p:cNvSpPr/>
                          <p:nvPr/>
                        </p:nvSpPr>
                        <p:spPr bwMode="auto">
                          <a:xfrm>
                            <a:off x="2039442" y="6175220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s16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65" name="角丸四角形 164"/>
                          <p:cNvSpPr/>
                          <p:nvPr/>
                        </p:nvSpPr>
                        <p:spPr bwMode="auto">
                          <a:xfrm>
                            <a:off x="2109260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66" name="角丸四角形 165"/>
                          <p:cNvSpPr/>
                          <p:nvPr/>
                        </p:nvSpPr>
                        <p:spPr bwMode="auto">
                          <a:xfrm>
                            <a:off x="2427564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0" name="グループ化 159"/>
                        <p:cNvGrpSpPr/>
                        <p:nvPr/>
                      </p:nvGrpSpPr>
                      <p:grpSpPr>
                        <a:xfrm>
                          <a:off x="5862631" y="6175220"/>
                          <a:ext cx="605319" cy="294908"/>
                          <a:chOff x="2039442" y="6175220"/>
                          <a:chExt cx="605319" cy="294908"/>
                        </a:xfrm>
                      </p:grpSpPr>
                      <p:sp>
                        <p:nvSpPr>
                          <p:cNvPr id="161" name="角丸四角形 160"/>
                          <p:cNvSpPr/>
                          <p:nvPr/>
                        </p:nvSpPr>
                        <p:spPr bwMode="auto">
                          <a:xfrm>
                            <a:off x="2039442" y="6175220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s17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62" name="角丸四角形 161"/>
                          <p:cNvSpPr/>
                          <p:nvPr/>
                        </p:nvSpPr>
                        <p:spPr bwMode="auto">
                          <a:xfrm>
                            <a:off x="2109260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63" name="角丸四角形 162"/>
                          <p:cNvSpPr/>
                          <p:nvPr/>
                        </p:nvSpPr>
                        <p:spPr bwMode="auto">
                          <a:xfrm>
                            <a:off x="2427564" y="6175220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20" name="グループ化 119"/>
                      <p:cNvGrpSpPr/>
                      <p:nvPr/>
                    </p:nvGrpSpPr>
                    <p:grpSpPr>
                      <a:xfrm>
                        <a:off x="689773" y="2868518"/>
                        <a:ext cx="5065116" cy="294908"/>
                        <a:chOff x="1514921" y="3239029"/>
                        <a:chExt cx="5065116" cy="294908"/>
                      </a:xfrm>
                    </p:grpSpPr>
                    <p:grpSp>
                      <p:nvGrpSpPr>
                        <p:cNvPr id="121" name="グループ化 120"/>
                        <p:cNvGrpSpPr/>
                        <p:nvPr/>
                      </p:nvGrpSpPr>
                      <p:grpSpPr>
                        <a:xfrm>
                          <a:off x="3424745" y="3239029"/>
                          <a:ext cx="605319" cy="294908"/>
                          <a:chOff x="3424745" y="3239029"/>
                          <a:chExt cx="605319" cy="294908"/>
                        </a:xfrm>
                      </p:grpSpPr>
                      <p:sp>
                        <p:nvSpPr>
                          <p:cNvPr id="150" name="角丸四角形 149"/>
                          <p:cNvSpPr/>
                          <p:nvPr/>
                        </p:nvSpPr>
                        <p:spPr bwMode="auto">
                          <a:xfrm>
                            <a:off x="3424745" y="3239029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s24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51" name="角丸四角形 150"/>
                          <p:cNvSpPr/>
                          <p:nvPr/>
                        </p:nvSpPr>
                        <p:spPr bwMode="auto">
                          <a:xfrm>
                            <a:off x="3494563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52" name="角丸四角形 151"/>
                          <p:cNvSpPr/>
                          <p:nvPr/>
                        </p:nvSpPr>
                        <p:spPr bwMode="auto">
                          <a:xfrm>
                            <a:off x="3812867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2" name="グループ化 121"/>
                        <p:cNvGrpSpPr/>
                        <p:nvPr/>
                      </p:nvGrpSpPr>
                      <p:grpSpPr>
                        <a:xfrm>
                          <a:off x="1514921" y="3239029"/>
                          <a:ext cx="605319" cy="294908"/>
                          <a:chOff x="1514921" y="3239029"/>
                          <a:chExt cx="605319" cy="294908"/>
                        </a:xfrm>
                      </p:grpSpPr>
                      <p:sp>
                        <p:nvSpPr>
                          <p:cNvPr id="147" name="角丸四角形 146"/>
                          <p:cNvSpPr/>
                          <p:nvPr/>
                        </p:nvSpPr>
                        <p:spPr bwMode="auto">
                          <a:xfrm>
                            <a:off x="1514921" y="3239029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s21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48" name="角丸四角形 147"/>
                          <p:cNvSpPr/>
                          <p:nvPr/>
                        </p:nvSpPr>
                        <p:spPr bwMode="auto">
                          <a:xfrm>
                            <a:off x="1584739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49" name="角丸四角形 148"/>
                          <p:cNvSpPr/>
                          <p:nvPr/>
                        </p:nvSpPr>
                        <p:spPr bwMode="auto">
                          <a:xfrm>
                            <a:off x="1903043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C000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3" name="グループ化 122"/>
                        <p:cNvGrpSpPr/>
                        <p:nvPr/>
                      </p:nvGrpSpPr>
                      <p:grpSpPr>
                        <a:xfrm>
                          <a:off x="2151529" y="3239029"/>
                          <a:ext cx="605319" cy="294908"/>
                          <a:chOff x="2151529" y="3239029"/>
                          <a:chExt cx="605319" cy="294908"/>
                        </a:xfrm>
                      </p:grpSpPr>
                      <p:sp>
                        <p:nvSpPr>
                          <p:cNvPr id="144" name="角丸四角形 143"/>
                          <p:cNvSpPr/>
                          <p:nvPr/>
                        </p:nvSpPr>
                        <p:spPr bwMode="auto">
                          <a:xfrm>
                            <a:off x="2151529" y="3239029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s22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45" name="角丸四角形 144"/>
                          <p:cNvSpPr/>
                          <p:nvPr/>
                        </p:nvSpPr>
                        <p:spPr bwMode="auto">
                          <a:xfrm>
                            <a:off x="2221347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46" name="角丸四角形 145"/>
                          <p:cNvSpPr/>
                          <p:nvPr/>
                        </p:nvSpPr>
                        <p:spPr bwMode="auto">
                          <a:xfrm>
                            <a:off x="2539651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4" name="グループ化 123"/>
                        <p:cNvGrpSpPr/>
                        <p:nvPr/>
                      </p:nvGrpSpPr>
                      <p:grpSpPr>
                        <a:xfrm>
                          <a:off x="2788137" y="3239029"/>
                          <a:ext cx="605319" cy="294908"/>
                          <a:chOff x="2788137" y="3239029"/>
                          <a:chExt cx="605319" cy="294908"/>
                        </a:xfrm>
                      </p:grpSpPr>
                      <p:sp>
                        <p:nvSpPr>
                          <p:cNvPr id="141" name="角丸四角形 140"/>
                          <p:cNvSpPr/>
                          <p:nvPr/>
                        </p:nvSpPr>
                        <p:spPr bwMode="auto">
                          <a:xfrm>
                            <a:off x="2788137" y="3239029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s23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42" name="角丸四角形 141"/>
                          <p:cNvSpPr/>
                          <p:nvPr/>
                        </p:nvSpPr>
                        <p:spPr bwMode="auto">
                          <a:xfrm>
                            <a:off x="2857955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43" name="角丸四角形 142"/>
                          <p:cNvSpPr/>
                          <p:nvPr/>
                        </p:nvSpPr>
                        <p:spPr bwMode="auto">
                          <a:xfrm>
                            <a:off x="3176260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C000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5" name="グループ化 124"/>
                        <p:cNvGrpSpPr/>
                        <p:nvPr/>
                      </p:nvGrpSpPr>
                      <p:grpSpPr>
                        <a:xfrm>
                          <a:off x="5974718" y="3239029"/>
                          <a:ext cx="605319" cy="294908"/>
                          <a:chOff x="5974718" y="3239029"/>
                          <a:chExt cx="605319" cy="294908"/>
                        </a:xfrm>
                      </p:grpSpPr>
                      <p:sp>
                        <p:nvSpPr>
                          <p:cNvPr id="138" name="角丸四角形 137"/>
                          <p:cNvSpPr/>
                          <p:nvPr/>
                        </p:nvSpPr>
                        <p:spPr bwMode="auto">
                          <a:xfrm>
                            <a:off x="5974718" y="3239029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s28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39" name="角丸四角形 138"/>
                          <p:cNvSpPr/>
                          <p:nvPr/>
                        </p:nvSpPr>
                        <p:spPr bwMode="auto">
                          <a:xfrm>
                            <a:off x="6044536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40" name="角丸四角形 139"/>
                          <p:cNvSpPr/>
                          <p:nvPr/>
                        </p:nvSpPr>
                        <p:spPr bwMode="auto">
                          <a:xfrm>
                            <a:off x="6362840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6" name="グループ化 125"/>
                        <p:cNvGrpSpPr/>
                        <p:nvPr/>
                      </p:nvGrpSpPr>
                      <p:grpSpPr>
                        <a:xfrm>
                          <a:off x="4064894" y="3239029"/>
                          <a:ext cx="605319" cy="294908"/>
                          <a:chOff x="4064894" y="3239029"/>
                          <a:chExt cx="605319" cy="294908"/>
                        </a:xfrm>
                      </p:grpSpPr>
                      <p:sp>
                        <p:nvSpPr>
                          <p:cNvPr id="135" name="角丸四角形 134"/>
                          <p:cNvSpPr/>
                          <p:nvPr/>
                        </p:nvSpPr>
                        <p:spPr bwMode="auto">
                          <a:xfrm>
                            <a:off x="4064894" y="3239029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s25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36" name="角丸四角形 135"/>
                          <p:cNvSpPr/>
                          <p:nvPr/>
                        </p:nvSpPr>
                        <p:spPr bwMode="auto">
                          <a:xfrm>
                            <a:off x="4134712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37" name="角丸四角形 136"/>
                          <p:cNvSpPr/>
                          <p:nvPr/>
                        </p:nvSpPr>
                        <p:spPr bwMode="auto">
                          <a:xfrm>
                            <a:off x="4453016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7" name="グループ化 126"/>
                        <p:cNvGrpSpPr/>
                        <p:nvPr/>
                      </p:nvGrpSpPr>
                      <p:grpSpPr>
                        <a:xfrm>
                          <a:off x="4701502" y="3239029"/>
                          <a:ext cx="605319" cy="294908"/>
                          <a:chOff x="4701502" y="3239029"/>
                          <a:chExt cx="605319" cy="294908"/>
                        </a:xfrm>
                      </p:grpSpPr>
                      <p:sp>
                        <p:nvSpPr>
                          <p:cNvPr id="132" name="角丸四角形 131"/>
                          <p:cNvSpPr/>
                          <p:nvPr/>
                        </p:nvSpPr>
                        <p:spPr bwMode="auto">
                          <a:xfrm>
                            <a:off x="4701502" y="3239029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s26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33" name="角丸四角形 132"/>
                          <p:cNvSpPr/>
                          <p:nvPr/>
                        </p:nvSpPr>
                        <p:spPr bwMode="auto">
                          <a:xfrm>
                            <a:off x="4771320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34" name="角丸四角形 133"/>
                          <p:cNvSpPr/>
                          <p:nvPr/>
                        </p:nvSpPr>
                        <p:spPr bwMode="auto">
                          <a:xfrm>
                            <a:off x="5089624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8" name="グループ化 127"/>
                        <p:cNvGrpSpPr/>
                        <p:nvPr/>
                      </p:nvGrpSpPr>
                      <p:grpSpPr>
                        <a:xfrm>
                          <a:off x="5338110" y="3239029"/>
                          <a:ext cx="605319" cy="294908"/>
                          <a:chOff x="5338110" y="3239029"/>
                          <a:chExt cx="605319" cy="294908"/>
                        </a:xfrm>
                      </p:grpSpPr>
                      <p:sp>
                        <p:nvSpPr>
                          <p:cNvPr id="129" name="角丸四角形 128"/>
                          <p:cNvSpPr/>
                          <p:nvPr/>
                        </p:nvSpPr>
                        <p:spPr bwMode="auto">
                          <a:xfrm>
                            <a:off x="5338110" y="3239029"/>
                            <a:ext cx="605319" cy="294908"/>
                          </a:xfrm>
                          <a:prstGeom prst="roundRect">
                            <a:avLst>
                              <a:gd name="adj" fmla="val 3724"/>
                            </a:avLst>
                          </a:prstGeom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latin typeface="+mj-ea"/>
                                <a:ea typeface="+mj-ea"/>
                              </a:rPr>
                              <a:t>s27</a:t>
                            </a:r>
                            <a:endParaRPr kumimoji="1" lang="en-US" altLang="ja-JP" sz="400" b="1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30" name="角丸四角形 129"/>
                          <p:cNvSpPr/>
                          <p:nvPr/>
                        </p:nvSpPr>
                        <p:spPr bwMode="auto">
                          <a:xfrm>
                            <a:off x="5407928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e1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131" name="角丸四角形 130"/>
                          <p:cNvSpPr/>
                          <p:nvPr/>
                        </p:nvSpPr>
                        <p:spPr bwMode="auto">
                          <a:xfrm>
                            <a:off x="5726232" y="3424767"/>
                            <a:ext cx="150922" cy="10917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extLst/>
                        </p:spPr>
                        <p:txBody>
    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altLang="ja-JP" sz="400" b="1" dirty="0" smtClean="0">
                                <a:solidFill>
                                  <a:schemeClr val="bg1"/>
                                </a:solidFill>
                                <a:latin typeface="+mj-ea"/>
                                <a:ea typeface="+mj-ea"/>
                              </a:rPr>
                              <a:t>e2</a:t>
                            </a:r>
                            <a:endParaRPr kumimoji="1" lang="en-US" altLang="ja-JP" sz="400" b="1" dirty="0" smtClean="0">
                              <a:solidFill>
                                <a:schemeClr val="bg1"/>
                              </a:solidFill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81" name="テキスト ボックス 80"/>
                <p:cNvSpPr txBox="1"/>
                <p:nvPr/>
              </p:nvSpPr>
              <p:spPr>
                <a:xfrm>
                  <a:off x="384656" y="3173751"/>
                  <a:ext cx="3834168" cy="1895255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prstDash val="sysDash"/>
                </a:ln>
              </p:spPr>
              <p:txBody>
                <a:bodyPr wrap="none" lIns="18000" tIns="18000" rIns="18000" bIns="18000" rtlCol="0" anchor="ctr" anchorCtr="0">
                  <a:noAutofit/>
                </a:bodyPr>
                <a:lstStyle/>
                <a:p>
                  <a:r>
                    <a:rPr lang="en-US" altLang="ja-JP" sz="1000" b="1" dirty="0" err="1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HaaS</a:t>
                  </a:r>
                  <a:endParaRPr lang="en-US" altLang="ja-JP" sz="1000" b="1" dirty="0" smtClean="0">
                    <a:solidFill>
                      <a:srgbClr val="FF0000"/>
                    </a:solidFill>
                    <a:latin typeface="+mj-ea"/>
                    <a:ea typeface="+mj-ea"/>
                  </a:endParaRPr>
                </a:p>
                <a:p>
                  <a:r>
                    <a:rPr lang="en-US" altLang="ja-JP" sz="1000" b="1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Core</a:t>
                  </a:r>
                </a:p>
                <a:p>
                  <a:r>
                    <a:rPr lang="en-US" altLang="ja-JP" sz="1000" b="1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NW</a:t>
                  </a:r>
                </a:p>
              </p:txBody>
            </p:sp>
            <p:sp>
              <p:nvSpPr>
                <p:cNvPr id="82" name="テキスト ボックス 81"/>
                <p:cNvSpPr txBox="1"/>
                <p:nvPr/>
              </p:nvSpPr>
              <p:spPr>
                <a:xfrm>
                  <a:off x="44956" y="5266586"/>
                  <a:ext cx="4513569" cy="550018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prstDash val="sysDash"/>
                </a:ln>
              </p:spPr>
              <p:txBody>
                <a:bodyPr wrap="none" lIns="18000" tIns="18000" rIns="18000" bIns="18000" rtlCol="0" anchor="b" anchorCtr="1"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HaaS</a:t>
                  </a:r>
                  <a:r>
                    <a:rPr lang="en-US" altLang="ja-JP" sz="1000" b="1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 Resource</a:t>
                  </a:r>
                </a:p>
              </p:txBody>
            </p:sp>
            <p:sp>
              <p:nvSpPr>
                <p:cNvPr id="83" name="テキスト ボックス 82"/>
                <p:cNvSpPr txBox="1"/>
                <p:nvPr/>
              </p:nvSpPr>
              <p:spPr>
                <a:xfrm>
                  <a:off x="44956" y="2451739"/>
                  <a:ext cx="4513569" cy="550018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prstDash val="sysDash"/>
                </a:ln>
              </p:spPr>
              <p:txBody>
                <a:bodyPr wrap="none" lIns="18000" tIns="18000" rIns="18000" bIns="18000" rtlCol="0" anchor="t" anchorCtr="1"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HaaS</a:t>
                  </a:r>
                  <a:r>
                    <a:rPr lang="en-US" altLang="ja-JP" sz="1000" b="1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 Resource</a:t>
                  </a:r>
                </a:p>
              </p:txBody>
            </p:sp>
          </p:grpSp>
          <p:grpSp>
            <p:nvGrpSpPr>
              <p:cNvPr id="16" name="グループ化 15"/>
              <p:cNvGrpSpPr/>
              <p:nvPr/>
            </p:nvGrpSpPr>
            <p:grpSpPr>
              <a:xfrm>
                <a:off x="1110290" y="3285237"/>
                <a:ext cx="2382901" cy="1651398"/>
                <a:chOff x="4683378" y="2033218"/>
                <a:chExt cx="2382901" cy="1651398"/>
              </a:xfrm>
            </p:grpSpPr>
            <p:grpSp>
              <p:nvGrpSpPr>
                <p:cNvPr id="17" name="グループ化 16"/>
                <p:cNvGrpSpPr/>
                <p:nvPr/>
              </p:nvGrpSpPr>
              <p:grpSpPr>
                <a:xfrm>
                  <a:off x="4683378" y="3328088"/>
                  <a:ext cx="2382901" cy="356528"/>
                  <a:chOff x="4683378" y="3328088"/>
                  <a:chExt cx="2382901" cy="356528"/>
                </a:xfrm>
              </p:grpSpPr>
              <p:grpSp>
                <p:nvGrpSpPr>
                  <p:cNvPr id="52" name="グループ化 51"/>
                  <p:cNvGrpSpPr/>
                  <p:nvPr/>
                </p:nvGrpSpPr>
                <p:grpSpPr>
                  <a:xfrm>
                    <a:off x="4683378" y="3328088"/>
                    <a:ext cx="583341" cy="356528"/>
                    <a:chOff x="4683378" y="3328088"/>
                    <a:chExt cx="583341" cy="356528"/>
                  </a:xfrm>
                </p:grpSpPr>
                <p:sp>
                  <p:nvSpPr>
                    <p:cNvPr id="74" name="角丸四角形 73"/>
                    <p:cNvSpPr/>
                    <p:nvPr/>
                  </p:nvSpPr>
                  <p:spPr bwMode="auto">
                    <a:xfrm>
                      <a:off x="4683378" y="3328088"/>
                      <a:ext cx="583341" cy="35652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SW11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75" name="グループ化 74"/>
                    <p:cNvGrpSpPr/>
                    <p:nvPr/>
                  </p:nvGrpSpPr>
                  <p:grpSpPr>
                    <a:xfrm>
                      <a:off x="4701239" y="3587334"/>
                      <a:ext cx="547619" cy="97282"/>
                      <a:chOff x="1765245" y="4559034"/>
                      <a:chExt cx="614537" cy="109170"/>
                    </a:xfrm>
                  </p:grpSpPr>
                  <p:sp>
                    <p:nvSpPr>
                      <p:cNvPr id="76" name="角丸四角形 75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77" name="角丸四角形 76"/>
                      <p:cNvSpPr/>
                      <p:nvPr/>
                    </p:nvSpPr>
                    <p:spPr bwMode="auto">
                      <a:xfrm>
                        <a:off x="1920027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78" name="角丸四角形 77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79" name="角丸四角形 78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53" name="グループ化 52"/>
                  <p:cNvGrpSpPr/>
                  <p:nvPr/>
                </p:nvGrpSpPr>
                <p:grpSpPr>
                  <a:xfrm>
                    <a:off x="5282870" y="3328088"/>
                    <a:ext cx="583341" cy="356528"/>
                    <a:chOff x="5282870" y="3328088"/>
                    <a:chExt cx="583341" cy="356528"/>
                  </a:xfrm>
                </p:grpSpPr>
                <p:sp>
                  <p:nvSpPr>
                    <p:cNvPr id="68" name="角丸四角形 67"/>
                    <p:cNvSpPr/>
                    <p:nvPr/>
                  </p:nvSpPr>
                  <p:spPr bwMode="auto">
                    <a:xfrm>
                      <a:off x="5282870" y="3328088"/>
                      <a:ext cx="583341" cy="35652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SW12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69" name="グループ化 68"/>
                    <p:cNvGrpSpPr/>
                    <p:nvPr/>
                  </p:nvGrpSpPr>
                  <p:grpSpPr>
                    <a:xfrm>
                      <a:off x="5300731" y="3587334"/>
                      <a:ext cx="547619" cy="97282"/>
                      <a:chOff x="1765245" y="4559034"/>
                      <a:chExt cx="614537" cy="109170"/>
                    </a:xfrm>
                  </p:grpSpPr>
                  <p:sp>
                    <p:nvSpPr>
                      <p:cNvPr id="70" name="角丸四角形 69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71" name="角丸四角形 70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72" name="角丸四角形 71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73" name="角丸四角形 72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54" name="グループ化 53"/>
                  <p:cNvGrpSpPr/>
                  <p:nvPr/>
                </p:nvGrpSpPr>
                <p:grpSpPr>
                  <a:xfrm>
                    <a:off x="5883446" y="3328088"/>
                    <a:ext cx="583341" cy="356528"/>
                    <a:chOff x="5883446" y="3328088"/>
                    <a:chExt cx="583341" cy="356528"/>
                  </a:xfrm>
                </p:grpSpPr>
                <p:sp>
                  <p:nvSpPr>
                    <p:cNvPr id="62" name="角丸四角形 61"/>
                    <p:cNvSpPr/>
                    <p:nvPr/>
                  </p:nvSpPr>
                  <p:spPr bwMode="auto">
                    <a:xfrm>
                      <a:off x="5883446" y="3328088"/>
                      <a:ext cx="583341" cy="35652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SW13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63" name="グループ化 62"/>
                    <p:cNvGrpSpPr/>
                    <p:nvPr/>
                  </p:nvGrpSpPr>
                  <p:grpSpPr>
                    <a:xfrm>
                      <a:off x="5901307" y="3587334"/>
                      <a:ext cx="547619" cy="97282"/>
                      <a:chOff x="1765245" y="4559034"/>
                      <a:chExt cx="614537" cy="109170"/>
                    </a:xfrm>
                  </p:grpSpPr>
                  <p:sp>
                    <p:nvSpPr>
                      <p:cNvPr id="64" name="角丸四角形 63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65" name="角丸四角形 64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66" name="角丸四角形 65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67" name="角丸四角形 66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55" name="グループ化 54"/>
                  <p:cNvGrpSpPr/>
                  <p:nvPr/>
                </p:nvGrpSpPr>
                <p:grpSpPr>
                  <a:xfrm>
                    <a:off x="6482938" y="3328088"/>
                    <a:ext cx="583341" cy="356528"/>
                    <a:chOff x="6482938" y="3328088"/>
                    <a:chExt cx="583341" cy="356528"/>
                  </a:xfrm>
                </p:grpSpPr>
                <p:sp>
                  <p:nvSpPr>
                    <p:cNvPr id="56" name="角丸四角形 55"/>
                    <p:cNvSpPr/>
                    <p:nvPr/>
                  </p:nvSpPr>
                  <p:spPr bwMode="auto">
                    <a:xfrm>
                      <a:off x="6482938" y="3328088"/>
                      <a:ext cx="583341" cy="35652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SW14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57" name="グループ化 56"/>
                    <p:cNvGrpSpPr/>
                    <p:nvPr/>
                  </p:nvGrpSpPr>
                  <p:grpSpPr>
                    <a:xfrm>
                      <a:off x="6500799" y="3587334"/>
                      <a:ext cx="547619" cy="97282"/>
                      <a:chOff x="1765245" y="4559034"/>
                      <a:chExt cx="614537" cy="109170"/>
                    </a:xfrm>
                  </p:grpSpPr>
                  <p:sp>
                    <p:nvSpPr>
                      <p:cNvPr id="58" name="角丸四角形 57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e11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59" name="角丸四角形 58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e12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60" name="角丸四角形 59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e13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61" name="角丸四角形 60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e14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" name="グループ化 17"/>
                <p:cNvGrpSpPr/>
                <p:nvPr/>
              </p:nvGrpSpPr>
              <p:grpSpPr>
                <a:xfrm>
                  <a:off x="4683378" y="2680654"/>
                  <a:ext cx="2382901" cy="356528"/>
                  <a:chOff x="4683378" y="2680654"/>
                  <a:chExt cx="2382901" cy="356528"/>
                </a:xfrm>
              </p:grpSpPr>
              <p:sp>
                <p:nvSpPr>
                  <p:cNvPr id="48" name="角丸四角形 47"/>
                  <p:cNvSpPr/>
                  <p:nvPr/>
                </p:nvSpPr>
                <p:spPr bwMode="auto">
                  <a:xfrm>
                    <a:off x="4683378" y="2680654"/>
                    <a:ext cx="583341" cy="356528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latin typeface="+mj-ea"/>
                        <a:ea typeface="+mj-ea"/>
                      </a:rPr>
                      <a:t>SW31</a:t>
                    </a:r>
                    <a:endParaRPr kumimoji="1" lang="en-US" altLang="ja-JP" sz="400" b="1" dirty="0" smtClean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49" name="角丸四角形 48"/>
                  <p:cNvSpPr/>
                  <p:nvPr/>
                </p:nvSpPr>
                <p:spPr bwMode="auto">
                  <a:xfrm>
                    <a:off x="5282870" y="2680654"/>
                    <a:ext cx="583341" cy="356528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latin typeface="+mj-ea"/>
                        <a:ea typeface="+mj-ea"/>
                      </a:rPr>
                      <a:t>SW32</a:t>
                    </a:r>
                    <a:endParaRPr kumimoji="1" lang="en-US" altLang="ja-JP" sz="400" b="1" dirty="0" smtClean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50" name="角丸四角形 49"/>
                  <p:cNvSpPr/>
                  <p:nvPr/>
                </p:nvSpPr>
                <p:spPr bwMode="auto">
                  <a:xfrm>
                    <a:off x="5883446" y="2680654"/>
                    <a:ext cx="583341" cy="356528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latin typeface="+mj-ea"/>
                        <a:ea typeface="+mj-ea"/>
                      </a:rPr>
                      <a:t>SW33</a:t>
                    </a:r>
                    <a:endParaRPr kumimoji="1" lang="en-US" altLang="ja-JP" sz="400" b="1" dirty="0" smtClean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51" name="角丸四角形 50"/>
                  <p:cNvSpPr/>
                  <p:nvPr/>
                </p:nvSpPr>
                <p:spPr bwMode="auto">
                  <a:xfrm>
                    <a:off x="6482938" y="2680654"/>
                    <a:ext cx="583341" cy="356528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latin typeface="+mj-ea"/>
                        <a:ea typeface="+mj-ea"/>
                      </a:rPr>
                      <a:t>SW34</a:t>
                    </a:r>
                    <a:endParaRPr kumimoji="1" lang="en-US" altLang="ja-JP" sz="400" b="1" dirty="0" smtClean="0">
                      <a:latin typeface="+mj-ea"/>
                      <a:ea typeface="+mj-ea"/>
                    </a:endParaRPr>
                  </a:p>
                </p:txBody>
              </p:sp>
            </p:grpSp>
            <p:grpSp>
              <p:nvGrpSpPr>
                <p:cNvPr id="19" name="グループ化 18"/>
                <p:cNvGrpSpPr/>
                <p:nvPr/>
              </p:nvGrpSpPr>
              <p:grpSpPr>
                <a:xfrm>
                  <a:off x="4683378" y="2033218"/>
                  <a:ext cx="2382901" cy="356528"/>
                  <a:chOff x="4683378" y="2033218"/>
                  <a:chExt cx="2382901" cy="356528"/>
                </a:xfrm>
              </p:grpSpPr>
              <p:grpSp>
                <p:nvGrpSpPr>
                  <p:cNvPr id="20" name="グループ化 19"/>
                  <p:cNvGrpSpPr/>
                  <p:nvPr/>
                </p:nvGrpSpPr>
                <p:grpSpPr>
                  <a:xfrm>
                    <a:off x="4683378" y="2033218"/>
                    <a:ext cx="583341" cy="356528"/>
                    <a:chOff x="4683378" y="2033218"/>
                    <a:chExt cx="583341" cy="356528"/>
                  </a:xfrm>
                </p:grpSpPr>
                <p:sp>
                  <p:nvSpPr>
                    <p:cNvPr id="42" name="角丸四角形 41"/>
                    <p:cNvSpPr/>
                    <p:nvPr/>
                  </p:nvSpPr>
                  <p:spPr bwMode="auto">
                    <a:xfrm>
                      <a:off x="4683378" y="2033218"/>
                      <a:ext cx="583341" cy="35652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SW21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43" name="グループ化 42"/>
                    <p:cNvGrpSpPr/>
                    <p:nvPr/>
                  </p:nvGrpSpPr>
                  <p:grpSpPr>
                    <a:xfrm>
                      <a:off x="4701239" y="2033218"/>
                      <a:ext cx="547619" cy="97282"/>
                      <a:chOff x="1765245" y="4559034"/>
                      <a:chExt cx="614537" cy="109170"/>
                    </a:xfrm>
                  </p:grpSpPr>
                  <p:sp>
                    <p:nvSpPr>
                      <p:cNvPr id="44" name="角丸四角形 43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45" name="角丸四角形 44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46" name="角丸四角形 45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47" name="角丸四角形 46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21" name="グループ化 20"/>
                  <p:cNvGrpSpPr/>
                  <p:nvPr/>
                </p:nvGrpSpPr>
                <p:grpSpPr>
                  <a:xfrm>
                    <a:off x="5282870" y="2033218"/>
                    <a:ext cx="583341" cy="356528"/>
                    <a:chOff x="5282870" y="2033218"/>
                    <a:chExt cx="583341" cy="356528"/>
                  </a:xfrm>
                </p:grpSpPr>
                <p:sp>
                  <p:nvSpPr>
                    <p:cNvPr id="36" name="角丸四角形 35"/>
                    <p:cNvSpPr/>
                    <p:nvPr/>
                  </p:nvSpPr>
                  <p:spPr bwMode="auto">
                    <a:xfrm>
                      <a:off x="5282870" y="2033218"/>
                      <a:ext cx="583341" cy="35652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SW22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37" name="グループ化 36"/>
                    <p:cNvGrpSpPr/>
                    <p:nvPr/>
                  </p:nvGrpSpPr>
                  <p:grpSpPr>
                    <a:xfrm>
                      <a:off x="5300731" y="2033218"/>
                      <a:ext cx="547619" cy="97282"/>
                      <a:chOff x="1765245" y="4559034"/>
                      <a:chExt cx="614537" cy="109170"/>
                    </a:xfrm>
                  </p:grpSpPr>
                  <p:sp>
                    <p:nvSpPr>
                      <p:cNvPr id="38" name="角丸四角形 37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39" name="角丸四角形 38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40" name="角丸四角形 39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41" name="角丸四角形 40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22" name="グループ化 21"/>
                  <p:cNvGrpSpPr/>
                  <p:nvPr/>
                </p:nvGrpSpPr>
                <p:grpSpPr>
                  <a:xfrm>
                    <a:off x="5883446" y="2033218"/>
                    <a:ext cx="583341" cy="356528"/>
                    <a:chOff x="5883446" y="2033218"/>
                    <a:chExt cx="583341" cy="356528"/>
                  </a:xfrm>
                </p:grpSpPr>
                <p:sp>
                  <p:nvSpPr>
                    <p:cNvPr id="30" name="角丸四角形 29"/>
                    <p:cNvSpPr/>
                    <p:nvPr/>
                  </p:nvSpPr>
                  <p:spPr bwMode="auto">
                    <a:xfrm>
                      <a:off x="5883446" y="2033218"/>
                      <a:ext cx="583341" cy="35652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SW23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31" name="グループ化 30"/>
                    <p:cNvGrpSpPr/>
                    <p:nvPr/>
                  </p:nvGrpSpPr>
                  <p:grpSpPr>
                    <a:xfrm>
                      <a:off x="5901307" y="2033218"/>
                      <a:ext cx="547619" cy="97282"/>
                      <a:chOff x="1765245" y="4559034"/>
                      <a:chExt cx="614537" cy="109170"/>
                    </a:xfrm>
                  </p:grpSpPr>
                  <p:sp>
                    <p:nvSpPr>
                      <p:cNvPr id="32" name="角丸四角形 31"/>
                      <p:cNvSpPr/>
                      <p:nvPr/>
                    </p:nvSpPr>
                    <p:spPr bwMode="auto">
                      <a:xfrm>
                        <a:off x="1765245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33" name="角丸四角形 32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34" name="角丸四角形 33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35" name="角丸四角形 34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grpSp>
                <p:nvGrpSpPr>
                  <p:cNvPr id="23" name="グループ化 22"/>
                  <p:cNvGrpSpPr/>
                  <p:nvPr/>
                </p:nvGrpSpPr>
                <p:grpSpPr>
                  <a:xfrm>
                    <a:off x="6482938" y="2033218"/>
                    <a:ext cx="583341" cy="356528"/>
                    <a:chOff x="6482938" y="2033218"/>
                    <a:chExt cx="583341" cy="356528"/>
                  </a:xfrm>
                </p:grpSpPr>
                <p:sp>
                  <p:nvSpPr>
                    <p:cNvPr id="24" name="角丸四角形 23"/>
                    <p:cNvSpPr/>
                    <p:nvPr/>
                  </p:nvSpPr>
                  <p:spPr bwMode="auto">
                    <a:xfrm>
                      <a:off x="6482938" y="2033218"/>
                      <a:ext cx="583341" cy="35652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SW24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25" name="グループ化 24"/>
                    <p:cNvGrpSpPr/>
                    <p:nvPr/>
                  </p:nvGrpSpPr>
                  <p:grpSpPr>
                    <a:xfrm>
                      <a:off x="6500800" y="2033218"/>
                      <a:ext cx="547618" cy="97282"/>
                      <a:chOff x="1765246" y="4559034"/>
                      <a:chExt cx="614536" cy="109170"/>
                    </a:xfrm>
                  </p:grpSpPr>
                  <p:sp>
                    <p:nvSpPr>
                      <p:cNvPr id="26" name="角丸四角形 25"/>
                      <p:cNvSpPr/>
                      <p:nvPr/>
                    </p:nvSpPr>
                    <p:spPr bwMode="auto">
                      <a:xfrm>
                        <a:off x="176524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e15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7" name="角丸四角形 26"/>
                      <p:cNvSpPr/>
                      <p:nvPr/>
                    </p:nvSpPr>
                    <p:spPr bwMode="auto">
                      <a:xfrm>
                        <a:off x="1920026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e16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8" name="角丸四角形 27"/>
                      <p:cNvSpPr/>
                      <p:nvPr/>
                    </p:nvSpPr>
                    <p:spPr bwMode="auto">
                      <a:xfrm>
                        <a:off x="2074079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e17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9" name="角丸四角形 28"/>
                      <p:cNvSpPr/>
                      <p:nvPr/>
                    </p:nvSpPr>
                    <p:spPr bwMode="auto">
                      <a:xfrm>
                        <a:off x="2228860" y="4559034"/>
                        <a:ext cx="150922" cy="1091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extLst/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ja-JP" sz="400" b="1" dirty="0" smtClean="0">
                            <a:solidFill>
                              <a:schemeClr val="bg1"/>
                            </a:solidFill>
                            <a:latin typeface="+mj-ea"/>
                            <a:ea typeface="+mj-ea"/>
                          </a:rPr>
                          <a:t>e18</a:t>
                        </a:r>
                        <a:endParaRPr kumimoji="1"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511" name="グループ化 510"/>
            <p:cNvGrpSpPr/>
            <p:nvPr/>
          </p:nvGrpSpPr>
          <p:grpSpPr>
            <a:xfrm>
              <a:off x="4082834" y="3172504"/>
              <a:ext cx="5016286" cy="3364865"/>
              <a:chOff x="4082834" y="3172504"/>
              <a:chExt cx="5016286" cy="3364865"/>
            </a:xfrm>
          </p:grpSpPr>
          <p:grpSp>
            <p:nvGrpSpPr>
              <p:cNvPr id="6" name="グループ化 5"/>
              <p:cNvGrpSpPr>
                <a:grpSpLocks noChangeAspect="1"/>
              </p:cNvGrpSpPr>
              <p:nvPr/>
            </p:nvGrpSpPr>
            <p:grpSpPr>
              <a:xfrm>
                <a:off x="4585551" y="3343445"/>
                <a:ext cx="4513569" cy="2958318"/>
                <a:chOff x="1980794" y="3100208"/>
                <a:chExt cx="5065116" cy="3319817"/>
              </a:xfrm>
            </p:grpSpPr>
            <p:grpSp>
              <p:nvGrpSpPr>
                <p:cNvPr id="365" name="グループ化 364"/>
                <p:cNvGrpSpPr/>
                <p:nvPr/>
              </p:nvGrpSpPr>
              <p:grpSpPr>
                <a:xfrm>
                  <a:off x="4453848" y="4312308"/>
                  <a:ext cx="654624" cy="400095"/>
                  <a:chOff x="4453848" y="4312308"/>
                  <a:chExt cx="654624" cy="400095"/>
                </a:xfrm>
              </p:grpSpPr>
              <p:sp>
                <p:nvSpPr>
                  <p:cNvPr id="502" name="角丸四角形 501"/>
                  <p:cNvSpPr/>
                  <p:nvPr/>
                </p:nvSpPr>
                <p:spPr bwMode="auto">
                  <a:xfrm>
                    <a:off x="4453848" y="4312308"/>
                    <a:ext cx="654624" cy="400095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latin typeface="+mj-ea"/>
                        <a:ea typeface="+mj-ea"/>
                      </a:rPr>
                      <a:t>SW12</a:t>
                    </a:r>
                    <a:endParaRPr kumimoji="1" lang="en-US" altLang="ja-JP" sz="400" b="1" dirty="0" smtClean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503" name="グループ化 502"/>
                  <p:cNvGrpSpPr/>
                  <p:nvPr/>
                </p:nvGrpSpPr>
                <p:grpSpPr>
                  <a:xfrm>
                    <a:off x="4486458" y="4603233"/>
                    <a:ext cx="589404" cy="109170"/>
                    <a:chOff x="3437593" y="4595668"/>
                    <a:chExt cx="589404" cy="109170"/>
                  </a:xfrm>
                </p:grpSpPr>
                <p:sp>
                  <p:nvSpPr>
                    <p:cNvPr id="508" name="角丸四角形 507"/>
                    <p:cNvSpPr/>
                    <p:nvPr/>
                  </p:nvSpPr>
                  <p:spPr bwMode="auto">
                    <a:xfrm>
                      <a:off x="3437593" y="4595668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09" name="角丸四角形 508"/>
                    <p:cNvSpPr/>
                    <p:nvPr/>
                  </p:nvSpPr>
                  <p:spPr bwMode="auto">
                    <a:xfrm>
                      <a:off x="3656834" y="4595668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e14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10" name="角丸四角形 509"/>
                    <p:cNvSpPr/>
                    <p:nvPr/>
                  </p:nvSpPr>
                  <p:spPr bwMode="auto">
                    <a:xfrm>
                      <a:off x="3876075" y="4595668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e14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504" name="グループ化 503"/>
                  <p:cNvGrpSpPr/>
                  <p:nvPr/>
                </p:nvGrpSpPr>
                <p:grpSpPr>
                  <a:xfrm>
                    <a:off x="4486458" y="4312308"/>
                    <a:ext cx="589404" cy="109170"/>
                    <a:chOff x="3437593" y="4313897"/>
                    <a:chExt cx="589404" cy="109170"/>
                  </a:xfrm>
                </p:grpSpPr>
                <p:sp>
                  <p:nvSpPr>
                    <p:cNvPr id="505" name="角丸四角形 504"/>
                    <p:cNvSpPr/>
                    <p:nvPr/>
                  </p:nvSpPr>
                  <p:spPr bwMode="auto">
                    <a:xfrm>
                      <a:off x="3437593" y="431389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e16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06" name="角丸四角形 505"/>
                    <p:cNvSpPr/>
                    <p:nvPr/>
                  </p:nvSpPr>
                  <p:spPr bwMode="auto">
                    <a:xfrm>
                      <a:off x="3656834" y="431389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e18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07" name="角丸四角形 506"/>
                    <p:cNvSpPr/>
                    <p:nvPr/>
                  </p:nvSpPr>
                  <p:spPr bwMode="auto">
                    <a:xfrm>
                      <a:off x="3876075" y="431389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e18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grpSp>
              <p:nvGrpSpPr>
                <p:cNvPr id="366" name="グループ化 365"/>
                <p:cNvGrpSpPr/>
                <p:nvPr/>
              </p:nvGrpSpPr>
              <p:grpSpPr>
                <a:xfrm>
                  <a:off x="5280015" y="4693320"/>
                  <a:ext cx="654624" cy="400095"/>
                  <a:chOff x="5280015" y="4693320"/>
                  <a:chExt cx="654624" cy="400095"/>
                </a:xfrm>
              </p:grpSpPr>
              <p:sp>
                <p:nvSpPr>
                  <p:cNvPr id="495" name="角丸四角形 494"/>
                  <p:cNvSpPr/>
                  <p:nvPr/>
                </p:nvSpPr>
                <p:spPr bwMode="auto">
                  <a:xfrm>
                    <a:off x="5280015" y="4693320"/>
                    <a:ext cx="654624" cy="400095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latin typeface="+mj-ea"/>
                        <a:ea typeface="+mj-ea"/>
                      </a:rPr>
                      <a:t>SW13</a:t>
                    </a:r>
                    <a:endParaRPr kumimoji="1" lang="en-US" altLang="ja-JP" sz="400" b="1" dirty="0" smtClean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496" name="グループ化 495"/>
                  <p:cNvGrpSpPr/>
                  <p:nvPr/>
                </p:nvGrpSpPr>
                <p:grpSpPr>
                  <a:xfrm>
                    <a:off x="5356901" y="4984245"/>
                    <a:ext cx="500853" cy="109170"/>
                    <a:chOff x="4443579" y="4853558"/>
                    <a:chExt cx="500853" cy="109170"/>
                  </a:xfrm>
                </p:grpSpPr>
                <p:sp>
                  <p:nvSpPr>
                    <p:cNvPr id="500" name="角丸四角形 499"/>
                    <p:cNvSpPr/>
                    <p:nvPr/>
                  </p:nvSpPr>
                  <p:spPr bwMode="auto">
                    <a:xfrm>
                      <a:off x="4443579" y="4853558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01" name="角丸四角形 500"/>
                    <p:cNvSpPr/>
                    <p:nvPr/>
                  </p:nvSpPr>
                  <p:spPr bwMode="auto">
                    <a:xfrm>
                      <a:off x="4793510" y="4853558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97" name="グループ化 496"/>
                  <p:cNvGrpSpPr/>
                  <p:nvPr/>
                </p:nvGrpSpPr>
                <p:grpSpPr>
                  <a:xfrm>
                    <a:off x="5356901" y="4693320"/>
                    <a:ext cx="500853" cy="109170"/>
                    <a:chOff x="4443579" y="4566915"/>
                    <a:chExt cx="500853" cy="109170"/>
                  </a:xfrm>
                </p:grpSpPr>
                <p:sp>
                  <p:nvSpPr>
                    <p:cNvPr id="498" name="角丸四角形 497"/>
                    <p:cNvSpPr/>
                    <p:nvPr/>
                  </p:nvSpPr>
                  <p:spPr bwMode="auto">
                    <a:xfrm>
                      <a:off x="4443579" y="4566915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e15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99" name="角丸四角形 498"/>
                    <p:cNvSpPr/>
                    <p:nvPr/>
                  </p:nvSpPr>
                  <p:spPr bwMode="auto">
                    <a:xfrm>
                      <a:off x="4793510" y="4566915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e15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grpSp>
              <p:nvGrpSpPr>
                <p:cNvPr id="367" name="グループ化 366"/>
                <p:cNvGrpSpPr/>
                <p:nvPr/>
              </p:nvGrpSpPr>
              <p:grpSpPr>
                <a:xfrm>
                  <a:off x="6081990" y="4960315"/>
                  <a:ext cx="654624" cy="400095"/>
                  <a:chOff x="6081990" y="4960315"/>
                  <a:chExt cx="654624" cy="400095"/>
                </a:xfrm>
              </p:grpSpPr>
              <p:sp>
                <p:nvSpPr>
                  <p:cNvPr id="486" name="角丸四角形 485"/>
                  <p:cNvSpPr/>
                  <p:nvPr/>
                </p:nvSpPr>
                <p:spPr bwMode="auto">
                  <a:xfrm>
                    <a:off x="6081990" y="4960315"/>
                    <a:ext cx="654624" cy="400095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latin typeface="+mj-ea"/>
                        <a:ea typeface="+mj-ea"/>
                      </a:rPr>
                      <a:t>SW14</a:t>
                    </a:r>
                    <a:endParaRPr kumimoji="1" lang="en-US" altLang="ja-JP" sz="400" b="1" dirty="0" smtClean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487" name="グループ化 486"/>
                  <p:cNvGrpSpPr/>
                  <p:nvPr/>
                </p:nvGrpSpPr>
                <p:grpSpPr>
                  <a:xfrm>
                    <a:off x="6137608" y="5251240"/>
                    <a:ext cx="543389" cy="109170"/>
                    <a:chOff x="5425769" y="4935223"/>
                    <a:chExt cx="543389" cy="109170"/>
                  </a:xfrm>
                </p:grpSpPr>
                <p:sp>
                  <p:nvSpPr>
                    <p:cNvPr id="492" name="角丸四角形 491"/>
                    <p:cNvSpPr/>
                    <p:nvPr/>
                  </p:nvSpPr>
                  <p:spPr bwMode="auto">
                    <a:xfrm>
                      <a:off x="5425769" y="4935223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e13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93" name="角丸四角形 492"/>
                    <p:cNvSpPr/>
                    <p:nvPr/>
                  </p:nvSpPr>
                  <p:spPr bwMode="auto">
                    <a:xfrm>
                      <a:off x="5622003" y="4935223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e13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94" name="角丸四角形 493"/>
                    <p:cNvSpPr/>
                    <p:nvPr/>
                  </p:nvSpPr>
                  <p:spPr bwMode="auto">
                    <a:xfrm>
                      <a:off x="5818236" y="4935223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88" name="グループ化 487"/>
                  <p:cNvGrpSpPr/>
                  <p:nvPr/>
                </p:nvGrpSpPr>
                <p:grpSpPr>
                  <a:xfrm>
                    <a:off x="6137608" y="4960315"/>
                    <a:ext cx="543389" cy="109170"/>
                    <a:chOff x="5425769" y="4690569"/>
                    <a:chExt cx="543389" cy="109170"/>
                  </a:xfrm>
                </p:grpSpPr>
                <p:sp>
                  <p:nvSpPr>
                    <p:cNvPr id="489" name="角丸四角形 488"/>
                    <p:cNvSpPr/>
                    <p:nvPr/>
                  </p:nvSpPr>
                  <p:spPr bwMode="auto">
                    <a:xfrm>
                      <a:off x="5425769" y="4690569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e18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90" name="角丸四角形 489"/>
                    <p:cNvSpPr/>
                    <p:nvPr/>
                  </p:nvSpPr>
                  <p:spPr bwMode="auto">
                    <a:xfrm>
                      <a:off x="5622002" y="4690569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e16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91" name="角丸四角形 490"/>
                    <p:cNvSpPr/>
                    <p:nvPr/>
                  </p:nvSpPr>
                  <p:spPr bwMode="auto">
                    <a:xfrm>
                      <a:off x="5818236" y="4690569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e17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grpSp>
              <p:nvGrpSpPr>
                <p:cNvPr id="368" name="グループ化 367"/>
                <p:cNvGrpSpPr/>
                <p:nvPr/>
              </p:nvGrpSpPr>
              <p:grpSpPr>
                <a:xfrm>
                  <a:off x="2652566" y="4712403"/>
                  <a:ext cx="1461961" cy="400095"/>
                  <a:chOff x="2652566" y="4712403"/>
                  <a:chExt cx="1461961" cy="400095"/>
                </a:xfrm>
              </p:grpSpPr>
              <p:sp>
                <p:nvSpPr>
                  <p:cNvPr id="467" name="角丸四角形 466"/>
                  <p:cNvSpPr/>
                  <p:nvPr/>
                </p:nvSpPr>
                <p:spPr bwMode="auto">
                  <a:xfrm>
                    <a:off x="2652566" y="4712403"/>
                    <a:ext cx="1461961" cy="400095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latin typeface="+mj-ea"/>
                        <a:ea typeface="+mj-ea"/>
                      </a:rPr>
                      <a:t>SW11</a:t>
                    </a:r>
                    <a:endParaRPr kumimoji="1" lang="en-US" altLang="ja-JP" sz="400" b="1" dirty="0" smtClean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468" name="グループ化 467"/>
                  <p:cNvGrpSpPr/>
                  <p:nvPr/>
                </p:nvGrpSpPr>
                <p:grpSpPr>
                  <a:xfrm>
                    <a:off x="2731149" y="5003328"/>
                    <a:ext cx="1304795" cy="109170"/>
                    <a:chOff x="1742956" y="4522622"/>
                    <a:chExt cx="1304795" cy="109170"/>
                  </a:xfrm>
                </p:grpSpPr>
                <p:sp>
                  <p:nvSpPr>
                    <p:cNvPr id="478" name="角丸四角形 477"/>
                    <p:cNvSpPr/>
                    <p:nvPr/>
                  </p:nvSpPr>
                  <p:spPr bwMode="auto">
                    <a:xfrm>
                      <a:off x="1742956" y="4522622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e13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79" name="角丸四角形 478"/>
                    <p:cNvSpPr/>
                    <p:nvPr/>
                  </p:nvSpPr>
                  <p:spPr bwMode="auto">
                    <a:xfrm>
                      <a:off x="1907795" y="4522622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e14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80" name="角丸四角形 479"/>
                    <p:cNvSpPr/>
                    <p:nvPr/>
                  </p:nvSpPr>
                  <p:spPr bwMode="auto">
                    <a:xfrm>
                      <a:off x="2237473" y="4522622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81" name="角丸四角形 480"/>
                    <p:cNvSpPr/>
                    <p:nvPr/>
                  </p:nvSpPr>
                  <p:spPr bwMode="auto">
                    <a:xfrm>
                      <a:off x="2072634" y="4522622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82" name="角丸四角形 481"/>
                    <p:cNvSpPr/>
                    <p:nvPr/>
                  </p:nvSpPr>
                  <p:spPr bwMode="auto">
                    <a:xfrm>
                      <a:off x="2402312" y="4522622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83" name="角丸四角形 482"/>
                    <p:cNvSpPr/>
                    <p:nvPr/>
                  </p:nvSpPr>
                  <p:spPr bwMode="auto">
                    <a:xfrm>
                      <a:off x="2567151" y="4522622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e14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84" name="角丸四角形 483"/>
                    <p:cNvSpPr/>
                    <p:nvPr/>
                  </p:nvSpPr>
                  <p:spPr bwMode="auto">
                    <a:xfrm>
                      <a:off x="2731990" y="4522622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85" name="角丸四角形 484"/>
                    <p:cNvSpPr/>
                    <p:nvPr/>
                  </p:nvSpPr>
                  <p:spPr bwMode="auto">
                    <a:xfrm>
                      <a:off x="2896829" y="4522622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e13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69" name="グループ化 468"/>
                  <p:cNvGrpSpPr/>
                  <p:nvPr/>
                </p:nvGrpSpPr>
                <p:grpSpPr>
                  <a:xfrm>
                    <a:off x="2731149" y="4712403"/>
                    <a:ext cx="1304795" cy="109170"/>
                    <a:chOff x="1742956" y="4231697"/>
                    <a:chExt cx="1304795" cy="109170"/>
                  </a:xfrm>
                </p:grpSpPr>
                <p:sp>
                  <p:nvSpPr>
                    <p:cNvPr id="470" name="角丸四角形 469"/>
                    <p:cNvSpPr/>
                    <p:nvPr/>
                  </p:nvSpPr>
                  <p:spPr bwMode="auto">
                    <a:xfrm>
                      <a:off x="1742956" y="423169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e15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71" name="角丸四角形 470"/>
                    <p:cNvSpPr/>
                    <p:nvPr/>
                  </p:nvSpPr>
                  <p:spPr bwMode="auto">
                    <a:xfrm>
                      <a:off x="1907795" y="423169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e17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72" name="角丸四角形 471"/>
                    <p:cNvSpPr/>
                    <p:nvPr/>
                  </p:nvSpPr>
                  <p:spPr bwMode="auto">
                    <a:xfrm>
                      <a:off x="2072634" y="423169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e17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73" name="角丸四角形 472"/>
                    <p:cNvSpPr/>
                    <p:nvPr/>
                  </p:nvSpPr>
                  <p:spPr bwMode="auto">
                    <a:xfrm>
                      <a:off x="2237473" y="423169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e15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74" name="角丸四角形 473"/>
                    <p:cNvSpPr/>
                    <p:nvPr/>
                  </p:nvSpPr>
                  <p:spPr bwMode="auto">
                    <a:xfrm>
                      <a:off x="2402312" y="423169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e16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75" name="角丸四角形 474"/>
                    <p:cNvSpPr/>
                    <p:nvPr/>
                  </p:nvSpPr>
                  <p:spPr bwMode="auto">
                    <a:xfrm>
                      <a:off x="2567151" y="423169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e17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76" name="角丸四角形 475"/>
                    <p:cNvSpPr/>
                    <p:nvPr/>
                  </p:nvSpPr>
                  <p:spPr bwMode="auto">
                    <a:xfrm>
                      <a:off x="2731990" y="423169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e16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77" name="角丸四角形 476"/>
                    <p:cNvSpPr/>
                    <p:nvPr/>
                  </p:nvSpPr>
                  <p:spPr bwMode="auto">
                    <a:xfrm>
                      <a:off x="2896829" y="423169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e18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cxnSp>
              <p:nvCxnSpPr>
                <p:cNvPr id="369" name="直線コネクタ 106"/>
                <p:cNvCxnSpPr>
                  <a:stCxn id="462" idx="0"/>
                  <a:endCxn id="508" idx="2"/>
                </p:cNvCxnSpPr>
                <p:nvPr/>
              </p:nvCxnSpPr>
              <p:spPr bwMode="auto">
                <a:xfrm rot="5400000" flipH="1" flipV="1">
                  <a:off x="2637639" y="4200837"/>
                  <a:ext cx="1412714" cy="2435846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" name="直線コネクタ 106"/>
                <p:cNvCxnSpPr>
                  <a:stCxn id="463" idx="0"/>
                  <a:endCxn id="480" idx="2"/>
                </p:cNvCxnSpPr>
                <p:nvPr/>
              </p:nvCxnSpPr>
              <p:spPr bwMode="auto">
                <a:xfrm rot="5400000" flipH="1" flipV="1">
                  <a:off x="2366443" y="5190433"/>
                  <a:ext cx="1012619" cy="856750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1" name="直線コネクタ 106"/>
                <p:cNvCxnSpPr>
                  <a:stCxn id="459" idx="0"/>
                  <a:endCxn id="501" idx="2"/>
                </p:cNvCxnSpPr>
                <p:nvPr/>
              </p:nvCxnSpPr>
              <p:spPr bwMode="auto">
                <a:xfrm rot="5400000" flipH="1" flipV="1">
                  <a:off x="3756636" y="4099461"/>
                  <a:ext cx="1031702" cy="3019611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" name="直線コネクタ 106"/>
                <p:cNvCxnSpPr>
                  <a:stCxn id="460" idx="0"/>
                  <a:endCxn id="481" idx="2"/>
                </p:cNvCxnSpPr>
                <p:nvPr/>
              </p:nvCxnSpPr>
              <p:spPr bwMode="auto">
                <a:xfrm rot="5400000" flipH="1" flipV="1">
                  <a:off x="2602327" y="5591157"/>
                  <a:ext cx="1012619" cy="55303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" name="直線コネクタ 106"/>
                <p:cNvCxnSpPr>
                  <a:stCxn id="456" idx="0"/>
                  <a:endCxn id="494" idx="2"/>
                </p:cNvCxnSpPr>
                <p:nvPr/>
              </p:nvCxnSpPr>
              <p:spPr bwMode="auto">
                <a:xfrm rot="5400000" flipH="1" flipV="1">
                  <a:off x="4620059" y="4139641"/>
                  <a:ext cx="764707" cy="3206247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4" name="直線コネクタ 106"/>
                <p:cNvCxnSpPr>
                  <a:stCxn id="457" idx="0"/>
                  <a:endCxn id="482" idx="2"/>
                </p:cNvCxnSpPr>
                <p:nvPr/>
              </p:nvCxnSpPr>
              <p:spPr bwMode="auto">
                <a:xfrm rot="16200000" flipV="1">
                  <a:off x="3085471" y="5492994"/>
                  <a:ext cx="1012619" cy="251627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5" name="直線コネクタ 106"/>
                <p:cNvCxnSpPr>
                  <a:stCxn id="465" idx="0"/>
                  <a:endCxn id="500" idx="2"/>
                </p:cNvCxnSpPr>
                <p:nvPr/>
              </p:nvCxnSpPr>
              <p:spPr bwMode="auto">
                <a:xfrm rot="5400000" flipH="1" flipV="1">
                  <a:off x="4218279" y="4911034"/>
                  <a:ext cx="1031702" cy="1396464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6" name="直線コネクタ 106"/>
                <p:cNvCxnSpPr>
                  <a:stCxn id="466" idx="0"/>
                  <a:endCxn id="484" idx="2"/>
                </p:cNvCxnSpPr>
                <p:nvPr/>
              </p:nvCxnSpPr>
              <p:spPr bwMode="auto">
                <a:xfrm rot="16200000" flipV="1">
                  <a:off x="3568614" y="5339529"/>
                  <a:ext cx="1012619" cy="558557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7" name="直線コネクタ 106"/>
                <p:cNvCxnSpPr>
                  <a:stCxn id="450" idx="0"/>
                  <a:endCxn id="493" idx="2"/>
                </p:cNvCxnSpPr>
                <p:nvPr/>
              </p:nvCxnSpPr>
              <p:spPr bwMode="auto">
                <a:xfrm rot="5400000" flipH="1" flipV="1">
                  <a:off x="5160321" y="4876136"/>
                  <a:ext cx="764707" cy="1733257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8" name="直線コネクタ 106"/>
                <p:cNvCxnSpPr>
                  <a:stCxn id="451" idx="0"/>
                  <a:endCxn id="478" idx="2"/>
                </p:cNvCxnSpPr>
                <p:nvPr/>
              </p:nvCxnSpPr>
              <p:spPr bwMode="auto">
                <a:xfrm rot="16200000" flipV="1">
                  <a:off x="3394171" y="4524938"/>
                  <a:ext cx="1012619" cy="2187740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9" name="直線コネクタ 106"/>
                <p:cNvCxnSpPr>
                  <a:stCxn id="447" idx="0"/>
                  <a:endCxn id="492" idx="2"/>
                </p:cNvCxnSpPr>
                <p:nvPr/>
              </p:nvCxnSpPr>
              <p:spPr bwMode="auto">
                <a:xfrm rot="5400000" flipH="1" flipV="1">
                  <a:off x="5380508" y="5292557"/>
                  <a:ext cx="764707" cy="900415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0" name="直線コネクタ 106"/>
                <p:cNvCxnSpPr>
                  <a:stCxn id="448" idx="0"/>
                  <a:endCxn id="485" idx="2"/>
                </p:cNvCxnSpPr>
                <p:nvPr/>
              </p:nvCxnSpPr>
              <p:spPr bwMode="auto">
                <a:xfrm rot="16200000" flipV="1">
                  <a:off x="4289412" y="4783570"/>
                  <a:ext cx="1012619" cy="1670475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1" name="直線コネクタ 106"/>
                <p:cNvCxnSpPr>
                  <a:stCxn id="444" idx="0"/>
                  <a:endCxn id="479" idx="2"/>
                </p:cNvCxnSpPr>
                <p:nvPr/>
              </p:nvCxnSpPr>
              <p:spPr bwMode="auto">
                <a:xfrm rot="16200000" flipV="1">
                  <a:off x="3954047" y="4129901"/>
                  <a:ext cx="1012619" cy="2977813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2" name="直線コネクタ 106"/>
                <p:cNvCxnSpPr>
                  <a:stCxn id="445" idx="0"/>
                  <a:endCxn id="509" idx="2"/>
                </p:cNvCxnSpPr>
                <p:nvPr/>
              </p:nvCxnSpPr>
              <p:spPr bwMode="auto">
                <a:xfrm rot="16200000" flipV="1">
                  <a:off x="4818006" y="4675557"/>
                  <a:ext cx="1412714" cy="1486406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3" name="直線コネクタ 106"/>
                <p:cNvCxnSpPr>
                  <a:stCxn id="453" idx="0"/>
                  <a:endCxn id="483" idx="2"/>
                </p:cNvCxnSpPr>
                <p:nvPr/>
              </p:nvCxnSpPr>
              <p:spPr bwMode="auto">
                <a:xfrm rot="16200000" flipV="1">
                  <a:off x="4602029" y="4141275"/>
                  <a:ext cx="1012619" cy="2955065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4" name="直線コネクタ 106"/>
                <p:cNvCxnSpPr>
                  <a:stCxn id="454" idx="0"/>
                  <a:endCxn id="510" idx="2"/>
                </p:cNvCxnSpPr>
                <p:nvPr/>
              </p:nvCxnSpPr>
              <p:spPr bwMode="auto">
                <a:xfrm rot="16200000" flipV="1">
                  <a:off x="5245931" y="4466873"/>
                  <a:ext cx="1412714" cy="1903773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5" name="直線コネクタ 106"/>
                <p:cNvCxnSpPr>
                  <a:stCxn id="430" idx="2"/>
                  <a:endCxn id="470" idx="0"/>
                </p:cNvCxnSpPr>
                <p:nvPr/>
              </p:nvCxnSpPr>
              <p:spPr bwMode="auto">
                <a:xfrm rot="16200000" flipH="1">
                  <a:off x="1807698" y="3713490"/>
                  <a:ext cx="1317287" cy="680537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6" name="直線コネクタ 106"/>
                <p:cNvCxnSpPr>
                  <a:stCxn id="431" idx="2"/>
                  <a:endCxn id="498" idx="0"/>
                </p:cNvCxnSpPr>
                <p:nvPr/>
              </p:nvCxnSpPr>
              <p:spPr bwMode="auto">
                <a:xfrm rot="16200000" flipH="1">
                  <a:off x="3289267" y="2550225"/>
                  <a:ext cx="1298204" cy="2987985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7" name="直線コネクタ 106"/>
                <p:cNvCxnSpPr>
                  <a:stCxn id="427" idx="2"/>
                  <a:endCxn id="505" idx="0"/>
                </p:cNvCxnSpPr>
                <p:nvPr/>
              </p:nvCxnSpPr>
              <p:spPr bwMode="auto">
                <a:xfrm rot="16200000" flipH="1">
                  <a:off x="3203704" y="2954093"/>
                  <a:ext cx="917192" cy="1799238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8" name="直線コネクタ 106"/>
                <p:cNvCxnSpPr>
                  <a:stCxn id="428" idx="2"/>
                  <a:endCxn id="473" idx="0"/>
                </p:cNvCxnSpPr>
                <p:nvPr/>
              </p:nvCxnSpPr>
              <p:spPr bwMode="auto">
                <a:xfrm rot="16200000" flipH="1">
                  <a:off x="2532413" y="3943688"/>
                  <a:ext cx="1317287" cy="220142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9" name="直線コネクタ 106"/>
                <p:cNvCxnSpPr>
                  <a:stCxn id="424" idx="2"/>
                  <a:endCxn id="471" idx="0"/>
                </p:cNvCxnSpPr>
                <p:nvPr/>
              </p:nvCxnSpPr>
              <p:spPr bwMode="auto">
                <a:xfrm rot="5400000">
                  <a:off x="2526726" y="3839839"/>
                  <a:ext cx="1317287" cy="427840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0" name="直線コネクタ 106"/>
                <p:cNvCxnSpPr>
                  <a:stCxn id="425" idx="2"/>
                  <a:endCxn id="499" idx="0"/>
                </p:cNvCxnSpPr>
                <p:nvPr/>
              </p:nvCxnSpPr>
              <p:spPr bwMode="auto">
                <a:xfrm rot="16200000" flipH="1">
                  <a:off x="4100841" y="3011868"/>
                  <a:ext cx="1298204" cy="2064699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1" name="直線コネクタ 106"/>
                <p:cNvCxnSpPr>
                  <a:stCxn id="433" idx="2"/>
                  <a:endCxn id="489" idx="0"/>
                </p:cNvCxnSpPr>
                <p:nvPr/>
              </p:nvCxnSpPr>
              <p:spPr bwMode="auto">
                <a:xfrm rot="16200000" flipH="1">
                  <a:off x="4341884" y="3089129"/>
                  <a:ext cx="1565199" cy="2177172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2" name="直線コネクタ 106"/>
                <p:cNvCxnSpPr>
                  <a:stCxn id="434" idx="2"/>
                  <a:endCxn id="474" idx="0"/>
                </p:cNvCxnSpPr>
                <p:nvPr/>
              </p:nvCxnSpPr>
              <p:spPr bwMode="auto">
                <a:xfrm rot="5400000">
                  <a:off x="3251441" y="3609642"/>
                  <a:ext cx="1317287" cy="888235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3" name="直線コネクタ 106"/>
                <p:cNvCxnSpPr>
                  <a:stCxn id="418" idx="2"/>
                  <a:endCxn id="490" idx="0"/>
                </p:cNvCxnSpPr>
                <p:nvPr/>
              </p:nvCxnSpPr>
              <p:spPr bwMode="auto">
                <a:xfrm rot="16200000" flipH="1">
                  <a:off x="4760075" y="3311087"/>
                  <a:ext cx="1565199" cy="1733256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4" name="直線コネクタ 106"/>
                <p:cNvCxnSpPr>
                  <a:stCxn id="419" idx="2"/>
                  <a:endCxn id="475" idx="0"/>
                </p:cNvCxnSpPr>
                <p:nvPr/>
              </p:nvCxnSpPr>
              <p:spPr bwMode="auto">
                <a:xfrm rot="5400000">
                  <a:off x="3653935" y="3371987"/>
                  <a:ext cx="1317287" cy="1363545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5" name="直線コネクタ 106"/>
                <p:cNvCxnSpPr>
                  <a:stCxn id="415" idx="2"/>
                  <a:endCxn id="472" idx="0"/>
                </p:cNvCxnSpPr>
                <p:nvPr/>
              </p:nvCxnSpPr>
              <p:spPr bwMode="auto">
                <a:xfrm rot="5400000">
                  <a:off x="3565828" y="2965576"/>
                  <a:ext cx="1317287" cy="2176366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6" name="直線コネクタ 106"/>
                <p:cNvCxnSpPr>
                  <a:stCxn id="416" idx="2"/>
                  <a:endCxn id="491" idx="0"/>
                </p:cNvCxnSpPr>
                <p:nvPr/>
              </p:nvCxnSpPr>
              <p:spPr bwMode="auto">
                <a:xfrm rot="16200000" flipH="1">
                  <a:off x="5335648" y="3690426"/>
                  <a:ext cx="1565199" cy="974578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7" name="直線コネクタ 106"/>
                <p:cNvCxnSpPr>
                  <a:stCxn id="412" idx="2"/>
                  <a:endCxn id="476" idx="0"/>
                </p:cNvCxnSpPr>
                <p:nvPr/>
              </p:nvCxnSpPr>
              <p:spPr bwMode="auto">
                <a:xfrm rot="5400000">
                  <a:off x="4213810" y="2976950"/>
                  <a:ext cx="1317287" cy="2153618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8" name="直線コネクタ 106"/>
                <p:cNvCxnSpPr>
                  <a:stCxn id="413" idx="2"/>
                  <a:endCxn id="506" idx="0"/>
                </p:cNvCxnSpPr>
                <p:nvPr/>
              </p:nvCxnSpPr>
              <p:spPr bwMode="auto">
                <a:xfrm rot="5400000">
                  <a:off x="5065767" y="3110509"/>
                  <a:ext cx="917192" cy="1486406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9" name="直線コネクタ 106"/>
                <p:cNvCxnSpPr>
                  <a:stCxn id="421" idx="2"/>
                  <a:endCxn id="507" idx="0"/>
                </p:cNvCxnSpPr>
                <p:nvPr/>
              </p:nvCxnSpPr>
              <p:spPr bwMode="auto">
                <a:xfrm rot="5400000">
                  <a:off x="5334540" y="3060978"/>
                  <a:ext cx="917192" cy="1585469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0" name="直線コネクタ 106"/>
                <p:cNvCxnSpPr>
                  <a:stCxn id="422" idx="2"/>
                  <a:endCxn id="477" idx="0"/>
                </p:cNvCxnSpPr>
                <p:nvPr/>
              </p:nvCxnSpPr>
              <p:spPr bwMode="auto">
                <a:xfrm rot="5400000">
                  <a:off x="4773686" y="2581914"/>
                  <a:ext cx="1317287" cy="2943691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 w="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401" name="グループ化 400"/>
                <p:cNvGrpSpPr/>
                <p:nvPr/>
              </p:nvGrpSpPr>
              <p:grpSpPr>
                <a:xfrm>
                  <a:off x="1980794" y="6125117"/>
                  <a:ext cx="5065116" cy="294908"/>
                  <a:chOff x="2039442" y="6175220"/>
                  <a:chExt cx="5065116" cy="294908"/>
                </a:xfrm>
              </p:grpSpPr>
              <p:grpSp>
                <p:nvGrpSpPr>
                  <p:cNvPr id="435" name="グループ化 434"/>
                  <p:cNvGrpSpPr/>
                  <p:nvPr/>
                </p:nvGrpSpPr>
                <p:grpSpPr>
                  <a:xfrm>
                    <a:off x="3949266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464" name="角丸四角形 463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s14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65" name="角丸四角形 464"/>
                    <p:cNvSpPr/>
                    <p:nvPr/>
                  </p:nvSpPr>
                  <p:spPr bwMode="auto">
                    <a:xfrm>
                      <a:off x="2109261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66" name="角丸四角形 465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36" name="グループ化 435"/>
                  <p:cNvGrpSpPr/>
                  <p:nvPr/>
                </p:nvGrpSpPr>
                <p:grpSpPr>
                  <a:xfrm>
                    <a:off x="2039442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461" name="角丸四角形 460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s11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62" name="角丸四角形 461"/>
                    <p:cNvSpPr/>
                    <p:nvPr/>
                  </p:nvSpPr>
                  <p:spPr bwMode="auto">
                    <a:xfrm>
                      <a:off x="2109260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63" name="角丸四角形 462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37" name="グループ化 436"/>
                  <p:cNvGrpSpPr/>
                  <p:nvPr/>
                </p:nvGrpSpPr>
                <p:grpSpPr>
                  <a:xfrm>
                    <a:off x="2676050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458" name="角丸四角形 457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s12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59" name="角丸四角形 458"/>
                    <p:cNvSpPr/>
                    <p:nvPr/>
                  </p:nvSpPr>
                  <p:spPr bwMode="auto">
                    <a:xfrm>
                      <a:off x="2109261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60" name="角丸四角形 459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38" name="グループ化 437"/>
                  <p:cNvGrpSpPr/>
                  <p:nvPr/>
                </p:nvGrpSpPr>
                <p:grpSpPr>
                  <a:xfrm>
                    <a:off x="3312658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455" name="角丸四角形 454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s13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56" name="角丸四角形 455"/>
                    <p:cNvSpPr/>
                    <p:nvPr/>
                  </p:nvSpPr>
                  <p:spPr bwMode="auto">
                    <a:xfrm>
                      <a:off x="2109260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57" name="角丸四角形 456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39" name="グループ化 438"/>
                  <p:cNvGrpSpPr/>
                  <p:nvPr/>
                </p:nvGrpSpPr>
                <p:grpSpPr>
                  <a:xfrm>
                    <a:off x="6499239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452" name="角丸四角形 451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s18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53" name="角丸四角形 452"/>
                    <p:cNvSpPr/>
                    <p:nvPr/>
                  </p:nvSpPr>
                  <p:spPr bwMode="auto">
                    <a:xfrm>
                      <a:off x="2109260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54" name="角丸四角形 453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40" name="グループ化 439"/>
                  <p:cNvGrpSpPr/>
                  <p:nvPr/>
                </p:nvGrpSpPr>
                <p:grpSpPr>
                  <a:xfrm>
                    <a:off x="4589415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449" name="角丸四角形 448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s15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50" name="角丸四角形 449"/>
                    <p:cNvSpPr/>
                    <p:nvPr/>
                  </p:nvSpPr>
                  <p:spPr bwMode="auto">
                    <a:xfrm>
                      <a:off x="2109260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51" name="角丸四角形 450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41" name="グループ化 440"/>
                  <p:cNvGrpSpPr/>
                  <p:nvPr/>
                </p:nvGrpSpPr>
                <p:grpSpPr>
                  <a:xfrm>
                    <a:off x="5226023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446" name="角丸四角形 445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s16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47" name="角丸四角形 446"/>
                    <p:cNvSpPr/>
                    <p:nvPr/>
                  </p:nvSpPr>
                  <p:spPr bwMode="auto">
                    <a:xfrm>
                      <a:off x="2109260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48" name="角丸四角形 447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42" name="グループ化 441"/>
                  <p:cNvGrpSpPr/>
                  <p:nvPr/>
                </p:nvGrpSpPr>
                <p:grpSpPr>
                  <a:xfrm>
                    <a:off x="5862631" y="6175220"/>
                    <a:ext cx="605319" cy="294908"/>
                    <a:chOff x="2039442" y="6175220"/>
                    <a:chExt cx="605319" cy="294908"/>
                  </a:xfrm>
                </p:grpSpPr>
                <p:sp>
                  <p:nvSpPr>
                    <p:cNvPr id="443" name="角丸四角形 442"/>
                    <p:cNvSpPr/>
                    <p:nvPr/>
                  </p:nvSpPr>
                  <p:spPr bwMode="auto">
                    <a:xfrm>
                      <a:off x="2039442" y="6175220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s17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44" name="角丸四角形 443"/>
                    <p:cNvSpPr/>
                    <p:nvPr/>
                  </p:nvSpPr>
                  <p:spPr bwMode="auto">
                    <a:xfrm>
                      <a:off x="2109260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45" name="角丸四角形 444"/>
                    <p:cNvSpPr/>
                    <p:nvPr/>
                  </p:nvSpPr>
                  <p:spPr bwMode="auto">
                    <a:xfrm>
                      <a:off x="2427564" y="6175220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grpSp>
              <p:nvGrpSpPr>
                <p:cNvPr id="402" name="グループ化 401"/>
                <p:cNvGrpSpPr/>
                <p:nvPr/>
              </p:nvGrpSpPr>
              <p:grpSpPr>
                <a:xfrm>
                  <a:off x="1980794" y="3100208"/>
                  <a:ext cx="5065116" cy="294908"/>
                  <a:chOff x="1514921" y="3239029"/>
                  <a:chExt cx="5065116" cy="294908"/>
                </a:xfrm>
              </p:grpSpPr>
              <p:grpSp>
                <p:nvGrpSpPr>
                  <p:cNvPr id="403" name="グループ化 402"/>
                  <p:cNvGrpSpPr/>
                  <p:nvPr/>
                </p:nvGrpSpPr>
                <p:grpSpPr>
                  <a:xfrm>
                    <a:off x="3424745" y="3239029"/>
                    <a:ext cx="605319" cy="294908"/>
                    <a:chOff x="3424745" y="3239029"/>
                    <a:chExt cx="605319" cy="294908"/>
                  </a:xfrm>
                </p:grpSpPr>
                <p:sp>
                  <p:nvSpPr>
                    <p:cNvPr id="432" name="角丸四角形 431"/>
                    <p:cNvSpPr/>
                    <p:nvPr/>
                  </p:nvSpPr>
                  <p:spPr bwMode="auto">
                    <a:xfrm>
                      <a:off x="3424745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s24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33" name="角丸四角形 432"/>
                    <p:cNvSpPr/>
                    <p:nvPr/>
                  </p:nvSpPr>
                  <p:spPr bwMode="auto">
                    <a:xfrm>
                      <a:off x="3494563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34" name="角丸四角形 433"/>
                    <p:cNvSpPr/>
                    <p:nvPr/>
                  </p:nvSpPr>
                  <p:spPr bwMode="auto">
                    <a:xfrm>
                      <a:off x="3812867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04" name="グループ化 403"/>
                  <p:cNvGrpSpPr/>
                  <p:nvPr/>
                </p:nvGrpSpPr>
                <p:grpSpPr>
                  <a:xfrm>
                    <a:off x="1514921" y="3239029"/>
                    <a:ext cx="605319" cy="294908"/>
                    <a:chOff x="1514921" y="3239029"/>
                    <a:chExt cx="605319" cy="294908"/>
                  </a:xfrm>
                </p:grpSpPr>
                <p:sp>
                  <p:nvSpPr>
                    <p:cNvPr id="429" name="角丸四角形 428"/>
                    <p:cNvSpPr/>
                    <p:nvPr/>
                  </p:nvSpPr>
                  <p:spPr bwMode="auto">
                    <a:xfrm>
                      <a:off x="1514921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s21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30" name="角丸四角形 429"/>
                    <p:cNvSpPr/>
                    <p:nvPr/>
                  </p:nvSpPr>
                  <p:spPr bwMode="auto">
                    <a:xfrm>
                      <a:off x="1584739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31" name="角丸四角形 430"/>
                    <p:cNvSpPr/>
                    <p:nvPr/>
                  </p:nvSpPr>
                  <p:spPr bwMode="auto">
                    <a:xfrm>
                      <a:off x="1903043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05" name="グループ化 404"/>
                  <p:cNvGrpSpPr/>
                  <p:nvPr/>
                </p:nvGrpSpPr>
                <p:grpSpPr>
                  <a:xfrm>
                    <a:off x="2151529" y="3239029"/>
                    <a:ext cx="605319" cy="294908"/>
                    <a:chOff x="2151529" y="3239029"/>
                    <a:chExt cx="605319" cy="294908"/>
                  </a:xfrm>
                </p:grpSpPr>
                <p:sp>
                  <p:nvSpPr>
                    <p:cNvPr id="426" name="角丸四角形 425"/>
                    <p:cNvSpPr/>
                    <p:nvPr/>
                  </p:nvSpPr>
                  <p:spPr bwMode="auto">
                    <a:xfrm>
                      <a:off x="2151529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s22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27" name="角丸四角形 426"/>
                    <p:cNvSpPr/>
                    <p:nvPr/>
                  </p:nvSpPr>
                  <p:spPr bwMode="auto">
                    <a:xfrm>
                      <a:off x="2221347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28" name="角丸四角形 427"/>
                    <p:cNvSpPr/>
                    <p:nvPr/>
                  </p:nvSpPr>
                  <p:spPr bwMode="auto">
                    <a:xfrm>
                      <a:off x="2539651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06" name="グループ化 405"/>
                  <p:cNvGrpSpPr/>
                  <p:nvPr/>
                </p:nvGrpSpPr>
                <p:grpSpPr>
                  <a:xfrm>
                    <a:off x="2788137" y="3239029"/>
                    <a:ext cx="605319" cy="294908"/>
                    <a:chOff x="2788137" y="3239029"/>
                    <a:chExt cx="605319" cy="294908"/>
                  </a:xfrm>
                </p:grpSpPr>
                <p:sp>
                  <p:nvSpPr>
                    <p:cNvPr id="423" name="角丸四角形 422"/>
                    <p:cNvSpPr/>
                    <p:nvPr/>
                  </p:nvSpPr>
                  <p:spPr bwMode="auto">
                    <a:xfrm>
                      <a:off x="2788137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s23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24" name="角丸四角形 423"/>
                    <p:cNvSpPr/>
                    <p:nvPr/>
                  </p:nvSpPr>
                  <p:spPr bwMode="auto">
                    <a:xfrm>
                      <a:off x="2857955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25" name="角丸四角形 424"/>
                    <p:cNvSpPr/>
                    <p:nvPr/>
                  </p:nvSpPr>
                  <p:spPr bwMode="auto">
                    <a:xfrm>
                      <a:off x="3176260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07" name="グループ化 406"/>
                  <p:cNvGrpSpPr/>
                  <p:nvPr/>
                </p:nvGrpSpPr>
                <p:grpSpPr>
                  <a:xfrm>
                    <a:off x="5974718" y="3239029"/>
                    <a:ext cx="605319" cy="294908"/>
                    <a:chOff x="5974718" y="3239029"/>
                    <a:chExt cx="605319" cy="294908"/>
                  </a:xfrm>
                </p:grpSpPr>
                <p:sp>
                  <p:nvSpPr>
                    <p:cNvPr id="420" name="角丸四角形 419"/>
                    <p:cNvSpPr/>
                    <p:nvPr/>
                  </p:nvSpPr>
                  <p:spPr bwMode="auto">
                    <a:xfrm>
                      <a:off x="5974718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s28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21" name="角丸四角形 420"/>
                    <p:cNvSpPr/>
                    <p:nvPr/>
                  </p:nvSpPr>
                  <p:spPr bwMode="auto">
                    <a:xfrm>
                      <a:off x="6044536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22" name="角丸四角形 421"/>
                    <p:cNvSpPr/>
                    <p:nvPr/>
                  </p:nvSpPr>
                  <p:spPr bwMode="auto">
                    <a:xfrm>
                      <a:off x="6362840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08" name="グループ化 407"/>
                  <p:cNvGrpSpPr/>
                  <p:nvPr/>
                </p:nvGrpSpPr>
                <p:grpSpPr>
                  <a:xfrm>
                    <a:off x="4064894" y="3239029"/>
                    <a:ext cx="605319" cy="294908"/>
                    <a:chOff x="4064894" y="3239029"/>
                    <a:chExt cx="605319" cy="294908"/>
                  </a:xfrm>
                </p:grpSpPr>
                <p:sp>
                  <p:nvSpPr>
                    <p:cNvPr id="417" name="角丸四角形 416"/>
                    <p:cNvSpPr/>
                    <p:nvPr/>
                  </p:nvSpPr>
                  <p:spPr bwMode="auto">
                    <a:xfrm>
                      <a:off x="4064894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s25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18" name="角丸四角形 417"/>
                    <p:cNvSpPr/>
                    <p:nvPr/>
                  </p:nvSpPr>
                  <p:spPr bwMode="auto">
                    <a:xfrm>
                      <a:off x="4134712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19" name="角丸四角形 418"/>
                    <p:cNvSpPr/>
                    <p:nvPr/>
                  </p:nvSpPr>
                  <p:spPr bwMode="auto">
                    <a:xfrm>
                      <a:off x="4453016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09" name="グループ化 408"/>
                  <p:cNvGrpSpPr/>
                  <p:nvPr/>
                </p:nvGrpSpPr>
                <p:grpSpPr>
                  <a:xfrm>
                    <a:off x="4701502" y="3239029"/>
                    <a:ext cx="605319" cy="294908"/>
                    <a:chOff x="4701502" y="3239029"/>
                    <a:chExt cx="605319" cy="294908"/>
                  </a:xfrm>
                </p:grpSpPr>
                <p:sp>
                  <p:nvSpPr>
                    <p:cNvPr id="414" name="角丸四角形 413"/>
                    <p:cNvSpPr/>
                    <p:nvPr/>
                  </p:nvSpPr>
                  <p:spPr bwMode="auto">
                    <a:xfrm>
                      <a:off x="4701502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s26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15" name="角丸四角形 414"/>
                    <p:cNvSpPr/>
                    <p:nvPr/>
                  </p:nvSpPr>
                  <p:spPr bwMode="auto">
                    <a:xfrm>
                      <a:off x="4771320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16" name="角丸四角形 415"/>
                    <p:cNvSpPr/>
                    <p:nvPr/>
                  </p:nvSpPr>
                  <p:spPr bwMode="auto">
                    <a:xfrm>
                      <a:off x="5089624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10" name="グループ化 409"/>
                  <p:cNvGrpSpPr/>
                  <p:nvPr/>
                </p:nvGrpSpPr>
                <p:grpSpPr>
                  <a:xfrm>
                    <a:off x="5338110" y="3239029"/>
                    <a:ext cx="605319" cy="294908"/>
                    <a:chOff x="5338110" y="3239029"/>
                    <a:chExt cx="605319" cy="294908"/>
                  </a:xfrm>
                </p:grpSpPr>
                <p:sp>
                  <p:nvSpPr>
                    <p:cNvPr id="411" name="角丸四角形 410"/>
                    <p:cNvSpPr/>
                    <p:nvPr/>
                  </p:nvSpPr>
                  <p:spPr bwMode="auto">
                    <a:xfrm>
                      <a:off x="5338110" y="3239029"/>
                      <a:ext cx="605319" cy="294908"/>
                    </a:xfrm>
                    <a:prstGeom prst="roundRect">
                      <a:avLst>
                        <a:gd name="adj" fmla="val 3724"/>
                      </a:avLst>
                    </a:prstGeom>
                    <a:solidFill>
                      <a:schemeClr val="accent6">
                        <a:lumMod val="25000"/>
                        <a:lumOff val="7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latin typeface="+mj-ea"/>
                          <a:ea typeface="+mj-ea"/>
                        </a:rPr>
                        <a:t>s27</a:t>
                      </a:r>
                      <a:endParaRPr kumimoji="1" lang="en-US" altLang="ja-JP" sz="400" b="1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12" name="角丸四角形 411"/>
                    <p:cNvSpPr/>
                    <p:nvPr/>
                  </p:nvSpPr>
                  <p:spPr bwMode="auto">
                    <a:xfrm>
                      <a:off x="5407928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413" name="角丸四角形 412"/>
                    <p:cNvSpPr/>
                    <p:nvPr/>
                  </p:nvSpPr>
                  <p:spPr bwMode="auto">
                    <a:xfrm>
                      <a:off x="5726232" y="3424767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75000"/>
                        <a:lumOff val="25000"/>
                      </a:schemeClr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</p:grpSp>
          <p:sp>
            <p:nvSpPr>
              <p:cNvPr id="7" name="テキスト ボックス 6"/>
              <p:cNvSpPr txBox="1"/>
              <p:nvPr/>
            </p:nvSpPr>
            <p:spPr>
              <a:xfrm>
                <a:off x="4579990" y="5987351"/>
                <a:ext cx="4513569" cy="55001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txBody>
              <a:bodyPr wrap="none" lIns="18000" tIns="18000" rIns="18000" bIns="18000" rtlCol="0" anchor="b" anchorCtr="1">
                <a:noAutofit/>
              </a:bodyPr>
              <a:lstStyle/>
              <a:p>
                <a:pPr algn="ctr"/>
                <a:r>
                  <a:rPr lang="en-US" altLang="ja-JP" sz="1000" b="1" dirty="0" err="1" smtClean="0">
                    <a:solidFill>
                      <a:srgbClr val="FF0000"/>
                    </a:solidFill>
                    <a:latin typeface="+mj-ea"/>
                    <a:ea typeface="+mj-ea"/>
                  </a:rPr>
                  <a:t>HaaS</a:t>
                </a:r>
                <a:r>
                  <a:rPr lang="en-US" altLang="ja-JP" sz="10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 Resource</a:t>
                </a: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4579990" y="3172504"/>
                <a:ext cx="4513569" cy="55001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txBody>
              <a:bodyPr wrap="none" lIns="18000" tIns="18000" rIns="18000" bIns="18000" rtlCol="0" anchor="t" anchorCtr="1">
                <a:noAutofit/>
              </a:bodyPr>
              <a:lstStyle/>
              <a:p>
                <a:pPr algn="ctr"/>
                <a:r>
                  <a:rPr lang="en-US" altLang="ja-JP" sz="1000" b="1" dirty="0" err="1" smtClean="0">
                    <a:solidFill>
                      <a:srgbClr val="FF0000"/>
                    </a:solidFill>
                    <a:latin typeface="+mj-ea"/>
                    <a:ea typeface="+mj-ea"/>
                  </a:rPr>
                  <a:t>HaaS</a:t>
                </a:r>
                <a:r>
                  <a:rPr lang="en-US" altLang="ja-JP" sz="10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 Resource</a:t>
                </a: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5086809" y="4621481"/>
                <a:ext cx="1464500" cy="57340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txBody>
              <a:bodyPr wrap="none" lIns="18000" tIns="18000" rIns="18000" bIns="18000" rtlCol="0" anchor="t" anchorCtr="1"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Yellow Cable</a:t>
                </a: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6710651" y="4251001"/>
                <a:ext cx="700685" cy="57340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txBody>
              <a:bodyPr wrap="none" lIns="18000" tIns="18000" rIns="18000" bIns="18000" rtlCol="0" anchor="t" anchorCtr="1"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YC</a:t>
                </a: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7455984" y="4598462"/>
                <a:ext cx="700685" cy="57340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txBody>
              <a:bodyPr wrap="none" lIns="18000" tIns="18000" rIns="18000" bIns="18000" rtlCol="0" anchor="t" anchorCtr="1"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YC</a:t>
                </a: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8185673" y="4834834"/>
                <a:ext cx="700685" cy="57340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txBody>
              <a:bodyPr wrap="none" lIns="18000" tIns="18000" rIns="18000" bIns="18000" rtlCol="0" anchor="t" anchorCtr="1"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YC</a:t>
                </a:r>
              </a:p>
            </p:txBody>
          </p:sp>
          <p:sp>
            <p:nvSpPr>
              <p:cNvPr id="14" name="右矢印 13"/>
              <p:cNvSpPr/>
              <p:nvPr/>
            </p:nvSpPr>
            <p:spPr bwMode="auto">
              <a:xfrm>
                <a:off x="4082834" y="4313825"/>
                <a:ext cx="978408" cy="484632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en-US" altLang="ja-JP" dirty="0" err="1" smtClean="0"/>
              <a:t>HaaS</a:t>
            </a:r>
            <a:r>
              <a:rPr lang="ja-JP" altLang="en-US" dirty="0" smtClean="0"/>
              <a:t>は物理結線のサービス化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物理サーバーやストレージを仮想化した</a:t>
            </a:r>
            <a:r>
              <a:rPr lang="en-US" altLang="ja-JP" dirty="0" smtClean="0"/>
              <a:t>SW</a:t>
            </a:r>
            <a:r>
              <a:rPr lang="ja-JP" altLang="en-US" dirty="0" smtClean="0"/>
              <a:t>装置へ接続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388" y="1413188"/>
            <a:ext cx="8785225" cy="1206896"/>
          </a:xfrm>
        </p:spPr>
        <p:txBody>
          <a:bodyPr lIns="0" tIns="0" rIns="0" bIns="0">
            <a:normAutofit lnSpcReduction="10000"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HaaS</a:t>
            </a:r>
            <a:r>
              <a:rPr lang="en-US" altLang="ja-JP" dirty="0" smtClean="0">
                <a:solidFill>
                  <a:srgbClr val="FF0000"/>
                </a:solidFill>
              </a:rPr>
              <a:t> Resource</a:t>
            </a:r>
            <a:r>
              <a:rPr lang="en-US" altLang="ja-JP" dirty="0"/>
              <a:t> </a:t>
            </a:r>
            <a:r>
              <a:rPr lang="en-US" altLang="ja-JP" dirty="0" smtClean="0"/>
              <a:t>– </a:t>
            </a:r>
            <a:r>
              <a:rPr lang="ja-JP" altLang="en-US" dirty="0" smtClean="0"/>
              <a:t>物理サーバーやルーター、ストレージ</a:t>
            </a:r>
            <a:r>
              <a:rPr lang="en-US" altLang="ja-JP" dirty="0" smtClean="0"/>
              <a:t>…</a:t>
            </a:r>
          </a:p>
          <a:p>
            <a:r>
              <a:rPr lang="en-US" altLang="ja-JP" dirty="0" err="1" smtClean="0">
                <a:solidFill>
                  <a:srgbClr val="FF0000"/>
                </a:solidFill>
              </a:rPr>
              <a:t>HaaS</a:t>
            </a:r>
            <a:r>
              <a:rPr lang="en-US" altLang="ja-JP" dirty="0" smtClean="0">
                <a:solidFill>
                  <a:srgbClr val="FF0000"/>
                </a:solidFill>
              </a:rPr>
              <a:t> Core NW</a:t>
            </a:r>
            <a:r>
              <a:rPr lang="ja-JP" altLang="en-US" dirty="0" smtClean="0"/>
              <a:t> </a:t>
            </a:r>
            <a:r>
              <a:rPr lang="en-US" altLang="ja-JP" dirty="0"/>
              <a:t>– </a:t>
            </a:r>
            <a:r>
              <a:rPr lang="ja-JP" altLang="en-US" dirty="0" smtClean="0"/>
              <a:t>物理</a:t>
            </a:r>
            <a:r>
              <a:rPr lang="en-US" altLang="ja-JP" dirty="0" smtClean="0"/>
              <a:t>SW</a:t>
            </a:r>
            <a:r>
              <a:rPr lang="ja-JP" altLang="en-US" dirty="0" smtClean="0"/>
              <a:t>装置で接続した</a:t>
            </a:r>
            <a:r>
              <a:rPr lang="en-US" altLang="ja-JP" dirty="0" smtClean="0"/>
              <a:t>NW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仮想</a:t>
            </a:r>
            <a:r>
              <a:rPr lang="en-US" altLang="ja-JP" dirty="0">
                <a:solidFill>
                  <a:srgbClr val="FF0000"/>
                </a:solidFill>
              </a:rPr>
              <a:t>Yellow Cable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仮想化した</a:t>
            </a:r>
            <a:r>
              <a:rPr lang="en-US" altLang="ja-JP" dirty="0"/>
              <a:t>SW</a:t>
            </a:r>
            <a:r>
              <a:rPr lang="ja-JP" altLang="en-US" dirty="0"/>
              <a:t>装置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41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ja-JP" altLang="en-US" dirty="0"/>
              <a:t>あらためて </a:t>
            </a:r>
            <a:r>
              <a:rPr lang="en-US" altLang="ja-JP" dirty="0" err="1"/>
              <a:t>HaaS</a:t>
            </a:r>
            <a:r>
              <a:rPr lang="en-US" altLang="ja-JP" dirty="0"/>
              <a:t> / IaaS</a:t>
            </a:r>
            <a:r>
              <a:rPr lang="ja-JP" altLang="en-US" dirty="0"/>
              <a:t>を定義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物理機器による構築やメンテを仮想機器のサービスと分離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/>
        <p:txBody>
          <a:bodyPr lIns="0" tIns="0" rIns="0" bIns="0">
            <a:normAutofit/>
          </a:bodyPr>
          <a:lstStyle/>
          <a:p>
            <a:r>
              <a:rPr lang="en-US" altLang="ja-JP" dirty="0" err="1" smtClean="0"/>
              <a:t>HaaS</a:t>
            </a:r>
            <a:r>
              <a:rPr lang="en-US" altLang="ja-JP" dirty="0" smtClean="0"/>
              <a:t> – Hardware as a Service</a:t>
            </a:r>
          </a:p>
          <a:p>
            <a:pPr lvl="1"/>
            <a:r>
              <a:rPr lang="ja-JP" altLang="en-US" dirty="0" smtClean="0"/>
              <a:t>物理機器を提供すること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err="1" smtClean="0"/>
              <a:t>IaaS</a:t>
            </a:r>
            <a:r>
              <a:rPr lang="en-US" altLang="ja-JP" dirty="0" smtClean="0"/>
              <a:t> – Infrastructure as a Service</a:t>
            </a:r>
          </a:p>
          <a:p>
            <a:pPr lvl="1"/>
            <a:r>
              <a:rPr lang="ja-JP" altLang="en-US" dirty="0" smtClean="0"/>
              <a:t>物理</a:t>
            </a:r>
            <a:r>
              <a:rPr lang="ja-JP" altLang="en-US" dirty="0"/>
              <a:t>機器</a:t>
            </a:r>
            <a:r>
              <a:rPr lang="ja-JP" altLang="en-US" dirty="0" smtClean="0"/>
              <a:t>を使う</a:t>
            </a:r>
            <a:r>
              <a:rPr lang="ja-JP" altLang="en-US" dirty="0"/>
              <a:t>環境</a:t>
            </a:r>
            <a:r>
              <a:rPr lang="ja-JP" altLang="en-US" dirty="0" smtClean="0"/>
              <a:t>を提供すること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具体的には物理機器を他機器と連携する事と、物理機器上へ構築した仮想化機器や、それを複数組み合わせた環境を提供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err="1" smtClean="0"/>
              <a:t>HaaS</a:t>
            </a:r>
            <a:r>
              <a:rPr lang="en-US" altLang="ja-JP" dirty="0" smtClean="0"/>
              <a:t> / </a:t>
            </a:r>
            <a:r>
              <a:rPr lang="en-US" altLang="ja-JP" dirty="0" err="1" smtClean="0"/>
              <a:t>IaaS</a:t>
            </a:r>
            <a:r>
              <a:rPr lang="ja-JP" altLang="en-US" dirty="0" smtClean="0"/>
              <a:t>を別物と考える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HaaS</a:t>
            </a:r>
            <a:r>
              <a:rPr lang="ja-JP" altLang="en-US" dirty="0" smtClean="0"/>
              <a:t>は物理機器管理する事と、物理的</a:t>
            </a:r>
            <a:r>
              <a:rPr lang="ja-JP" altLang="en-US" dirty="0"/>
              <a:t>に</a:t>
            </a:r>
            <a:r>
              <a:rPr lang="ja-JP" altLang="en-US" dirty="0" smtClean="0"/>
              <a:t>結線する事。構築、配線、故障に対応。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ja-JP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HaaS</a:t>
            </a:r>
            <a:r>
              <a:rPr lang="ja-JP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事業者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err="1" smtClean="0"/>
              <a:t>IaaS</a:t>
            </a:r>
            <a:r>
              <a:rPr lang="ja-JP" altLang="en-US" dirty="0" smtClean="0"/>
              <a:t>は物理機器の構築と配線とをしない。物理結線は</a:t>
            </a:r>
            <a:r>
              <a:rPr lang="en-US" altLang="ja-JP" dirty="0" err="1" smtClean="0"/>
              <a:t>HaaS</a:t>
            </a:r>
            <a:r>
              <a:rPr lang="ja-JP" altLang="en-US" dirty="0" smtClean="0"/>
              <a:t>の役目。故障したら切り離して別の</a:t>
            </a:r>
            <a:r>
              <a:rPr lang="ja-JP" altLang="en-US" dirty="0"/>
              <a:t>機器</a:t>
            </a:r>
            <a:r>
              <a:rPr lang="ja-JP" altLang="en-US" dirty="0" smtClean="0"/>
              <a:t>を使う</a:t>
            </a:r>
            <a:r>
              <a:rPr lang="ja-JP" altLang="en-US" dirty="0"/>
              <a:t>事</a:t>
            </a:r>
            <a:r>
              <a:rPr lang="ja-JP" altLang="en-US" dirty="0" smtClean="0"/>
              <a:t>とし、面倒見ない。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ja-JP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IaaS</a:t>
            </a:r>
            <a:r>
              <a:rPr lang="ja-JP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事業者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  <a:hlinkClick r:id="rId3" action="ppaction://hlinksldjump"/>
              </a:rPr>
              <a:t>はじめに</a:t>
            </a:r>
            <a:endParaRPr kumimoji="1" lang="en-US" altLang="ja-JP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dirty="0" smtClean="0">
              <a:solidFill>
                <a:schemeClr val="accent6">
                  <a:lumMod val="75000"/>
                  <a:lumOff val="25000"/>
                </a:schemeClr>
              </a:solidFill>
              <a:hlinkClick r:id="rId4" action="ppaction://hlinksldjump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  <a:hlinkClick r:id="rId4" action="ppaction://hlinksldjump"/>
              </a:rPr>
              <a:t>物理工事（</a:t>
            </a:r>
            <a:r>
              <a:rPr lang="en-US" altLang="ja-JP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hlinkClick r:id="rId4" action="ppaction://hlinksldjump"/>
              </a:rPr>
              <a:t>HaaS</a:t>
            </a:r>
            <a:r>
              <a:rPr lang="ja-JP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  <a:hlinkClick r:id="rId4" action="ppaction://hlinksldjump"/>
              </a:rPr>
              <a:t>レイヤ</a:t>
            </a:r>
            <a:r>
              <a:rPr lang="en-US" altLang="ja-JP" dirty="0" smtClean="0">
                <a:solidFill>
                  <a:schemeClr val="accent6">
                    <a:lumMod val="75000"/>
                    <a:lumOff val="25000"/>
                  </a:schemeClr>
                </a:solidFill>
                <a:hlinkClick r:id="rId4" action="ppaction://hlinksldjump"/>
              </a:rPr>
              <a:t>)</a:t>
            </a:r>
            <a:r>
              <a:rPr lang="ja-JP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  <a:hlinkClick r:id="rId4" action="ppaction://hlinksldjump"/>
              </a:rPr>
              <a:t>のあるべき姿を考える</a:t>
            </a:r>
            <a:endParaRPr lang="en-US" altLang="ja-JP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702900" lvl="2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IP</a:t>
            </a:r>
            <a:r>
              <a:rPr lang="ja-JP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ファブリック</a:t>
            </a:r>
            <a:r>
              <a:rPr lang="en-US" altLang="ja-JP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+</a:t>
            </a:r>
            <a:r>
              <a:rPr lang="ja-JP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オーバレイ</a:t>
            </a:r>
            <a:r>
              <a:rPr lang="en-US" altLang="ja-JP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EVPN/V</a:t>
            </a:r>
            <a:r>
              <a:rPr lang="ja-JP" altLang="en-US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ｘ</a:t>
            </a:r>
            <a:r>
              <a:rPr lang="en-US" altLang="ja-JP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LAN</a:t>
            </a:r>
            <a:r>
              <a:rPr lang="ja-JP" altLang="en-US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で</a:t>
            </a:r>
            <a:r>
              <a:rPr lang="ja-JP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できたこと</a:t>
            </a:r>
            <a:endParaRPr lang="en-US" altLang="ja-JP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endParaRPr kumimoji="1" lang="en-US" altLang="ja-JP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u="sng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HaaS</a:t>
            </a:r>
            <a:r>
              <a:rPr lang="en-US" altLang="ja-JP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インフラ物理</a:t>
            </a:r>
            <a:r>
              <a:rPr lang="en-US" altLang="ja-JP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)</a:t>
            </a:r>
            <a:r>
              <a:rPr lang="ja-JP" altLang="en-US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と</a:t>
            </a:r>
            <a:r>
              <a:rPr lang="en-US" altLang="ja-JP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IaaS(</a:t>
            </a:r>
            <a:r>
              <a:rPr lang="ja-JP" altLang="en-US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仮想</a:t>
            </a:r>
            <a:r>
              <a:rPr lang="en-US" altLang="ja-JP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)</a:t>
            </a:r>
            <a:r>
              <a:rPr lang="ja-JP" altLang="en-US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の</a:t>
            </a:r>
            <a:r>
              <a:rPr lang="ja-JP" altLang="en-US" u="sng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分離</a:t>
            </a:r>
            <a:endParaRPr lang="en-US" altLang="ja-JP" u="sng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702900" lvl="2" indent="-342900">
              <a:buFont typeface="Wingdings" panose="05000000000000000000" pitchFamily="2" charset="2"/>
              <a:buChar char="ü"/>
            </a:pPr>
            <a:r>
              <a:rPr lang="en-US" altLang="ja-JP" u="sng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HaaS</a:t>
            </a:r>
            <a:r>
              <a:rPr lang="en-US" altLang="ja-JP" u="sng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/IaaS</a:t>
            </a:r>
            <a:r>
              <a:rPr lang="ja-JP" altLang="en-US" u="sng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疎結合の追及はかのうかを考える</a:t>
            </a:r>
            <a:endParaRPr lang="en-US" altLang="ja-JP" u="sng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702900" lvl="2" indent="-342900">
              <a:buFont typeface="Wingdings" panose="05000000000000000000" pitchFamily="2" charset="2"/>
              <a:buChar char="ü"/>
            </a:pPr>
            <a:r>
              <a:rPr lang="en-US" altLang="ja-JP" u="sng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IP</a:t>
            </a:r>
            <a:r>
              <a:rPr lang="ja-JP" altLang="en-US" u="sng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ファブリック＋オーバレイ</a:t>
            </a:r>
            <a:r>
              <a:rPr lang="en-US" altLang="ja-JP" u="sng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EVPN/V</a:t>
            </a:r>
            <a:r>
              <a:rPr lang="ja-JP" altLang="en-US" u="sng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ｘ</a:t>
            </a:r>
            <a:r>
              <a:rPr lang="en-US" altLang="ja-JP" u="sng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LAN</a:t>
            </a:r>
            <a:r>
              <a:rPr lang="ja-JP" altLang="en-US" u="sng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での</a:t>
            </a:r>
            <a:r>
              <a:rPr lang="ja-JP" altLang="en-US" u="sng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仮想</a:t>
            </a:r>
            <a:r>
              <a:rPr lang="en-US" altLang="ja-JP" u="sng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YC</a:t>
            </a:r>
            <a:r>
              <a:rPr lang="ja-JP" altLang="en-US" u="sng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について</a:t>
            </a:r>
            <a:endParaRPr lang="en-US" altLang="ja-JP" u="sng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endParaRPr kumimoji="1" lang="en-US" altLang="ja-JP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  <a:hlinkClick r:id="rId5" action="ppaction://hlinksldjump"/>
              </a:rPr>
              <a:t>まとめ</a:t>
            </a:r>
            <a:endParaRPr lang="en-US" altLang="ja-JP" dirty="0" smtClean="0">
              <a:solidFill>
                <a:schemeClr val="accent6">
                  <a:lumMod val="75000"/>
                  <a:lumOff val="25000"/>
                </a:schemeClr>
              </a:solidFill>
              <a:hlinkClick r:id="rId5" action="ppaction://hlinksldjump"/>
            </a:endParaRPr>
          </a:p>
          <a:p>
            <a:pPr marL="702900" lvl="2" indent="-342900">
              <a:buFont typeface="Wingdings" panose="05000000000000000000" pitchFamily="2" charset="2"/>
              <a:buChar char="ü"/>
            </a:pPr>
            <a:r>
              <a:rPr lang="ja-JP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  <a:hlinkClick r:id="rId5" action="ppaction://hlinksldjump"/>
              </a:rPr>
              <a:t>どうあるのが</a:t>
            </a:r>
            <a:r>
              <a:rPr lang="ja-JP" altLang="en-US" dirty="0">
                <a:solidFill>
                  <a:schemeClr val="accent6">
                    <a:lumMod val="75000"/>
                    <a:lumOff val="25000"/>
                  </a:schemeClr>
                </a:solidFill>
                <a:hlinkClick r:id="rId5" action="ppaction://hlinksldjump"/>
              </a:rPr>
              <a:t>良</a:t>
            </a:r>
            <a:r>
              <a:rPr lang="ja-JP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  <a:hlinkClick r:id="rId5" action="ppaction://hlinksldjump"/>
              </a:rPr>
              <a:t>いか</a:t>
            </a:r>
            <a:r>
              <a:rPr lang="ja-JP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な</a:t>
            </a:r>
            <a:endParaRPr lang="en-US" altLang="ja-JP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37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ja-JP" altLang="en-US" dirty="0" smtClean="0"/>
              <a:t>必要</a:t>
            </a:r>
            <a:r>
              <a:rPr lang="ja-JP" altLang="en-US" dirty="0"/>
              <a:t>な</a:t>
            </a:r>
            <a:r>
              <a:rPr lang="ja-JP" altLang="en-US" dirty="0" smtClean="0"/>
              <a:t>考え方</a:t>
            </a:r>
            <a:endParaRPr kumimoji="1" lang="ja-JP" altLang="en-US" sz="2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512" y="836712"/>
            <a:ext cx="8784976" cy="1624933"/>
          </a:xfrm>
        </p:spPr>
        <p:txBody>
          <a:bodyPr>
            <a:normAutofit/>
          </a:bodyPr>
          <a:lstStyle/>
          <a:p>
            <a:r>
              <a:rPr lang="ja-JP" altLang="en-US" dirty="0"/>
              <a:t>複数</a:t>
            </a:r>
            <a:r>
              <a:rPr lang="en-US" altLang="ja-JP" dirty="0" smtClean="0"/>
              <a:t>SW</a:t>
            </a:r>
            <a:r>
              <a:rPr lang="ja-JP" altLang="en-US" dirty="0" smtClean="0"/>
              <a:t>間を跨いで仮想</a:t>
            </a:r>
            <a:r>
              <a:rPr lang="en-US" altLang="ja-JP" dirty="0" smtClean="0"/>
              <a:t>Yellow Cable</a:t>
            </a:r>
            <a:r>
              <a:rPr lang="ja-JP" altLang="en-US" dirty="0" smtClean="0"/>
              <a:t>を定義</a:t>
            </a:r>
            <a:endParaRPr lang="en-US" altLang="ja-JP" dirty="0" smtClean="0"/>
          </a:p>
          <a:p>
            <a:r>
              <a:rPr lang="ja-JP" altLang="en-US" dirty="0" smtClean="0"/>
              <a:t>仮想</a:t>
            </a:r>
            <a:r>
              <a:rPr lang="en-US" altLang="ja-JP" dirty="0" smtClean="0"/>
              <a:t>Yellow Cable</a:t>
            </a:r>
            <a:r>
              <a:rPr lang="ja-JP" altLang="en-US" dirty="0" smtClean="0"/>
              <a:t>へ仮想ポートを定義</a:t>
            </a:r>
            <a:endParaRPr lang="en-US" altLang="ja-JP" dirty="0" smtClean="0"/>
          </a:p>
          <a:p>
            <a:r>
              <a:rPr lang="ja-JP" altLang="en-US" dirty="0" smtClean="0"/>
              <a:t>物理</a:t>
            </a:r>
            <a:r>
              <a:rPr lang="en-US" altLang="ja-JP" dirty="0" smtClean="0"/>
              <a:t>SW</a:t>
            </a:r>
            <a:r>
              <a:rPr lang="ja-JP" altLang="en-US" dirty="0" smtClean="0"/>
              <a:t>では</a:t>
            </a:r>
            <a:r>
              <a:rPr lang="ja-JP" altLang="en-US" dirty="0" err="1" smtClean="0"/>
              <a:t>の</a:t>
            </a:r>
            <a:r>
              <a:rPr lang="ja-JP" altLang="en-US" dirty="0" smtClean="0"/>
              <a:t>物理ポートと仮想ポートを対応付ける</a:t>
            </a:r>
            <a:endParaRPr lang="en-US" altLang="ja-JP" dirty="0"/>
          </a:p>
        </p:txBody>
      </p:sp>
      <p:grpSp>
        <p:nvGrpSpPr>
          <p:cNvPr id="668" name="グループ化 667"/>
          <p:cNvGrpSpPr/>
          <p:nvPr/>
        </p:nvGrpSpPr>
        <p:grpSpPr>
          <a:xfrm>
            <a:off x="395109" y="3879797"/>
            <a:ext cx="3828516" cy="2591135"/>
            <a:chOff x="324740" y="3307221"/>
            <a:chExt cx="3828516" cy="2591135"/>
          </a:xfrm>
        </p:grpSpPr>
        <p:grpSp>
          <p:nvGrpSpPr>
            <p:cNvPr id="667" name="グループ化 666"/>
            <p:cNvGrpSpPr/>
            <p:nvPr/>
          </p:nvGrpSpPr>
          <p:grpSpPr>
            <a:xfrm>
              <a:off x="324740" y="3307221"/>
              <a:ext cx="3828516" cy="2591135"/>
              <a:chOff x="324740" y="3307221"/>
              <a:chExt cx="3828516" cy="2591135"/>
            </a:xfrm>
          </p:grpSpPr>
          <p:sp>
            <p:nvSpPr>
              <p:cNvPr id="589" name="雲 588"/>
              <p:cNvSpPr/>
              <p:nvPr/>
            </p:nvSpPr>
            <p:spPr bwMode="auto">
              <a:xfrm>
                <a:off x="324740" y="3307221"/>
                <a:ext cx="3828516" cy="1547002"/>
              </a:xfrm>
              <a:prstGeom prst="cloud">
                <a:avLst/>
              </a:prstGeom>
              <a:solidFill>
                <a:schemeClr val="accent6">
                  <a:lumMod val="10000"/>
                  <a:lumOff val="90000"/>
                </a:schemeClr>
              </a:solidFill>
              <a:ln w="25400">
                <a:solidFill>
                  <a:schemeClr val="accent6">
                    <a:lumMod val="25000"/>
                    <a:lumOff val="75000"/>
                  </a:schemeClr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kumimoji="1" lang="ja-JP" altLang="en-US" b="1" dirty="0" smtClean="0">
                    <a:solidFill>
                      <a:srgbClr val="C00000"/>
                    </a:solidFill>
                    <a:latin typeface="+mj-ea"/>
                    <a:ea typeface="+mj-ea"/>
                  </a:rPr>
                  <a:t>物理</a:t>
                </a:r>
                <a:endParaRPr kumimoji="1" lang="ja-JP" altLang="en-US" b="1" dirty="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24" name="グループ化 523"/>
              <p:cNvGrpSpPr/>
              <p:nvPr/>
            </p:nvGrpSpPr>
            <p:grpSpPr>
              <a:xfrm>
                <a:off x="1562014" y="3623443"/>
                <a:ext cx="1353969" cy="356528"/>
                <a:chOff x="4842704" y="2496516"/>
                <a:chExt cx="1567656" cy="356528"/>
              </a:xfrm>
            </p:grpSpPr>
            <p:grpSp>
              <p:nvGrpSpPr>
                <p:cNvPr id="563" name="グループ化 562"/>
                <p:cNvGrpSpPr/>
                <p:nvPr/>
              </p:nvGrpSpPr>
              <p:grpSpPr>
                <a:xfrm>
                  <a:off x="4842704" y="2496516"/>
                  <a:ext cx="583341" cy="356528"/>
                  <a:chOff x="4842704" y="2496516"/>
                  <a:chExt cx="583341" cy="356528"/>
                </a:xfrm>
              </p:grpSpPr>
              <p:sp>
                <p:nvSpPr>
                  <p:cNvPr id="569" name="角丸四角形 568"/>
                  <p:cNvSpPr/>
                  <p:nvPr/>
                </p:nvSpPr>
                <p:spPr bwMode="auto">
                  <a:xfrm>
                    <a:off x="4842704" y="2496516"/>
                    <a:ext cx="583341" cy="356528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1000" b="1" dirty="0" smtClean="0">
                        <a:latin typeface="+mj-ea"/>
                        <a:ea typeface="+mj-ea"/>
                      </a:rPr>
                      <a:t>Spine</a:t>
                    </a:r>
                    <a:endParaRPr kumimoji="1" lang="en-US" altLang="ja-JP" sz="1000" b="1" dirty="0" smtClean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570" name="グループ化 569"/>
                  <p:cNvGrpSpPr/>
                  <p:nvPr/>
                </p:nvGrpSpPr>
                <p:grpSpPr>
                  <a:xfrm>
                    <a:off x="4929529" y="2755762"/>
                    <a:ext cx="409691" cy="97282"/>
                    <a:chOff x="1765246" y="4559034"/>
                    <a:chExt cx="459755" cy="109170"/>
                  </a:xfrm>
                </p:grpSpPr>
                <p:sp>
                  <p:nvSpPr>
                    <p:cNvPr id="571" name="角丸四角形 570"/>
                    <p:cNvSpPr/>
                    <p:nvPr/>
                  </p:nvSpPr>
                  <p:spPr bwMode="auto">
                    <a:xfrm>
                      <a:off x="1765246" y="4559034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72" name="角丸四角形 571"/>
                    <p:cNvSpPr/>
                    <p:nvPr/>
                  </p:nvSpPr>
                  <p:spPr bwMode="auto">
                    <a:xfrm>
                      <a:off x="2074079" y="4559034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grpSp>
              <p:nvGrpSpPr>
                <p:cNvPr id="564" name="グループ化 563"/>
                <p:cNvGrpSpPr/>
                <p:nvPr/>
              </p:nvGrpSpPr>
              <p:grpSpPr>
                <a:xfrm>
                  <a:off x="5827019" y="2496516"/>
                  <a:ext cx="583341" cy="356528"/>
                  <a:chOff x="4842704" y="2496516"/>
                  <a:chExt cx="583341" cy="356528"/>
                </a:xfrm>
              </p:grpSpPr>
              <p:sp>
                <p:nvSpPr>
                  <p:cNvPr id="565" name="角丸四角形 564"/>
                  <p:cNvSpPr/>
                  <p:nvPr/>
                </p:nvSpPr>
                <p:spPr bwMode="auto">
                  <a:xfrm>
                    <a:off x="4842704" y="2496516"/>
                    <a:ext cx="583341" cy="356528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1000" b="1" dirty="0" smtClean="0">
                        <a:latin typeface="+mj-ea"/>
                        <a:ea typeface="+mj-ea"/>
                      </a:rPr>
                      <a:t>Spine</a:t>
                    </a:r>
                    <a:endParaRPr kumimoji="1" lang="en-US" altLang="ja-JP" sz="1000" b="1" dirty="0" smtClean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566" name="グループ化 565"/>
                  <p:cNvGrpSpPr/>
                  <p:nvPr/>
                </p:nvGrpSpPr>
                <p:grpSpPr>
                  <a:xfrm>
                    <a:off x="4929529" y="2755762"/>
                    <a:ext cx="409691" cy="97282"/>
                    <a:chOff x="1765246" y="4559034"/>
                    <a:chExt cx="459755" cy="109170"/>
                  </a:xfrm>
                </p:grpSpPr>
                <p:sp>
                  <p:nvSpPr>
                    <p:cNvPr id="567" name="角丸四角形 566"/>
                    <p:cNvSpPr/>
                    <p:nvPr/>
                  </p:nvSpPr>
                  <p:spPr bwMode="auto">
                    <a:xfrm>
                      <a:off x="1765246" y="4559034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68" name="角丸四角形 567"/>
                    <p:cNvSpPr/>
                    <p:nvPr/>
                  </p:nvSpPr>
                  <p:spPr bwMode="auto">
                    <a:xfrm>
                      <a:off x="2074079" y="4559034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</p:grpSp>
          <p:grpSp>
            <p:nvGrpSpPr>
              <p:cNvPr id="588" name="グループ化 587"/>
              <p:cNvGrpSpPr/>
              <p:nvPr/>
            </p:nvGrpSpPr>
            <p:grpSpPr>
              <a:xfrm>
                <a:off x="718985" y="5504282"/>
                <a:ext cx="3040027" cy="394074"/>
                <a:chOff x="568898" y="5504282"/>
                <a:chExt cx="3040027" cy="394074"/>
              </a:xfrm>
            </p:grpSpPr>
            <p:grpSp>
              <p:nvGrpSpPr>
                <p:cNvPr id="3" name="グループ化 2"/>
                <p:cNvGrpSpPr/>
                <p:nvPr/>
              </p:nvGrpSpPr>
              <p:grpSpPr>
                <a:xfrm>
                  <a:off x="568898" y="5504282"/>
                  <a:ext cx="983339" cy="394074"/>
                  <a:chOff x="568898" y="5504282"/>
                  <a:chExt cx="983339" cy="394074"/>
                </a:xfrm>
              </p:grpSpPr>
              <p:sp>
                <p:nvSpPr>
                  <p:cNvPr id="541" name="角丸四角形 540"/>
                  <p:cNvSpPr/>
                  <p:nvPr/>
                </p:nvSpPr>
                <p:spPr bwMode="auto">
                  <a:xfrm>
                    <a:off x="568898" y="5504283"/>
                    <a:ext cx="983339" cy="394073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6">
                      <a:lumMod val="25000"/>
                      <a:lumOff val="75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1000" b="1" dirty="0" smtClean="0">
                        <a:latin typeface="+mj-ea"/>
                        <a:ea typeface="+mj-ea"/>
                      </a:rPr>
                      <a:t>Server</a:t>
                    </a:r>
                    <a:endParaRPr kumimoji="1" lang="en-US" altLang="ja-JP" sz="1000" b="1" dirty="0" smtClean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542" name="グループ化 541"/>
                  <p:cNvGrpSpPr/>
                  <p:nvPr/>
                </p:nvGrpSpPr>
                <p:grpSpPr>
                  <a:xfrm>
                    <a:off x="813326" y="5504282"/>
                    <a:ext cx="494483" cy="97282"/>
                    <a:chOff x="4974159" y="3891145"/>
                    <a:chExt cx="572534" cy="97282"/>
                  </a:xfrm>
                </p:grpSpPr>
                <p:sp>
                  <p:nvSpPr>
                    <p:cNvPr id="543" name="角丸四角形 542"/>
                    <p:cNvSpPr/>
                    <p:nvPr/>
                  </p:nvSpPr>
                  <p:spPr bwMode="auto">
                    <a:xfrm>
                      <a:off x="4974159" y="3891145"/>
                      <a:ext cx="134488" cy="9728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44" name="角丸四角形 543"/>
                    <p:cNvSpPr/>
                    <p:nvPr/>
                  </p:nvSpPr>
                  <p:spPr bwMode="auto">
                    <a:xfrm>
                      <a:off x="5412203" y="3891145"/>
                      <a:ext cx="134490" cy="9728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grpSp>
              <p:nvGrpSpPr>
                <p:cNvPr id="574" name="グループ化 573"/>
                <p:cNvGrpSpPr/>
                <p:nvPr/>
              </p:nvGrpSpPr>
              <p:grpSpPr>
                <a:xfrm>
                  <a:off x="1597242" y="5504282"/>
                  <a:ext cx="983339" cy="394074"/>
                  <a:chOff x="568898" y="5504282"/>
                  <a:chExt cx="983339" cy="394074"/>
                </a:xfrm>
              </p:grpSpPr>
              <p:sp>
                <p:nvSpPr>
                  <p:cNvPr id="575" name="角丸四角形 574"/>
                  <p:cNvSpPr/>
                  <p:nvPr/>
                </p:nvSpPr>
                <p:spPr bwMode="auto">
                  <a:xfrm>
                    <a:off x="568898" y="5504283"/>
                    <a:ext cx="983339" cy="394073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6">
                      <a:lumMod val="25000"/>
                      <a:lumOff val="75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1000" b="1" dirty="0" smtClean="0">
                        <a:latin typeface="+mj-ea"/>
                        <a:ea typeface="+mj-ea"/>
                      </a:rPr>
                      <a:t>Router</a:t>
                    </a:r>
                    <a:endParaRPr kumimoji="1" lang="en-US" altLang="ja-JP" sz="1000" b="1" dirty="0" smtClean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576" name="グループ化 575"/>
                  <p:cNvGrpSpPr/>
                  <p:nvPr/>
                </p:nvGrpSpPr>
                <p:grpSpPr>
                  <a:xfrm>
                    <a:off x="813326" y="5504282"/>
                    <a:ext cx="494483" cy="97282"/>
                    <a:chOff x="4974159" y="3891145"/>
                    <a:chExt cx="572534" cy="97282"/>
                  </a:xfrm>
                </p:grpSpPr>
                <p:sp>
                  <p:nvSpPr>
                    <p:cNvPr id="577" name="角丸四角形 576"/>
                    <p:cNvSpPr/>
                    <p:nvPr/>
                  </p:nvSpPr>
                  <p:spPr bwMode="auto">
                    <a:xfrm>
                      <a:off x="4974159" y="3891145"/>
                      <a:ext cx="134488" cy="9728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78" name="角丸四角形 577"/>
                    <p:cNvSpPr/>
                    <p:nvPr/>
                  </p:nvSpPr>
                  <p:spPr bwMode="auto">
                    <a:xfrm>
                      <a:off x="5412203" y="3891145"/>
                      <a:ext cx="134490" cy="9728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grpSp>
              <p:nvGrpSpPr>
                <p:cNvPr id="579" name="グループ化 578"/>
                <p:cNvGrpSpPr/>
                <p:nvPr/>
              </p:nvGrpSpPr>
              <p:grpSpPr>
                <a:xfrm>
                  <a:off x="2625586" y="5504282"/>
                  <a:ext cx="983339" cy="394074"/>
                  <a:chOff x="568898" y="5504282"/>
                  <a:chExt cx="983339" cy="394074"/>
                </a:xfrm>
              </p:grpSpPr>
              <p:sp>
                <p:nvSpPr>
                  <p:cNvPr id="580" name="角丸四角形 579"/>
                  <p:cNvSpPr/>
                  <p:nvPr/>
                </p:nvSpPr>
                <p:spPr bwMode="auto">
                  <a:xfrm>
                    <a:off x="568898" y="5504283"/>
                    <a:ext cx="983339" cy="394073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6">
                      <a:lumMod val="25000"/>
                      <a:lumOff val="75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1000" b="1" dirty="0" smtClean="0">
                        <a:latin typeface="+mj-ea"/>
                        <a:ea typeface="+mj-ea"/>
                      </a:rPr>
                      <a:t>Storage</a:t>
                    </a:r>
                    <a:endParaRPr kumimoji="1" lang="en-US" altLang="ja-JP" sz="1000" b="1" dirty="0" smtClean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581" name="グループ化 580"/>
                  <p:cNvGrpSpPr/>
                  <p:nvPr/>
                </p:nvGrpSpPr>
                <p:grpSpPr>
                  <a:xfrm>
                    <a:off x="813326" y="5504282"/>
                    <a:ext cx="494483" cy="97282"/>
                    <a:chOff x="4974159" y="3891145"/>
                    <a:chExt cx="572534" cy="97282"/>
                  </a:xfrm>
                </p:grpSpPr>
                <p:sp>
                  <p:nvSpPr>
                    <p:cNvPr id="582" name="角丸四角形 581"/>
                    <p:cNvSpPr/>
                    <p:nvPr/>
                  </p:nvSpPr>
                  <p:spPr bwMode="auto">
                    <a:xfrm>
                      <a:off x="4974159" y="3891145"/>
                      <a:ext cx="134488" cy="9728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83" name="角丸四角形 582"/>
                    <p:cNvSpPr/>
                    <p:nvPr/>
                  </p:nvSpPr>
                  <p:spPr bwMode="auto">
                    <a:xfrm>
                      <a:off x="5412203" y="3891145"/>
                      <a:ext cx="134490" cy="9728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</p:grpSp>
          <p:grpSp>
            <p:nvGrpSpPr>
              <p:cNvPr id="606" name="グループ化 605"/>
              <p:cNvGrpSpPr/>
              <p:nvPr/>
            </p:nvGrpSpPr>
            <p:grpSpPr>
              <a:xfrm>
                <a:off x="1324538" y="4376739"/>
                <a:ext cx="1828921" cy="453104"/>
                <a:chOff x="1181273" y="4376739"/>
                <a:chExt cx="1828921" cy="453104"/>
              </a:xfrm>
            </p:grpSpPr>
            <p:grpSp>
              <p:nvGrpSpPr>
                <p:cNvPr id="591" name="グループ化 590"/>
                <p:cNvGrpSpPr/>
                <p:nvPr/>
              </p:nvGrpSpPr>
              <p:grpSpPr>
                <a:xfrm>
                  <a:off x="1181273" y="4376739"/>
                  <a:ext cx="870888" cy="453104"/>
                  <a:chOff x="1181273" y="4376739"/>
                  <a:chExt cx="870888" cy="453104"/>
                </a:xfrm>
              </p:grpSpPr>
              <p:sp>
                <p:nvSpPr>
                  <p:cNvPr id="555" name="角丸四角形 554"/>
                  <p:cNvSpPr/>
                  <p:nvPr/>
                </p:nvSpPr>
                <p:spPr bwMode="auto">
                  <a:xfrm>
                    <a:off x="1181273" y="4376739"/>
                    <a:ext cx="870888" cy="453104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1000" b="1" dirty="0" smtClean="0">
                        <a:latin typeface="+mj-ea"/>
                        <a:ea typeface="+mj-ea"/>
                      </a:rPr>
                      <a:t>Leaf1</a:t>
                    </a:r>
                    <a:endParaRPr kumimoji="1" lang="en-US" altLang="ja-JP" sz="1000" b="1" dirty="0" smtClean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556" name="グループ化 555"/>
                  <p:cNvGrpSpPr/>
                  <p:nvPr/>
                </p:nvGrpSpPr>
                <p:grpSpPr>
                  <a:xfrm>
                    <a:off x="1406878" y="4376739"/>
                    <a:ext cx="419677" cy="97282"/>
                    <a:chOff x="1765246" y="4559034"/>
                    <a:chExt cx="545292" cy="109170"/>
                  </a:xfrm>
                </p:grpSpPr>
                <p:sp>
                  <p:nvSpPr>
                    <p:cNvPr id="561" name="角丸四角形 560"/>
                    <p:cNvSpPr/>
                    <p:nvPr/>
                  </p:nvSpPr>
                  <p:spPr bwMode="auto">
                    <a:xfrm>
                      <a:off x="1765246" y="4559034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e14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62" name="角丸四角形 561"/>
                    <p:cNvSpPr/>
                    <p:nvPr/>
                  </p:nvSpPr>
                  <p:spPr bwMode="auto">
                    <a:xfrm>
                      <a:off x="2159616" y="4559034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e15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557" name="グループ化 556"/>
                  <p:cNvGrpSpPr/>
                  <p:nvPr/>
                </p:nvGrpSpPr>
                <p:grpSpPr>
                  <a:xfrm>
                    <a:off x="1346225" y="4732560"/>
                    <a:ext cx="540984" cy="97282"/>
                    <a:chOff x="1765246" y="4559034"/>
                    <a:chExt cx="702908" cy="109170"/>
                  </a:xfrm>
                </p:grpSpPr>
                <p:sp>
                  <p:nvSpPr>
                    <p:cNvPr id="558" name="角丸四角形 557"/>
                    <p:cNvSpPr/>
                    <p:nvPr/>
                  </p:nvSpPr>
                  <p:spPr bwMode="auto">
                    <a:xfrm>
                      <a:off x="1765246" y="4559034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59" name="角丸四角形 558"/>
                    <p:cNvSpPr/>
                    <p:nvPr/>
                  </p:nvSpPr>
                  <p:spPr bwMode="auto">
                    <a:xfrm>
                      <a:off x="2041239" y="4559034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60" name="角丸四角形 559"/>
                    <p:cNvSpPr/>
                    <p:nvPr/>
                  </p:nvSpPr>
                  <p:spPr bwMode="auto">
                    <a:xfrm>
                      <a:off x="2317231" y="4559034"/>
                      <a:ext cx="150923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e13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grpSp>
              <p:nvGrpSpPr>
                <p:cNvPr id="592" name="グループ化 591"/>
                <p:cNvGrpSpPr/>
                <p:nvPr/>
              </p:nvGrpSpPr>
              <p:grpSpPr>
                <a:xfrm>
                  <a:off x="2139306" y="4376739"/>
                  <a:ext cx="870888" cy="453104"/>
                  <a:chOff x="1181273" y="4376739"/>
                  <a:chExt cx="870888" cy="453104"/>
                </a:xfrm>
              </p:grpSpPr>
              <p:sp>
                <p:nvSpPr>
                  <p:cNvPr id="593" name="角丸四角形 592"/>
                  <p:cNvSpPr/>
                  <p:nvPr/>
                </p:nvSpPr>
                <p:spPr bwMode="auto">
                  <a:xfrm>
                    <a:off x="1181273" y="4376739"/>
                    <a:ext cx="870888" cy="453104"/>
                  </a:xfrm>
                  <a:prstGeom prst="roundRect">
                    <a:avLst>
                      <a:gd name="adj" fmla="val 3724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1000" b="1" dirty="0" smtClean="0">
                        <a:latin typeface="+mj-ea"/>
                        <a:ea typeface="+mj-ea"/>
                      </a:rPr>
                      <a:t>Leaf2</a:t>
                    </a:r>
                    <a:endParaRPr kumimoji="1" lang="en-US" altLang="ja-JP" sz="1000" b="1" dirty="0" smtClean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594" name="グループ化 593"/>
                  <p:cNvGrpSpPr/>
                  <p:nvPr/>
                </p:nvGrpSpPr>
                <p:grpSpPr>
                  <a:xfrm>
                    <a:off x="1406878" y="4376739"/>
                    <a:ext cx="419677" cy="97282"/>
                    <a:chOff x="1765246" y="4559034"/>
                    <a:chExt cx="545292" cy="109170"/>
                  </a:xfrm>
                </p:grpSpPr>
                <p:sp>
                  <p:nvSpPr>
                    <p:cNvPr id="599" name="角丸四角形 598"/>
                    <p:cNvSpPr/>
                    <p:nvPr/>
                  </p:nvSpPr>
                  <p:spPr bwMode="auto">
                    <a:xfrm>
                      <a:off x="1765246" y="4559034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e14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600" name="角丸四角形 599"/>
                    <p:cNvSpPr/>
                    <p:nvPr/>
                  </p:nvSpPr>
                  <p:spPr bwMode="auto">
                    <a:xfrm>
                      <a:off x="2159616" y="4559034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e15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595" name="グループ化 594"/>
                  <p:cNvGrpSpPr/>
                  <p:nvPr/>
                </p:nvGrpSpPr>
                <p:grpSpPr>
                  <a:xfrm>
                    <a:off x="1346225" y="4732560"/>
                    <a:ext cx="540984" cy="97282"/>
                    <a:chOff x="1765246" y="4559034"/>
                    <a:chExt cx="702908" cy="109170"/>
                  </a:xfrm>
                </p:grpSpPr>
                <p:sp>
                  <p:nvSpPr>
                    <p:cNvPr id="596" name="角丸四角形 595"/>
                    <p:cNvSpPr/>
                    <p:nvPr/>
                  </p:nvSpPr>
                  <p:spPr bwMode="auto">
                    <a:xfrm>
                      <a:off x="1765246" y="4559034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e11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97" name="角丸四角形 596"/>
                    <p:cNvSpPr/>
                    <p:nvPr/>
                  </p:nvSpPr>
                  <p:spPr bwMode="auto">
                    <a:xfrm>
                      <a:off x="2041239" y="4559034"/>
                      <a:ext cx="150922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e12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598" name="角丸四角形 597"/>
                    <p:cNvSpPr/>
                    <p:nvPr/>
                  </p:nvSpPr>
                  <p:spPr bwMode="auto">
                    <a:xfrm>
                      <a:off x="2317231" y="4559034"/>
                      <a:ext cx="150923" cy="10917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ex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ja-JP" sz="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e13</a:t>
                      </a:r>
                      <a:endParaRPr kumimoji="1"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</p:grpSp>
        </p:grpSp>
        <p:cxnSp>
          <p:nvCxnSpPr>
            <p:cNvPr id="517" name="直線コネクタ 106"/>
            <p:cNvCxnSpPr>
              <a:stCxn id="562" idx="0"/>
              <a:endCxn id="567" idx="2"/>
            </p:cNvCxnSpPr>
            <p:nvPr/>
          </p:nvCxnSpPr>
          <p:spPr bwMode="auto">
            <a:xfrm flipV="1">
              <a:off x="1911743" y="3979971"/>
              <a:ext cx="633482" cy="396768"/>
            </a:xfrm>
            <a:prstGeom prst="straightConnector1">
              <a:avLst/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8" name="直線コネクタ 106"/>
            <p:cNvCxnSpPr>
              <a:stCxn id="599" idx="0"/>
              <a:endCxn id="572" idx="2"/>
            </p:cNvCxnSpPr>
            <p:nvPr/>
          </p:nvCxnSpPr>
          <p:spPr bwMode="auto">
            <a:xfrm flipH="1" flipV="1">
              <a:off x="1932772" y="3979971"/>
              <a:ext cx="633482" cy="396768"/>
            </a:xfrm>
            <a:prstGeom prst="straightConnector1">
              <a:avLst/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9" name="直線コネクタ 106"/>
            <p:cNvCxnSpPr>
              <a:stCxn id="543" idx="0"/>
              <a:endCxn id="558" idx="2"/>
            </p:cNvCxnSpPr>
            <p:nvPr/>
          </p:nvCxnSpPr>
          <p:spPr bwMode="auto">
            <a:xfrm rot="5400000" flipH="1" flipV="1">
              <a:off x="947309" y="4904023"/>
              <a:ext cx="674440" cy="526078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0" name="直線コネクタ 106"/>
            <p:cNvCxnSpPr>
              <a:stCxn id="544" idx="0"/>
              <a:endCxn id="596" idx="2"/>
            </p:cNvCxnSpPr>
            <p:nvPr/>
          </p:nvCxnSpPr>
          <p:spPr bwMode="auto">
            <a:xfrm rot="5400000" flipH="1" flipV="1">
              <a:off x="1615489" y="4614171"/>
              <a:ext cx="674440" cy="1105783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1" name="直線コネクタ 106"/>
            <p:cNvCxnSpPr>
              <a:stCxn id="561" idx="0"/>
              <a:endCxn id="571" idx="2"/>
            </p:cNvCxnSpPr>
            <p:nvPr/>
          </p:nvCxnSpPr>
          <p:spPr bwMode="auto">
            <a:xfrm flipV="1">
              <a:off x="1608221" y="3979971"/>
              <a:ext cx="86861" cy="396768"/>
            </a:xfrm>
            <a:prstGeom prst="straightConnector1">
              <a:avLst/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2" name="直線コネクタ 106"/>
            <p:cNvCxnSpPr>
              <a:stCxn id="578" idx="0"/>
              <a:endCxn id="597" idx="2"/>
            </p:cNvCxnSpPr>
            <p:nvPr/>
          </p:nvCxnSpPr>
          <p:spPr bwMode="auto">
            <a:xfrm rot="5400000" flipH="1" flipV="1">
              <a:off x="2235868" y="5022136"/>
              <a:ext cx="674440" cy="289853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3" name="直線コネクタ 106"/>
            <p:cNvCxnSpPr>
              <a:stCxn id="577" idx="0"/>
              <a:endCxn id="559" idx="2"/>
            </p:cNvCxnSpPr>
            <p:nvPr/>
          </p:nvCxnSpPr>
          <p:spPr bwMode="auto">
            <a:xfrm rot="16200000" flipV="1">
              <a:off x="1567688" y="5022136"/>
              <a:ext cx="674440" cy="289852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6" name="直線コネクタ 106"/>
            <p:cNvCxnSpPr>
              <a:stCxn id="600" idx="0"/>
              <a:endCxn id="568" idx="2"/>
            </p:cNvCxnSpPr>
            <p:nvPr/>
          </p:nvCxnSpPr>
          <p:spPr bwMode="auto">
            <a:xfrm flipH="1" flipV="1">
              <a:off x="2782915" y="3979971"/>
              <a:ext cx="86861" cy="396768"/>
            </a:xfrm>
            <a:prstGeom prst="straightConnector1">
              <a:avLst/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8" name="直線コネクタ 106"/>
            <p:cNvCxnSpPr>
              <a:stCxn id="583" idx="0"/>
              <a:endCxn id="598" idx="2"/>
            </p:cNvCxnSpPr>
            <p:nvPr/>
          </p:nvCxnSpPr>
          <p:spPr bwMode="auto">
            <a:xfrm rot="16200000" flipV="1">
              <a:off x="2856248" y="4904023"/>
              <a:ext cx="674440" cy="52607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9" name="直線コネクタ 106"/>
            <p:cNvCxnSpPr>
              <a:stCxn id="582" idx="0"/>
              <a:endCxn id="560" idx="2"/>
            </p:cNvCxnSpPr>
            <p:nvPr/>
          </p:nvCxnSpPr>
          <p:spPr bwMode="auto">
            <a:xfrm rot="16200000" flipV="1">
              <a:off x="2188067" y="4614171"/>
              <a:ext cx="674440" cy="1105782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52" name="アーチ 1251"/>
          <p:cNvSpPr/>
          <p:nvPr/>
        </p:nvSpPr>
        <p:spPr bwMode="auto">
          <a:xfrm>
            <a:off x="983046" y="5840992"/>
            <a:ext cx="690674" cy="195701"/>
          </a:xfrm>
          <a:prstGeom prst="blockArc">
            <a:avLst>
              <a:gd name="adj1" fmla="val 9066289"/>
              <a:gd name="adj2" fmla="val 1649541"/>
              <a:gd name="adj3" fmla="val 0"/>
            </a:avLst>
          </a:prstGeom>
          <a:noFill/>
          <a:ln w="1270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253" name="アーチ 1252"/>
          <p:cNvSpPr/>
          <p:nvPr/>
        </p:nvSpPr>
        <p:spPr bwMode="auto">
          <a:xfrm>
            <a:off x="2940145" y="5840992"/>
            <a:ext cx="690674" cy="195701"/>
          </a:xfrm>
          <a:prstGeom prst="blockArc">
            <a:avLst>
              <a:gd name="adj1" fmla="val 9066289"/>
              <a:gd name="adj2" fmla="val 1649541"/>
              <a:gd name="adj3" fmla="val 0"/>
            </a:avLst>
          </a:prstGeom>
          <a:noFill/>
          <a:ln w="1270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grpSp>
        <p:nvGrpSpPr>
          <p:cNvPr id="1256" name="グループ化 1255"/>
          <p:cNvGrpSpPr/>
          <p:nvPr/>
        </p:nvGrpSpPr>
        <p:grpSpPr>
          <a:xfrm>
            <a:off x="4920375" y="3879797"/>
            <a:ext cx="3828516" cy="2591135"/>
            <a:chOff x="4920375" y="3307221"/>
            <a:chExt cx="3828516" cy="2591135"/>
          </a:xfrm>
        </p:grpSpPr>
        <p:sp>
          <p:nvSpPr>
            <p:cNvPr id="1238" name="雲 1237"/>
            <p:cNvSpPr/>
            <p:nvPr/>
          </p:nvSpPr>
          <p:spPr bwMode="auto">
            <a:xfrm>
              <a:off x="4920375" y="3307221"/>
              <a:ext cx="3828516" cy="1547002"/>
            </a:xfrm>
            <a:prstGeom prst="cloud">
              <a:avLst/>
            </a:prstGeom>
            <a:solidFill>
              <a:schemeClr val="accent6">
                <a:lumMod val="10000"/>
                <a:lumOff val="90000"/>
              </a:schemeClr>
            </a:solidFill>
            <a:ln w="25400">
              <a:solidFill>
                <a:schemeClr val="accent6">
                  <a:lumMod val="25000"/>
                  <a:lumOff val="75000"/>
                </a:schemeClr>
              </a:solidFill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kumimoji="1" lang="ja-JP" altLang="en-US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仮想</a:t>
              </a:r>
              <a:r>
                <a:rPr kumimoji="1" lang="en-US" altLang="ja-JP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YC</a:t>
              </a:r>
              <a:endParaRPr kumimoji="1" lang="ja-JP" altLang="en-US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683" name="グループ化 682"/>
            <p:cNvGrpSpPr/>
            <p:nvPr/>
          </p:nvGrpSpPr>
          <p:grpSpPr>
            <a:xfrm>
              <a:off x="5314620" y="5504282"/>
              <a:ext cx="3040027" cy="394074"/>
              <a:chOff x="568898" y="5504282"/>
              <a:chExt cx="3040027" cy="394074"/>
            </a:xfrm>
          </p:grpSpPr>
          <p:grpSp>
            <p:nvGrpSpPr>
              <p:cNvPr id="703" name="グループ化 702"/>
              <p:cNvGrpSpPr/>
              <p:nvPr/>
            </p:nvGrpSpPr>
            <p:grpSpPr>
              <a:xfrm>
                <a:off x="568898" y="5504282"/>
                <a:ext cx="983339" cy="394074"/>
                <a:chOff x="568898" y="5504282"/>
                <a:chExt cx="983339" cy="394074"/>
              </a:xfrm>
            </p:grpSpPr>
            <p:sp>
              <p:nvSpPr>
                <p:cNvPr id="714" name="角丸四角形 713"/>
                <p:cNvSpPr/>
                <p:nvPr/>
              </p:nvSpPr>
              <p:spPr bwMode="auto">
                <a:xfrm>
                  <a:off x="568898" y="5504283"/>
                  <a:ext cx="983339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Server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715" name="グループ化 714"/>
                <p:cNvGrpSpPr/>
                <p:nvPr/>
              </p:nvGrpSpPr>
              <p:grpSpPr>
                <a:xfrm>
                  <a:off x="813326" y="5504282"/>
                  <a:ext cx="494483" cy="97282"/>
                  <a:chOff x="4974159" y="3891145"/>
                  <a:chExt cx="572534" cy="97282"/>
                </a:xfrm>
              </p:grpSpPr>
              <p:sp>
                <p:nvSpPr>
                  <p:cNvPr id="716" name="角丸四角形 715"/>
                  <p:cNvSpPr/>
                  <p:nvPr/>
                </p:nvSpPr>
                <p:spPr bwMode="auto">
                  <a:xfrm>
                    <a:off x="4974159" y="3891145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717" name="角丸四角形 716"/>
                  <p:cNvSpPr/>
                  <p:nvPr/>
                </p:nvSpPr>
                <p:spPr bwMode="auto">
                  <a:xfrm>
                    <a:off x="5412203" y="3891145"/>
                    <a:ext cx="134490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e2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  <p:grpSp>
            <p:nvGrpSpPr>
              <p:cNvPr id="704" name="グループ化 703"/>
              <p:cNvGrpSpPr/>
              <p:nvPr/>
            </p:nvGrpSpPr>
            <p:grpSpPr>
              <a:xfrm>
                <a:off x="1597242" y="5504282"/>
                <a:ext cx="983339" cy="394074"/>
                <a:chOff x="568898" y="5504282"/>
                <a:chExt cx="983339" cy="394074"/>
              </a:xfrm>
            </p:grpSpPr>
            <p:sp>
              <p:nvSpPr>
                <p:cNvPr id="710" name="角丸四角形 709"/>
                <p:cNvSpPr/>
                <p:nvPr/>
              </p:nvSpPr>
              <p:spPr bwMode="auto">
                <a:xfrm>
                  <a:off x="568898" y="5504283"/>
                  <a:ext cx="983339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Router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711" name="グループ化 710"/>
                <p:cNvGrpSpPr/>
                <p:nvPr/>
              </p:nvGrpSpPr>
              <p:grpSpPr>
                <a:xfrm>
                  <a:off x="813326" y="5504282"/>
                  <a:ext cx="494483" cy="97282"/>
                  <a:chOff x="4974159" y="3891145"/>
                  <a:chExt cx="572534" cy="97282"/>
                </a:xfrm>
              </p:grpSpPr>
              <p:sp>
                <p:nvSpPr>
                  <p:cNvPr id="712" name="角丸四角形 711"/>
                  <p:cNvSpPr/>
                  <p:nvPr/>
                </p:nvSpPr>
                <p:spPr bwMode="auto">
                  <a:xfrm>
                    <a:off x="4974159" y="3891145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713" name="角丸四角形 712"/>
                  <p:cNvSpPr/>
                  <p:nvPr/>
                </p:nvSpPr>
                <p:spPr bwMode="auto">
                  <a:xfrm>
                    <a:off x="5412203" y="3891145"/>
                    <a:ext cx="134490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e2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  <p:grpSp>
            <p:nvGrpSpPr>
              <p:cNvPr id="705" name="グループ化 704"/>
              <p:cNvGrpSpPr/>
              <p:nvPr/>
            </p:nvGrpSpPr>
            <p:grpSpPr>
              <a:xfrm>
                <a:off x="2625586" y="5504282"/>
                <a:ext cx="983339" cy="394074"/>
                <a:chOff x="568898" y="5504282"/>
                <a:chExt cx="983339" cy="394074"/>
              </a:xfrm>
            </p:grpSpPr>
            <p:sp>
              <p:nvSpPr>
                <p:cNvPr id="706" name="角丸四角形 705"/>
                <p:cNvSpPr/>
                <p:nvPr/>
              </p:nvSpPr>
              <p:spPr bwMode="auto">
                <a:xfrm>
                  <a:off x="568898" y="5504283"/>
                  <a:ext cx="983339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Storage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707" name="グループ化 706"/>
                <p:cNvGrpSpPr/>
                <p:nvPr/>
              </p:nvGrpSpPr>
              <p:grpSpPr>
                <a:xfrm>
                  <a:off x="813326" y="5504282"/>
                  <a:ext cx="494483" cy="97282"/>
                  <a:chOff x="4974159" y="3891145"/>
                  <a:chExt cx="572534" cy="97282"/>
                </a:xfrm>
              </p:grpSpPr>
              <p:sp>
                <p:nvSpPr>
                  <p:cNvPr id="708" name="角丸四角形 707"/>
                  <p:cNvSpPr/>
                  <p:nvPr/>
                </p:nvSpPr>
                <p:spPr bwMode="auto">
                  <a:xfrm>
                    <a:off x="4974159" y="3891145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709" name="角丸四角形 708"/>
                  <p:cNvSpPr/>
                  <p:nvPr/>
                </p:nvSpPr>
                <p:spPr bwMode="auto">
                  <a:xfrm>
                    <a:off x="5412203" y="3891145"/>
                    <a:ext cx="134490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e2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</p:grpSp>
        <p:grpSp>
          <p:nvGrpSpPr>
            <p:cNvPr id="1237" name="グループ化 1236"/>
            <p:cNvGrpSpPr/>
            <p:nvPr/>
          </p:nvGrpSpPr>
          <p:grpSpPr>
            <a:xfrm>
              <a:off x="5614075" y="4022162"/>
              <a:ext cx="1186075" cy="586217"/>
              <a:chOff x="4331281" y="2557462"/>
              <a:chExt cx="1186075" cy="586217"/>
            </a:xfrm>
          </p:grpSpPr>
          <p:sp>
            <p:nvSpPr>
              <p:cNvPr id="1226" name="角丸四角形 1225"/>
              <p:cNvSpPr/>
              <p:nvPr/>
            </p:nvSpPr>
            <p:spPr bwMode="auto">
              <a:xfrm>
                <a:off x="4331281" y="2557462"/>
                <a:ext cx="1186075" cy="586217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YC1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1236" name="グループ化 1235"/>
              <p:cNvGrpSpPr/>
              <p:nvPr/>
            </p:nvGrpSpPr>
            <p:grpSpPr>
              <a:xfrm>
                <a:off x="4514068" y="3046397"/>
                <a:ext cx="820500" cy="97282"/>
                <a:chOff x="4560339" y="3046397"/>
                <a:chExt cx="820500" cy="97282"/>
              </a:xfrm>
            </p:grpSpPr>
            <p:sp>
              <p:nvSpPr>
                <p:cNvPr id="1232" name="角丸四角形 1231"/>
                <p:cNvSpPr/>
                <p:nvPr/>
              </p:nvSpPr>
              <p:spPr bwMode="auto">
                <a:xfrm>
                  <a:off x="4560339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33" name="角丸四角形 1232"/>
                <p:cNvSpPr/>
                <p:nvPr/>
              </p:nvSpPr>
              <p:spPr bwMode="auto">
                <a:xfrm>
                  <a:off x="4903345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34" name="角丸四角形 1233"/>
                <p:cNvSpPr/>
                <p:nvPr/>
              </p:nvSpPr>
              <p:spPr bwMode="auto">
                <a:xfrm>
                  <a:off x="5246351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cxnSp>
          <p:nvCxnSpPr>
            <p:cNvPr id="673" name="直線コネクタ 106"/>
            <p:cNvCxnSpPr>
              <a:stCxn id="716" idx="0"/>
              <a:endCxn id="1232" idx="2"/>
            </p:cNvCxnSpPr>
            <p:nvPr/>
          </p:nvCxnSpPr>
          <p:spPr bwMode="auto">
            <a:xfrm rot="5400000" flipH="1" flipV="1">
              <a:off x="5292664" y="4932841"/>
              <a:ext cx="895903" cy="246981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4" name="直線コネクタ 106"/>
            <p:cNvCxnSpPr>
              <a:stCxn id="717" idx="0"/>
              <a:endCxn id="1233" idx="2"/>
            </p:cNvCxnSpPr>
            <p:nvPr/>
          </p:nvCxnSpPr>
          <p:spPr bwMode="auto">
            <a:xfrm rot="5400000" flipH="1" flipV="1">
              <a:off x="5653331" y="4950502"/>
              <a:ext cx="895903" cy="211659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6" name="直線コネクタ 106"/>
            <p:cNvCxnSpPr>
              <a:stCxn id="713" idx="0"/>
              <a:endCxn id="1243" idx="2"/>
            </p:cNvCxnSpPr>
            <p:nvPr/>
          </p:nvCxnSpPr>
          <p:spPr bwMode="auto">
            <a:xfrm rot="5400000" flipH="1" flipV="1">
              <a:off x="6500952" y="4732505"/>
              <a:ext cx="1294622" cy="248932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7" name="直線コネクタ 106"/>
            <p:cNvCxnSpPr>
              <a:stCxn id="712" idx="0"/>
              <a:endCxn id="1234" idx="2"/>
            </p:cNvCxnSpPr>
            <p:nvPr/>
          </p:nvCxnSpPr>
          <p:spPr bwMode="auto">
            <a:xfrm rot="16200000" flipV="1">
              <a:off x="6149843" y="5008655"/>
              <a:ext cx="895903" cy="95351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9" name="直線コネクタ 106"/>
            <p:cNvCxnSpPr>
              <a:stCxn id="709" idx="0"/>
              <a:endCxn id="1245" idx="2"/>
            </p:cNvCxnSpPr>
            <p:nvPr/>
          </p:nvCxnSpPr>
          <p:spPr bwMode="auto">
            <a:xfrm rot="16200000" flipV="1">
              <a:off x="7358130" y="4810271"/>
              <a:ext cx="1294622" cy="93400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80" name="直線コネクタ 106"/>
            <p:cNvCxnSpPr>
              <a:stCxn id="708" idx="0"/>
              <a:endCxn id="1244" idx="2"/>
            </p:cNvCxnSpPr>
            <p:nvPr/>
          </p:nvCxnSpPr>
          <p:spPr bwMode="auto">
            <a:xfrm rot="16200000" flipV="1">
              <a:off x="6997463" y="4827932"/>
              <a:ext cx="1294622" cy="58078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240" name="グループ化 1239"/>
            <p:cNvGrpSpPr/>
            <p:nvPr/>
          </p:nvGrpSpPr>
          <p:grpSpPr>
            <a:xfrm>
              <a:off x="7022698" y="3623443"/>
              <a:ext cx="1186075" cy="586217"/>
              <a:chOff x="4331281" y="2557462"/>
              <a:chExt cx="1186075" cy="586217"/>
            </a:xfrm>
          </p:grpSpPr>
          <p:sp>
            <p:nvSpPr>
              <p:cNvPr id="1241" name="角丸四角形 1240"/>
              <p:cNvSpPr/>
              <p:nvPr/>
            </p:nvSpPr>
            <p:spPr bwMode="auto">
              <a:xfrm>
                <a:off x="4331281" y="2557462"/>
                <a:ext cx="1186075" cy="586217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YC2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1242" name="グループ化 1241"/>
              <p:cNvGrpSpPr/>
              <p:nvPr/>
            </p:nvGrpSpPr>
            <p:grpSpPr>
              <a:xfrm>
                <a:off x="4514068" y="3046397"/>
                <a:ext cx="820500" cy="97282"/>
                <a:chOff x="4560339" y="3046397"/>
                <a:chExt cx="820500" cy="97282"/>
              </a:xfrm>
            </p:grpSpPr>
            <p:sp>
              <p:nvSpPr>
                <p:cNvPr id="1243" name="角丸四角形 1242"/>
                <p:cNvSpPr/>
                <p:nvPr/>
              </p:nvSpPr>
              <p:spPr bwMode="auto">
                <a:xfrm>
                  <a:off x="4560339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44" name="角丸四角形 1243"/>
                <p:cNvSpPr/>
                <p:nvPr/>
              </p:nvSpPr>
              <p:spPr bwMode="auto">
                <a:xfrm>
                  <a:off x="4903345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45" name="角丸四角形 1244"/>
                <p:cNvSpPr/>
                <p:nvPr/>
              </p:nvSpPr>
              <p:spPr bwMode="auto">
                <a:xfrm>
                  <a:off x="5246351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sp>
          <p:nvSpPr>
            <p:cNvPr id="1254" name="アーチ 1253"/>
            <p:cNvSpPr/>
            <p:nvPr/>
          </p:nvSpPr>
          <p:spPr bwMode="auto">
            <a:xfrm>
              <a:off x="5451525" y="5158092"/>
              <a:ext cx="690674" cy="195701"/>
            </a:xfrm>
            <a:prstGeom prst="blockArc">
              <a:avLst>
                <a:gd name="adj1" fmla="val 9066289"/>
                <a:gd name="adj2" fmla="val 1649541"/>
                <a:gd name="adj3" fmla="val 0"/>
              </a:avLst>
            </a:prstGeom>
            <a:noFill/>
            <a:ln w="12700"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255" name="アーチ 1254"/>
            <p:cNvSpPr/>
            <p:nvPr/>
          </p:nvSpPr>
          <p:spPr bwMode="auto">
            <a:xfrm>
              <a:off x="7505075" y="5158092"/>
              <a:ext cx="690674" cy="195701"/>
            </a:xfrm>
            <a:prstGeom prst="blockArc">
              <a:avLst>
                <a:gd name="adj1" fmla="val 9066289"/>
                <a:gd name="adj2" fmla="val 1649541"/>
                <a:gd name="adj3" fmla="val 0"/>
              </a:avLst>
            </a:prstGeom>
            <a:noFill/>
            <a:ln w="12700"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</p:grpSp>
      <p:sp>
        <p:nvSpPr>
          <p:cNvPr id="1257" name="右矢印 1256"/>
          <p:cNvSpPr/>
          <p:nvPr/>
        </p:nvSpPr>
        <p:spPr bwMode="auto">
          <a:xfrm>
            <a:off x="4082834" y="4886401"/>
            <a:ext cx="978408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259" name="角丸四角形吹き出し 1258"/>
          <p:cNvSpPr/>
          <p:nvPr/>
        </p:nvSpPr>
        <p:spPr bwMode="auto">
          <a:xfrm>
            <a:off x="1101514" y="2873918"/>
            <a:ext cx="2415706" cy="897683"/>
          </a:xfrm>
          <a:prstGeom prst="wedgeRoundRectCallout">
            <a:avLst>
              <a:gd name="adj1" fmla="val -7499"/>
              <a:gd name="adj2" fmla="val 178768"/>
              <a:gd name="adj3" fmla="val 16667"/>
            </a:avLst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物理</a:t>
            </a:r>
            <a:r>
              <a:rPr kumimoji="1"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SW</a:t>
            </a:r>
            <a:r>
              <a:rPr kumimoji="1"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で仮想</a:t>
            </a:r>
            <a:r>
              <a:rPr kumimoji="1"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YC</a:t>
            </a:r>
            <a:r>
              <a:rPr kumimoji="1"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と物理ポートを対応付け</a:t>
            </a:r>
            <a:endParaRPr kumimoji="1" lang="en-US" altLang="ja-JP" sz="1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物理的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に</a:t>
            </a: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IP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リーチャブルなアンダーレイヤー</a:t>
            </a:r>
            <a:endParaRPr kumimoji="1" lang="ja-JP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61" name="角丸四角形吹き出し 1260"/>
          <p:cNvSpPr/>
          <p:nvPr/>
        </p:nvSpPr>
        <p:spPr bwMode="auto">
          <a:xfrm>
            <a:off x="5626780" y="2873920"/>
            <a:ext cx="2415706" cy="897683"/>
          </a:xfrm>
          <a:prstGeom prst="wedgeRoundRectCallout">
            <a:avLst>
              <a:gd name="adj1" fmla="val -7585"/>
              <a:gd name="adj2" fmla="val 140110"/>
              <a:gd name="adj3" fmla="val 16667"/>
            </a:avLst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仮想</a:t>
            </a: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YC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毎に</a:t>
            </a: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MAC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アドレス学習、</a:t>
            </a: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FDB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を維持</a:t>
            </a:r>
            <a:endParaRPr lang="en-US" altLang="ja-JP" sz="1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仮想</a:t>
            </a: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YC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毎にループ回避したり</a:t>
            </a: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Multi-Homed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ホストと接続</a:t>
            </a:r>
            <a:endParaRPr lang="en-US" altLang="ja-JP" sz="12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932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ja-JP" altLang="en-US" dirty="0" smtClean="0"/>
              <a:t>仮想</a:t>
            </a:r>
            <a:r>
              <a:rPr lang="en-US" altLang="ja-JP" dirty="0" smtClean="0"/>
              <a:t>YC</a:t>
            </a:r>
            <a:r>
              <a:rPr lang="ja-JP" altLang="en-US" dirty="0" smtClean="0"/>
              <a:t>は仮想化</a:t>
            </a:r>
            <a:r>
              <a:rPr lang="en-US" altLang="ja-JP" dirty="0" smtClean="0"/>
              <a:t>SW</a:t>
            </a:r>
            <a:endParaRPr kumimoji="1" lang="ja-JP" altLang="en-US" sz="2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512" y="836712"/>
            <a:ext cx="8784976" cy="209121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物理</a:t>
            </a:r>
            <a:r>
              <a:rPr lang="en-US" altLang="ja-JP" dirty="0" smtClean="0"/>
              <a:t>SW</a:t>
            </a:r>
            <a:r>
              <a:rPr lang="ja-JP" altLang="en-US" dirty="0" smtClean="0"/>
              <a:t>は仮想</a:t>
            </a:r>
            <a:r>
              <a:rPr lang="en-US" altLang="ja-JP" dirty="0" smtClean="0"/>
              <a:t>YC</a:t>
            </a:r>
            <a:r>
              <a:rPr lang="ja-JP" altLang="en-US" dirty="0" smtClean="0"/>
              <a:t>のパケットを通すアンダーレイヤ</a:t>
            </a:r>
            <a:endParaRPr lang="en-US" altLang="ja-JP" dirty="0" smtClean="0"/>
          </a:p>
          <a:p>
            <a:r>
              <a:rPr lang="ja-JP" altLang="en-US" dirty="0" smtClean="0"/>
              <a:t>物理</a:t>
            </a:r>
            <a:r>
              <a:rPr lang="en-US" altLang="ja-JP" dirty="0" smtClean="0"/>
              <a:t>SW</a:t>
            </a:r>
            <a:r>
              <a:rPr lang="ja-JP" altLang="en-US" dirty="0" smtClean="0"/>
              <a:t>は物理</a:t>
            </a:r>
            <a:r>
              <a:rPr lang="ja-JP" altLang="en-US" dirty="0"/>
              <a:t>ポート</a:t>
            </a:r>
            <a:r>
              <a:rPr lang="ja-JP" altLang="en-US" dirty="0" smtClean="0"/>
              <a:t>と仮想</a:t>
            </a:r>
            <a:r>
              <a:rPr lang="en-US" altLang="ja-JP" dirty="0" smtClean="0"/>
              <a:t>YC</a:t>
            </a:r>
            <a:r>
              <a:rPr lang="ja-JP" altLang="en-US" dirty="0" smtClean="0"/>
              <a:t>の仮想的なポートを対応</a:t>
            </a:r>
            <a:endParaRPr lang="en-US" altLang="ja-JP" dirty="0" smtClean="0"/>
          </a:p>
          <a:p>
            <a:r>
              <a:rPr lang="ja-JP" altLang="en-US" dirty="0" smtClean="0"/>
              <a:t>仮想</a:t>
            </a:r>
            <a:r>
              <a:rPr lang="en-US" altLang="ja-JP" dirty="0" smtClean="0"/>
              <a:t>YC</a:t>
            </a:r>
            <a:r>
              <a:rPr lang="ja-JP" altLang="en-US" dirty="0" smtClean="0"/>
              <a:t>は仮想的なポートのある仮想化</a:t>
            </a:r>
            <a:r>
              <a:rPr lang="en-US" altLang="ja-JP" dirty="0" smtClean="0"/>
              <a:t>SW</a:t>
            </a:r>
          </a:p>
        </p:txBody>
      </p:sp>
      <p:grpSp>
        <p:nvGrpSpPr>
          <p:cNvPr id="104" name="グループ化 103"/>
          <p:cNvGrpSpPr/>
          <p:nvPr/>
        </p:nvGrpSpPr>
        <p:grpSpPr>
          <a:xfrm>
            <a:off x="1386286" y="3025211"/>
            <a:ext cx="6371429" cy="2377208"/>
            <a:chOff x="1386286" y="3025211"/>
            <a:chExt cx="6371429" cy="2377208"/>
          </a:xfrm>
        </p:grpSpPr>
        <p:grpSp>
          <p:nvGrpSpPr>
            <p:cNvPr id="108" name="グループ化 107"/>
            <p:cNvGrpSpPr/>
            <p:nvPr/>
          </p:nvGrpSpPr>
          <p:grpSpPr>
            <a:xfrm>
              <a:off x="4835333" y="3025211"/>
              <a:ext cx="2922382" cy="2377208"/>
              <a:chOff x="983046" y="3025211"/>
              <a:chExt cx="2922382" cy="2377208"/>
            </a:xfrm>
          </p:grpSpPr>
          <p:sp>
            <p:nvSpPr>
              <p:cNvPr id="109" name="角丸四角形 108"/>
              <p:cNvSpPr/>
              <p:nvPr/>
            </p:nvSpPr>
            <p:spPr bwMode="auto">
              <a:xfrm>
                <a:off x="983046" y="3025211"/>
                <a:ext cx="2922382" cy="2377208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110" name="グループ化 109"/>
              <p:cNvGrpSpPr/>
              <p:nvPr/>
            </p:nvGrpSpPr>
            <p:grpSpPr>
              <a:xfrm>
                <a:off x="1611768" y="5305136"/>
                <a:ext cx="1664939" cy="97282"/>
                <a:chOff x="1765246" y="4559034"/>
                <a:chExt cx="2163276" cy="109170"/>
              </a:xfrm>
            </p:grpSpPr>
            <p:sp>
              <p:nvSpPr>
                <p:cNvPr id="111" name="角丸四角形 110"/>
                <p:cNvSpPr/>
                <p:nvPr/>
              </p:nvSpPr>
              <p:spPr bwMode="auto">
                <a:xfrm>
                  <a:off x="1765246" y="4559034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2" name="角丸四角形 111"/>
                <p:cNvSpPr/>
                <p:nvPr/>
              </p:nvSpPr>
              <p:spPr bwMode="auto">
                <a:xfrm>
                  <a:off x="2771423" y="4559034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e12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3" name="角丸四角形 112"/>
                <p:cNvSpPr/>
                <p:nvPr/>
              </p:nvSpPr>
              <p:spPr bwMode="auto">
                <a:xfrm>
                  <a:off x="3777599" y="4559034"/>
                  <a:ext cx="150923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5" name="グループ化 4"/>
            <p:cNvGrpSpPr/>
            <p:nvPr/>
          </p:nvGrpSpPr>
          <p:grpSpPr>
            <a:xfrm>
              <a:off x="1386286" y="3025211"/>
              <a:ext cx="2922382" cy="2377208"/>
              <a:chOff x="983046" y="3025211"/>
              <a:chExt cx="2922382" cy="2377208"/>
            </a:xfrm>
          </p:grpSpPr>
          <p:sp>
            <p:nvSpPr>
              <p:cNvPr id="555" name="角丸四角形 554"/>
              <p:cNvSpPr/>
              <p:nvPr/>
            </p:nvSpPr>
            <p:spPr bwMode="auto">
              <a:xfrm>
                <a:off x="983046" y="3025211"/>
                <a:ext cx="2922382" cy="2377208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557" name="グループ化 556"/>
              <p:cNvGrpSpPr/>
              <p:nvPr/>
            </p:nvGrpSpPr>
            <p:grpSpPr>
              <a:xfrm>
                <a:off x="1611768" y="5305136"/>
                <a:ext cx="1664939" cy="97282"/>
                <a:chOff x="1765246" y="4559034"/>
                <a:chExt cx="2163276" cy="109170"/>
              </a:xfrm>
            </p:grpSpPr>
            <p:sp>
              <p:nvSpPr>
                <p:cNvPr id="558" name="角丸四角形 557"/>
                <p:cNvSpPr/>
                <p:nvPr/>
              </p:nvSpPr>
              <p:spPr bwMode="auto">
                <a:xfrm>
                  <a:off x="1765246" y="4559034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59" name="角丸四角形 558"/>
                <p:cNvSpPr/>
                <p:nvPr/>
              </p:nvSpPr>
              <p:spPr bwMode="auto">
                <a:xfrm>
                  <a:off x="2771423" y="4559034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e12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60" name="角丸四角形 559"/>
                <p:cNvSpPr/>
                <p:nvPr/>
              </p:nvSpPr>
              <p:spPr bwMode="auto">
                <a:xfrm>
                  <a:off x="3777599" y="4559034"/>
                  <a:ext cx="150923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</p:grpSp>
      <p:grpSp>
        <p:nvGrpSpPr>
          <p:cNvPr id="116" name="グループ化 115"/>
          <p:cNvGrpSpPr/>
          <p:nvPr/>
        </p:nvGrpSpPr>
        <p:grpSpPr>
          <a:xfrm>
            <a:off x="2288880" y="4445886"/>
            <a:ext cx="4566240" cy="586217"/>
            <a:chOff x="2288880" y="4445886"/>
            <a:chExt cx="4566240" cy="586217"/>
          </a:xfrm>
        </p:grpSpPr>
        <p:sp>
          <p:nvSpPr>
            <p:cNvPr id="156" name="角丸四角形 155"/>
            <p:cNvSpPr/>
            <p:nvPr/>
          </p:nvSpPr>
          <p:spPr bwMode="auto">
            <a:xfrm>
              <a:off x="2288880" y="4445886"/>
              <a:ext cx="4566240" cy="586217"/>
            </a:xfrm>
            <a:prstGeom prst="roundRect">
              <a:avLst>
                <a:gd name="adj" fmla="val 372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000" b="1" dirty="0" smtClean="0">
                  <a:latin typeface="+mj-ea"/>
                  <a:ea typeface="+mj-ea"/>
                </a:rPr>
                <a:t>仮想</a:t>
              </a:r>
              <a:r>
                <a:rPr lang="en-US" altLang="ja-JP" sz="1000" b="1" dirty="0" smtClean="0">
                  <a:latin typeface="+mj-ea"/>
                  <a:ea typeface="+mj-ea"/>
                </a:rPr>
                <a:t>YC1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3225905" y="4934821"/>
              <a:ext cx="2692191" cy="97282"/>
              <a:chOff x="3225905" y="4934821"/>
              <a:chExt cx="2692191" cy="97282"/>
            </a:xfrm>
          </p:grpSpPr>
          <p:sp>
            <p:nvSpPr>
              <p:cNvPr id="158" name="角丸四角形 157"/>
              <p:cNvSpPr/>
              <p:nvPr/>
            </p:nvSpPr>
            <p:spPr bwMode="auto">
              <a:xfrm>
                <a:off x="3225905" y="4934821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59" name="角丸四角形 158"/>
              <p:cNvSpPr/>
              <p:nvPr/>
            </p:nvSpPr>
            <p:spPr bwMode="auto">
              <a:xfrm>
                <a:off x="4432165" y="4934821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0" name="角丸四角形 159"/>
              <p:cNvSpPr/>
              <p:nvPr/>
            </p:nvSpPr>
            <p:spPr bwMode="auto">
              <a:xfrm>
                <a:off x="5783608" y="4934821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67" name="グループ化 166"/>
          <p:cNvGrpSpPr/>
          <p:nvPr/>
        </p:nvGrpSpPr>
        <p:grpSpPr>
          <a:xfrm>
            <a:off x="2288880" y="3395528"/>
            <a:ext cx="4566240" cy="586217"/>
            <a:chOff x="2288880" y="3395528"/>
            <a:chExt cx="4566240" cy="586217"/>
          </a:xfrm>
        </p:grpSpPr>
        <p:sp>
          <p:nvSpPr>
            <p:cNvPr id="178" name="角丸四角形 177"/>
            <p:cNvSpPr/>
            <p:nvPr/>
          </p:nvSpPr>
          <p:spPr bwMode="auto">
            <a:xfrm>
              <a:off x="2288880" y="3395528"/>
              <a:ext cx="4566240" cy="586217"/>
            </a:xfrm>
            <a:prstGeom prst="roundRect">
              <a:avLst>
                <a:gd name="adj" fmla="val 372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000" b="1" dirty="0" smtClean="0">
                  <a:latin typeface="+mj-ea"/>
                  <a:ea typeface="+mj-ea"/>
                </a:rPr>
                <a:t>仮想</a:t>
              </a:r>
              <a:r>
                <a:rPr lang="en-US" altLang="ja-JP" sz="1000" b="1" dirty="0" smtClean="0">
                  <a:latin typeface="+mj-ea"/>
                  <a:ea typeface="+mj-ea"/>
                </a:rPr>
                <a:t>YC2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179" name="グループ化 178"/>
            <p:cNvGrpSpPr/>
            <p:nvPr/>
          </p:nvGrpSpPr>
          <p:grpSpPr>
            <a:xfrm>
              <a:off x="3225905" y="3884463"/>
              <a:ext cx="2692191" cy="97282"/>
              <a:chOff x="3760227" y="3046397"/>
              <a:chExt cx="2692191" cy="97282"/>
            </a:xfrm>
          </p:grpSpPr>
          <p:sp>
            <p:nvSpPr>
              <p:cNvPr id="180" name="角丸四角形 179"/>
              <p:cNvSpPr/>
              <p:nvPr/>
            </p:nvSpPr>
            <p:spPr bwMode="auto">
              <a:xfrm>
                <a:off x="3760227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1" name="角丸四角形 180"/>
              <p:cNvSpPr/>
              <p:nvPr/>
            </p:nvSpPr>
            <p:spPr bwMode="auto">
              <a:xfrm>
                <a:off x="503907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2" name="角丸四角形 181"/>
              <p:cNvSpPr/>
              <p:nvPr/>
            </p:nvSpPr>
            <p:spPr bwMode="auto">
              <a:xfrm>
                <a:off x="6317930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cxnSp>
        <p:nvCxnSpPr>
          <p:cNvPr id="519" name="直線コネクタ 106"/>
          <p:cNvCxnSpPr>
            <a:stCxn id="543" idx="0"/>
            <a:endCxn id="558" idx="2"/>
          </p:cNvCxnSpPr>
          <p:nvPr/>
        </p:nvCxnSpPr>
        <p:spPr bwMode="auto">
          <a:xfrm rot="5400000" flipH="1" flipV="1">
            <a:off x="1485558" y="5489330"/>
            <a:ext cx="674440" cy="50061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0" name="直線コネクタ 106"/>
          <p:cNvCxnSpPr>
            <a:stCxn id="544" idx="0"/>
            <a:endCxn id="111" idx="2"/>
          </p:cNvCxnSpPr>
          <p:nvPr/>
        </p:nvCxnSpPr>
        <p:spPr bwMode="auto">
          <a:xfrm rot="5400000" flipH="1" flipV="1">
            <a:off x="3399245" y="3953971"/>
            <a:ext cx="674440" cy="357133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2" name="直線コネクタ 106"/>
          <p:cNvCxnSpPr>
            <a:stCxn id="578" idx="0"/>
            <a:endCxn id="112" idx="2"/>
          </p:cNvCxnSpPr>
          <p:nvPr/>
        </p:nvCxnSpPr>
        <p:spPr bwMode="auto">
          <a:xfrm rot="5400000" flipH="1" flipV="1">
            <a:off x="5191624" y="4971958"/>
            <a:ext cx="674440" cy="153536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3" name="直線コネクタ 106"/>
          <p:cNvCxnSpPr>
            <a:stCxn id="577" idx="0"/>
            <a:endCxn id="559" idx="2"/>
          </p:cNvCxnSpPr>
          <p:nvPr/>
        </p:nvCxnSpPr>
        <p:spPr bwMode="auto">
          <a:xfrm rot="16200000" flipV="1">
            <a:off x="3277937" y="4971959"/>
            <a:ext cx="674440" cy="1535358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8" name="直線コネクタ 106"/>
          <p:cNvCxnSpPr>
            <a:stCxn id="583" idx="0"/>
            <a:endCxn id="113" idx="2"/>
          </p:cNvCxnSpPr>
          <p:nvPr/>
        </p:nvCxnSpPr>
        <p:spPr bwMode="auto">
          <a:xfrm rot="16200000" flipV="1">
            <a:off x="6984003" y="5489331"/>
            <a:ext cx="674440" cy="500614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9" name="直線コネクタ 106"/>
          <p:cNvCxnSpPr>
            <a:stCxn id="582" idx="0"/>
            <a:endCxn id="560" idx="2"/>
          </p:cNvCxnSpPr>
          <p:nvPr/>
        </p:nvCxnSpPr>
        <p:spPr bwMode="auto">
          <a:xfrm rot="16200000" flipV="1">
            <a:off x="5070316" y="3953971"/>
            <a:ext cx="674440" cy="3571333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100" name="グループ化 99"/>
          <p:cNvGrpSpPr/>
          <p:nvPr/>
        </p:nvGrpSpPr>
        <p:grpSpPr>
          <a:xfrm>
            <a:off x="1269965" y="5840992"/>
            <a:ext cx="6604071" cy="629940"/>
            <a:chOff x="789354" y="5840992"/>
            <a:chExt cx="6604071" cy="629940"/>
          </a:xfrm>
        </p:grpSpPr>
        <p:grpSp>
          <p:nvGrpSpPr>
            <p:cNvPr id="574" name="グループ化 573"/>
            <p:cNvGrpSpPr/>
            <p:nvPr/>
          </p:nvGrpSpPr>
          <p:grpSpPr>
            <a:xfrm>
              <a:off x="3599720" y="6076858"/>
              <a:ext cx="983339" cy="394074"/>
              <a:chOff x="568898" y="5504282"/>
              <a:chExt cx="983339" cy="394074"/>
            </a:xfrm>
          </p:grpSpPr>
          <p:sp>
            <p:nvSpPr>
              <p:cNvPr id="575" name="角丸四角形 574"/>
              <p:cNvSpPr/>
              <p:nvPr/>
            </p:nvSpPr>
            <p:spPr bwMode="auto">
              <a:xfrm>
                <a:off x="568898" y="5504283"/>
                <a:ext cx="983339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6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Router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576" name="グループ化 575"/>
              <p:cNvGrpSpPr/>
              <p:nvPr/>
            </p:nvGrpSpPr>
            <p:grpSpPr>
              <a:xfrm>
                <a:off x="813326" y="5504282"/>
                <a:ext cx="494483" cy="97282"/>
                <a:chOff x="4974159" y="3891145"/>
                <a:chExt cx="572534" cy="97282"/>
              </a:xfrm>
            </p:grpSpPr>
            <p:sp>
              <p:nvSpPr>
                <p:cNvPr id="577" name="角丸四角形 576"/>
                <p:cNvSpPr/>
                <p:nvPr/>
              </p:nvSpPr>
              <p:spPr bwMode="auto">
                <a:xfrm>
                  <a:off x="4974159" y="3891145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78" name="角丸四角形 577"/>
                <p:cNvSpPr/>
                <p:nvPr/>
              </p:nvSpPr>
              <p:spPr bwMode="auto">
                <a:xfrm>
                  <a:off x="5412203" y="3891145"/>
                  <a:ext cx="134490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23" name="グループ化 22"/>
            <p:cNvGrpSpPr/>
            <p:nvPr/>
          </p:nvGrpSpPr>
          <p:grpSpPr>
            <a:xfrm>
              <a:off x="789354" y="5840992"/>
              <a:ext cx="983339" cy="629940"/>
              <a:chOff x="789354" y="5840992"/>
              <a:chExt cx="983339" cy="629940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789354" y="6076858"/>
                <a:ext cx="983339" cy="394074"/>
                <a:chOff x="568898" y="5504282"/>
                <a:chExt cx="983339" cy="394074"/>
              </a:xfrm>
            </p:grpSpPr>
            <p:sp>
              <p:nvSpPr>
                <p:cNvPr id="541" name="角丸四角形 540"/>
                <p:cNvSpPr/>
                <p:nvPr/>
              </p:nvSpPr>
              <p:spPr bwMode="auto">
                <a:xfrm>
                  <a:off x="568898" y="5504283"/>
                  <a:ext cx="983339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Server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542" name="グループ化 541"/>
                <p:cNvGrpSpPr/>
                <p:nvPr/>
              </p:nvGrpSpPr>
              <p:grpSpPr>
                <a:xfrm>
                  <a:off x="813326" y="5504282"/>
                  <a:ext cx="494483" cy="97282"/>
                  <a:chOff x="4974159" y="3891145"/>
                  <a:chExt cx="572534" cy="97282"/>
                </a:xfrm>
              </p:grpSpPr>
              <p:sp>
                <p:nvSpPr>
                  <p:cNvPr id="543" name="角丸四角形 542"/>
                  <p:cNvSpPr/>
                  <p:nvPr/>
                </p:nvSpPr>
                <p:spPr bwMode="auto">
                  <a:xfrm>
                    <a:off x="4974159" y="3891145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544" name="角丸四角形 543"/>
                  <p:cNvSpPr/>
                  <p:nvPr/>
                </p:nvSpPr>
                <p:spPr bwMode="auto">
                  <a:xfrm>
                    <a:off x="5412203" y="3891145"/>
                    <a:ext cx="134490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e2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  <p:sp>
            <p:nvSpPr>
              <p:cNvPr id="1252" name="アーチ 1251"/>
              <p:cNvSpPr/>
              <p:nvPr/>
            </p:nvSpPr>
            <p:spPr bwMode="auto">
              <a:xfrm>
                <a:off x="935686" y="5840992"/>
                <a:ext cx="690674" cy="195701"/>
              </a:xfrm>
              <a:prstGeom prst="blockArc">
                <a:avLst>
                  <a:gd name="adj1" fmla="val 9066289"/>
                  <a:gd name="adj2" fmla="val 1649541"/>
                  <a:gd name="adj3" fmla="val 0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6410086" y="5840992"/>
              <a:ext cx="983339" cy="629940"/>
              <a:chOff x="2846042" y="5840992"/>
              <a:chExt cx="983339" cy="629940"/>
            </a:xfrm>
          </p:grpSpPr>
          <p:grpSp>
            <p:nvGrpSpPr>
              <p:cNvPr id="579" name="グループ化 578"/>
              <p:cNvGrpSpPr/>
              <p:nvPr/>
            </p:nvGrpSpPr>
            <p:grpSpPr>
              <a:xfrm>
                <a:off x="2846042" y="6076858"/>
                <a:ext cx="983339" cy="394074"/>
                <a:chOff x="568898" y="5504282"/>
                <a:chExt cx="983339" cy="394074"/>
              </a:xfrm>
            </p:grpSpPr>
            <p:sp>
              <p:nvSpPr>
                <p:cNvPr id="580" name="角丸四角形 579"/>
                <p:cNvSpPr/>
                <p:nvPr/>
              </p:nvSpPr>
              <p:spPr bwMode="auto">
                <a:xfrm>
                  <a:off x="568898" y="5504283"/>
                  <a:ext cx="983339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Storage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581" name="グループ化 580"/>
                <p:cNvGrpSpPr/>
                <p:nvPr/>
              </p:nvGrpSpPr>
              <p:grpSpPr>
                <a:xfrm>
                  <a:off x="813326" y="5504282"/>
                  <a:ext cx="494483" cy="97282"/>
                  <a:chOff x="4974159" y="3891145"/>
                  <a:chExt cx="572534" cy="97282"/>
                </a:xfrm>
              </p:grpSpPr>
              <p:sp>
                <p:nvSpPr>
                  <p:cNvPr id="582" name="角丸四角形 581"/>
                  <p:cNvSpPr/>
                  <p:nvPr/>
                </p:nvSpPr>
                <p:spPr bwMode="auto">
                  <a:xfrm>
                    <a:off x="4974159" y="3891145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583" name="角丸四角形 582"/>
                  <p:cNvSpPr/>
                  <p:nvPr/>
                </p:nvSpPr>
                <p:spPr bwMode="auto">
                  <a:xfrm>
                    <a:off x="5412203" y="3891145"/>
                    <a:ext cx="134490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e2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  <p:sp>
            <p:nvSpPr>
              <p:cNvPr id="1253" name="アーチ 1252"/>
              <p:cNvSpPr/>
              <p:nvPr/>
            </p:nvSpPr>
            <p:spPr bwMode="auto">
              <a:xfrm>
                <a:off x="2992374" y="5840992"/>
                <a:ext cx="690674" cy="195701"/>
              </a:xfrm>
              <a:prstGeom prst="blockArc">
                <a:avLst>
                  <a:gd name="adj1" fmla="val 9066289"/>
                  <a:gd name="adj2" fmla="val 1649541"/>
                  <a:gd name="adj3" fmla="val 0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+mj-ea"/>
                  <a:ea typeface="+mj-ea"/>
                </a:endParaRPr>
              </a:p>
            </p:txBody>
          </p:sp>
        </p:grpSp>
      </p:grpSp>
      <p:cxnSp>
        <p:nvCxnSpPr>
          <p:cNvPr id="121" name="直線コネクタ 106"/>
          <p:cNvCxnSpPr>
            <a:stCxn id="543" idx="0"/>
            <a:endCxn id="158" idx="2"/>
          </p:cNvCxnSpPr>
          <p:nvPr/>
        </p:nvCxnSpPr>
        <p:spPr bwMode="auto">
          <a:xfrm rot="5400000" flipH="1" flipV="1">
            <a:off x="1910432" y="4694142"/>
            <a:ext cx="1044755" cy="1720679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" name="直線コネクタ 106"/>
          <p:cNvCxnSpPr>
            <a:stCxn id="544" idx="0"/>
            <a:endCxn id="159" idx="2"/>
          </p:cNvCxnSpPr>
          <p:nvPr/>
        </p:nvCxnSpPr>
        <p:spPr bwMode="auto">
          <a:xfrm rot="5400000" flipH="1" flipV="1">
            <a:off x="2702726" y="4280176"/>
            <a:ext cx="1044755" cy="254861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" name="直線コネクタ 106"/>
          <p:cNvCxnSpPr>
            <a:stCxn id="578" idx="0"/>
            <a:endCxn id="180" idx="2"/>
          </p:cNvCxnSpPr>
          <p:nvPr/>
        </p:nvCxnSpPr>
        <p:spPr bwMode="auto">
          <a:xfrm rot="16200000" flipV="1">
            <a:off x="2979601" y="4295294"/>
            <a:ext cx="2095113" cy="146801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直線コネクタ 106"/>
          <p:cNvCxnSpPr>
            <a:stCxn id="577" idx="0"/>
            <a:endCxn id="160" idx="2"/>
          </p:cNvCxnSpPr>
          <p:nvPr/>
        </p:nvCxnSpPr>
        <p:spPr bwMode="auto">
          <a:xfrm rot="5400000" flipH="1" flipV="1">
            <a:off x="4594467" y="4820473"/>
            <a:ext cx="1044755" cy="146801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" name="直線コネクタ 106"/>
          <p:cNvCxnSpPr>
            <a:stCxn id="583" idx="0"/>
            <a:endCxn id="182" idx="2"/>
          </p:cNvCxnSpPr>
          <p:nvPr/>
        </p:nvCxnSpPr>
        <p:spPr bwMode="auto">
          <a:xfrm rot="16200000" flipV="1">
            <a:off x="5663635" y="4168963"/>
            <a:ext cx="2095113" cy="1720678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直線コネクタ 106"/>
          <p:cNvCxnSpPr>
            <a:stCxn id="582" idx="0"/>
            <a:endCxn id="181" idx="2"/>
          </p:cNvCxnSpPr>
          <p:nvPr/>
        </p:nvCxnSpPr>
        <p:spPr bwMode="auto">
          <a:xfrm rot="16200000" flipV="1">
            <a:off x="4835046" y="3718701"/>
            <a:ext cx="2095113" cy="262120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直線コネクタ 106"/>
          <p:cNvCxnSpPr/>
          <p:nvPr/>
        </p:nvCxnSpPr>
        <p:spPr bwMode="auto">
          <a:xfrm flipV="1">
            <a:off x="2137296" y="5017148"/>
            <a:ext cx="1126562" cy="287988"/>
          </a:xfrm>
          <a:prstGeom prst="straightConnector1">
            <a:avLst/>
          </a:prstGeom>
          <a:solidFill>
            <a:schemeClr val="bg1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直線コネクタ 106"/>
          <p:cNvCxnSpPr>
            <a:endCxn id="182" idx="2"/>
          </p:cNvCxnSpPr>
          <p:nvPr/>
        </p:nvCxnSpPr>
        <p:spPr bwMode="auto">
          <a:xfrm flipH="1" flipV="1">
            <a:off x="5850852" y="3981745"/>
            <a:ext cx="1220063" cy="1319274"/>
          </a:xfrm>
          <a:prstGeom prst="straightConnector1">
            <a:avLst/>
          </a:prstGeom>
          <a:solidFill>
            <a:schemeClr val="bg1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角丸四角形吹き出し 68"/>
          <p:cNvSpPr/>
          <p:nvPr/>
        </p:nvSpPr>
        <p:spPr bwMode="auto">
          <a:xfrm>
            <a:off x="387103" y="3992047"/>
            <a:ext cx="1751371" cy="693371"/>
          </a:xfrm>
          <a:prstGeom prst="wedgeRoundRectCallout">
            <a:avLst>
              <a:gd name="adj1" fmla="val 54641"/>
              <a:gd name="adj2" fmla="val 129415"/>
              <a:gd name="adj3" fmla="val 16667"/>
            </a:avLst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Server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が接続したポートを仮想</a:t>
            </a: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YC1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のポートへ対応</a:t>
            </a:r>
            <a:endParaRPr kumimoji="1" lang="ja-JP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2" name="角丸四角形吹き出し 71"/>
          <p:cNvSpPr/>
          <p:nvPr/>
        </p:nvSpPr>
        <p:spPr bwMode="auto">
          <a:xfrm>
            <a:off x="7221100" y="3867129"/>
            <a:ext cx="1751371" cy="693371"/>
          </a:xfrm>
          <a:prstGeom prst="wedgeRoundRectCallout">
            <a:avLst>
              <a:gd name="adj1" fmla="val -58749"/>
              <a:gd name="adj2" fmla="val 152069"/>
              <a:gd name="adj3" fmla="val 16667"/>
            </a:avLst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Storage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が接続したポートを仮想</a:t>
            </a: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YC2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のポートへ対応</a:t>
            </a:r>
            <a:endParaRPr kumimoji="1" lang="ja-JP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15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en-US" altLang="ja-JP" dirty="0" err="1" smtClean="0"/>
              <a:t>HaaS</a:t>
            </a:r>
            <a:r>
              <a:rPr lang="en-US" altLang="ja-JP" dirty="0" smtClean="0"/>
              <a:t> / </a:t>
            </a:r>
            <a:r>
              <a:rPr lang="en-US" altLang="ja-JP" dirty="0" err="1" smtClean="0"/>
              <a:t>IaaS</a:t>
            </a:r>
            <a:r>
              <a:rPr lang="ja-JP" altLang="en-US" dirty="0" smtClean="0"/>
              <a:t>分離環境運用シナリオ</a:t>
            </a:r>
            <a:endParaRPr kumimoji="1" lang="ja-JP" altLang="en-US" sz="2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3167270" y="836711"/>
            <a:ext cx="5797218" cy="5623909"/>
          </a:xfrm>
        </p:spPr>
        <p:txBody>
          <a:bodyPr>
            <a:noAutofit/>
          </a:bodyPr>
          <a:lstStyle/>
          <a:p>
            <a:pPr marL="177800" lvl="1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kern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#</a:t>
            </a:r>
            <a:r>
              <a:rPr lang="en-US" altLang="ja-JP" kern="1200" dirty="0" err="1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IaaS</a:t>
            </a:r>
            <a:r>
              <a:rPr lang="ja-JP" altLang="ja-JP" kern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事業者</a:t>
            </a:r>
            <a:r>
              <a:rPr lang="en-US" altLang="ja-JP" kern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ja-JP" kern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所有</a:t>
            </a:r>
            <a:endParaRPr lang="ja-JP" altLang="ja-JP" dirty="0"/>
          </a:p>
          <a:p>
            <a:pPr marL="177800" lvl="1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kern="12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#</a:t>
            </a:r>
            <a:r>
              <a:rPr lang="en-US" altLang="ja-JP" kern="1200" dirty="0" err="1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IaaS</a:t>
            </a:r>
            <a:r>
              <a:rPr lang="ja-JP" altLang="ja-JP" kern="1200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事業者</a:t>
            </a:r>
            <a:r>
              <a:rPr lang="en-US" altLang="ja-JP" kern="1200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ja-JP" kern="1200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所有</a:t>
            </a:r>
            <a:endParaRPr lang="ja-JP" altLang="ja-JP" dirty="0"/>
          </a:p>
          <a:p>
            <a:pPr marL="177800" lvl="1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kern="12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#</a:t>
            </a:r>
            <a:r>
              <a:rPr lang="en-US" altLang="ja-JP" kern="1200" dirty="0" err="1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HaaS</a:t>
            </a:r>
            <a:r>
              <a:rPr lang="ja-JP" altLang="ja-JP" kern="12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事業者 </a:t>
            </a:r>
            <a:r>
              <a:rPr lang="ja-JP" altLang="ja-JP" kern="12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所有</a:t>
            </a:r>
            <a:endParaRPr lang="en-US" altLang="ja-JP" kern="1200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7800" lvl="1" indent="0" hangingPunct="1">
              <a:spcBef>
                <a:spcPts val="0"/>
              </a:spcBef>
              <a:spcAft>
                <a:spcPts val="0"/>
              </a:spcAft>
              <a:buNone/>
            </a:pPr>
            <a:endParaRPr lang="ja-JP" altLang="ja-JP" dirty="0"/>
          </a:p>
          <a:p>
            <a:r>
              <a:rPr lang="en-US" altLang="ja-JP" dirty="0" err="1" smtClean="0"/>
              <a:t>HaaS</a:t>
            </a:r>
            <a:r>
              <a:rPr lang="ja-JP" altLang="en-US" dirty="0" smtClean="0"/>
              <a:t>事業者は物理</a:t>
            </a:r>
            <a:r>
              <a:rPr lang="ja-JP" altLang="en-US" dirty="0"/>
              <a:t>ポート</a:t>
            </a:r>
            <a:r>
              <a:rPr lang="ja-JP" altLang="en-US" dirty="0" smtClean="0"/>
              <a:t>を仮想</a:t>
            </a:r>
            <a:r>
              <a:rPr lang="en-US" altLang="ja-JP" dirty="0" smtClean="0"/>
              <a:t>YC</a:t>
            </a:r>
            <a:r>
              <a:rPr lang="ja-JP" altLang="en-US" dirty="0" smtClean="0"/>
              <a:t>へ結線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err="1" smtClean="0"/>
              <a:t>IaaS</a:t>
            </a:r>
            <a:r>
              <a:rPr lang="ja-JP" altLang="en-US" dirty="0" smtClean="0"/>
              <a:t>事業者は仮想</a:t>
            </a:r>
            <a:r>
              <a:rPr lang="en-US" altLang="ja-JP" dirty="0" smtClean="0"/>
              <a:t>YC</a:t>
            </a:r>
            <a:r>
              <a:rPr lang="ja-JP" altLang="en-US" dirty="0" smtClean="0"/>
              <a:t>を如何様に設定しようと自由。</a:t>
            </a:r>
            <a:r>
              <a:rPr lang="en-US" altLang="ja-JP" dirty="0" smtClean="0"/>
              <a:t>VLAN</a:t>
            </a:r>
            <a:r>
              <a:rPr lang="ja-JP" altLang="en-US" dirty="0" err="1" smtClean="0"/>
              <a:t>とて</a:t>
            </a:r>
            <a:r>
              <a:rPr lang="ja-JP" altLang="en-US" dirty="0" smtClean="0"/>
              <a:t>然り</a:t>
            </a:r>
            <a:endParaRPr lang="en-US" altLang="ja-JP" dirty="0" smtClean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48354" y="836711"/>
            <a:ext cx="2633385" cy="5624391"/>
            <a:chOff x="767902" y="1708131"/>
            <a:chExt cx="2050479" cy="3658526"/>
          </a:xfrm>
        </p:grpSpPr>
        <p:sp>
          <p:nvSpPr>
            <p:cNvPr id="6" name="正方形/長方形 5"/>
            <p:cNvSpPr/>
            <p:nvPr/>
          </p:nvSpPr>
          <p:spPr bwMode="auto">
            <a:xfrm>
              <a:off x="767902" y="1708131"/>
              <a:ext cx="2050479" cy="3658526"/>
            </a:xfrm>
            <a:prstGeom prst="rect">
              <a:avLst/>
            </a:prstGeom>
            <a:solidFill>
              <a:schemeClr val="accent5">
                <a:lumMod val="25000"/>
                <a:lumOff val="75000"/>
              </a:schemeClr>
            </a:solidFill>
            <a:ln w="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  <a:flatTx/>
            </a:bodyPr>
            <a:lstStyle/>
            <a:p>
              <a:pPr algn="ctr"/>
              <a:r>
                <a:rPr lang="ja-JP" altLang="en-US" sz="11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サーバーラック</a:t>
              </a:r>
              <a:endParaRPr kumimoji="1" lang="ja-JP" altLang="en-US" sz="11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835879" y="1929238"/>
              <a:ext cx="1914525" cy="20410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 w="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  <a:flatTx/>
            </a:bodyPr>
            <a:lstStyle/>
            <a:p>
              <a:pPr algn="ctr"/>
              <a:r>
                <a:rPr lang="en-US" altLang="ja-JP" sz="11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Serial TS</a:t>
              </a:r>
              <a:endParaRPr kumimoji="1" lang="ja-JP" altLang="en-US" sz="11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835879" y="2133344"/>
              <a:ext cx="1914525" cy="20410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 w="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  <a:flatTx/>
            </a:bodyPr>
            <a:lstStyle/>
            <a:p>
              <a:pPr algn="ctr"/>
              <a:r>
                <a:rPr lang="en-US" altLang="ja-JP" sz="1100" b="1" dirty="0" err="1" smtClean="0">
                  <a:solidFill>
                    <a:srgbClr val="C00000"/>
                  </a:solidFill>
                  <a:latin typeface="+mj-ea"/>
                  <a:ea typeface="+mj-ea"/>
                </a:rPr>
                <a:t>ToR</a:t>
              </a:r>
              <a:r>
                <a:rPr lang="en-US" altLang="ja-JP" sz="11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 </a:t>
              </a:r>
              <a:r>
                <a:rPr lang="en-US" altLang="ja-JP" sz="1100" b="1" dirty="0" err="1" smtClean="0">
                  <a:solidFill>
                    <a:srgbClr val="C00000"/>
                  </a:solidFill>
                  <a:latin typeface="+mj-ea"/>
                  <a:ea typeface="+mj-ea"/>
                </a:rPr>
                <a:t>Leafxx</a:t>
              </a:r>
              <a:endParaRPr kumimoji="1" lang="ja-JP" altLang="en-US" sz="11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835879" y="2337450"/>
              <a:ext cx="1914525" cy="20410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 w="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  <a:flatTx/>
            </a:bodyPr>
            <a:lstStyle/>
            <a:p>
              <a:pPr algn="ctr"/>
              <a:r>
                <a:rPr lang="en-US" altLang="ja-JP" sz="1100" b="1" dirty="0" err="1" smtClean="0">
                  <a:solidFill>
                    <a:srgbClr val="C00000"/>
                  </a:solidFill>
                  <a:latin typeface="+mj-ea"/>
                  <a:ea typeface="+mj-ea"/>
                </a:rPr>
                <a:t>ToR</a:t>
              </a:r>
              <a:r>
                <a:rPr lang="en-US" altLang="ja-JP" sz="11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 </a:t>
              </a:r>
              <a:r>
                <a:rPr lang="en-US" altLang="ja-JP" sz="1100" b="1" dirty="0" err="1" smtClean="0">
                  <a:solidFill>
                    <a:srgbClr val="C00000"/>
                  </a:solidFill>
                  <a:latin typeface="+mj-ea"/>
                  <a:ea typeface="+mj-ea"/>
                </a:rPr>
                <a:t>Leafxx</a:t>
              </a:r>
              <a:endParaRPr kumimoji="1" lang="ja-JP" altLang="en-US" sz="11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835879" y="2702922"/>
              <a:ext cx="1914525" cy="20410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 w="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  <a:flatTx/>
            </a:bodyPr>
            <a:lstStyle/>
            <a:p>
              <a:pPr algn="ctr"/>
              <a:r>
                <a:rPr lang="en-US" altLang="ja-JP" sz="1100" b="1" dirty="0" smtClean="0">
                  <a:latin typeface="+mj-ea"/>
                  <a:ea typeface="+mj-ea"/>
                </a:rPr>
                <a:t>Host</a:t>
              </a:r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835878" y="2907028"/>
              <a:ext cx="1914525" cy="20410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 w="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  <a:flatTx/>
            </a:bodyPr>
            <a:lstStyle/>
            <a:p>
              <a:pPr algn="ctr"/>
              <a:r>
                <a:rPr kumimoji="1" lang="en-US" altLang="ja-JP" sz="1100" b="1" dirty="0" smtClean="0">
                  <a:latin typeface="+mj-ea"/>
                  <a:ea typeface="+mj-ea"/>
                </a:rPr>
                <a:t>Host</a:t>
              </a:r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835877" y="3111134"/>
              <a:ext cx="1914525" cy="20410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 w="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  <a:flatTx/>
            </a:bodyPr>
            <a:lstStyle/>
            <a:p>
              <a:pPr algn="ctr"/>
              <a:r>
                <a:rPr kumimoji="1" lang="en-US" altLang="ja-JP" sz="11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Host</a:t>
              </a:r>
              <a:endParaRPr kumimoji="1" lang="ja-JP" altLang="en-US" sz="11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835881" y="3312610"/>
              <a:ext cx="1914525" cy="20410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 w="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  <a:flatTx/>
            </a:bodyPr>
            <a:lstStyle/>
            <a:p>
              <a:pPr algn="ctr"/>
              <a:r>
                <a:rPr lang="en-US" altLang="ja-JP" sz="11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Host</a:t>
              </a:r>
              <a:endParaRPr kumimoji="1" lang="ja-JP" altLang="en-US" sz="11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835880" y="3516716"/>
              <a:ext cx="1914525" cy="20410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 w="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  <a:flatTx/>
            </a:bodyPr>
            <a:lstStyle/>
            <a:p>
              <a:pPr algn="ctr"/>
              <a:r>
                <a:rPr kumimoji="1" lang="en-US" altLang="ja-JP" sz="11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Host</a:t>
              </a:r>
              <a:endParaRPr kumimoji="1" lang="ja-JP" altLang="en-US" sz="11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835879" y="3720822"/>
              <a:ext cx="1914525" cy="20410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 w="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  <a:flatTx/>
            </a:bodyPr>
            <a:lstStyle/>
            <a:p>
              <a:pPr algn="ctr"/>
              <a:r>
                <a:rPr lang="en-US" altLang="ja-JP" sz="1100" b="1" dirty="0" smtClean="0">
                  <a:latin typeface="+mj-ea"/>
                  <a:ea typeface="+mj-ea"/>
                </a:rPr>
                <a:t>Appliance</a:t>
              </a:r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>
              <a:off x="835876" y="4074698"/>
              <a:ext cx="1914525" cy="54724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 w="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  <a:flatTx/>
            </a:bodyPr>
            <a:lstStyle/>
            <a:p>
              <a:pPr algn="ctr"/>
              <a:r>
                <a:rPr lang="en-US" altLang="ja-JP" sz="1100" b="1" dirty="0" smtClean="0">
                  <a:latin typeface="+mj-ea"/>
                  <a:ea typeface="+mj-ea"/>
                </a:rPr>
                <a:t>DE</a:t>
              </a:r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835875" y="4771715"/>
              <a:ext cx="1914525" cy="54724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 w="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  <a:flatTx/>
            </a:bodyPr>
            <a:lstStyle/>
            <a:p>
              <a:pPr algn="ctr"/>
              <a:r>
                <a:rPr kumimoji="1" lang="en-US" altLang="ja-JP" sz="11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UPS</a:t>
              </a:r>
              <a:endParaRPr kumimoji="1" lang="ja-JP" altLang="en-US" sz="11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1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en-US" altLang="ja-JP" dirty="0" err="1" smtClean="0"/>
              <a:t>HaaS</a:t>
            </a:r>
            <a:r>
              <a:rPr lang="en-US" altLang="ja-JP" dirty="0" smtClean="0"/>
              <a:t> / </a:t>
            </a:r>
            <a:r>
              <a:rPr lang="en-US" altLang="ja-JP" dirty="0" err="1" smtClean="0"/>
              <a:t>IaaS</a:t>
            </a:r>
            <a:r>
              <a:rPr lang="ja-JP" altLang="en-US" dirty="0" smtClean="0"/>
              <a:t>分離環境運用シナリオ</a:t>
            </a:r>
            <a:endParaRPr kumimoji="1" lang="ja-JP" altLang="en-US" sz="2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512" y="836711"/>
            <a:ext cx="8784976" cy="5623909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物理機器払い出し</a:t>
            </a:r>
            <a:endParaRPr lang="en-US" altLang="ja-JP" dirty="0"/>
          </a:p>
          <a:p>
            <a:pPr lvl="1"/>
            <a:r>
              <a:rPr lang="en-US" altLang="ja-JP" dirty="0" err="1"/>
              <a:t>HaaS</a:t>
            </a:r>
            <a:r>
              <a:rPr lang="ja-JP" altLang="en-US" dirty="0"/>
              <a:t>事業者は、物理ポートを仮想</a:t>
            </a:r>
            <a:r>
              <a:rPr lang="en-US" altLang="ja-JP" dirty="0"/>
              <a:t>YC</a:t>
            </a:r>
            <a:r>
              <a:rPr lang="ja-JP" altLang="en-US" dirty="0"/>
              <a:t>へ結線</a:t>
            </a:r>
            <a:endParaRPr lang="en-US" altLang="ja-JP" dirty="0"/>
          </a:p>
          <a:p>
            <a:pPr lvl="1"/>
            <a:r>
              <a:rPr lang="en-US" altLang="ja-JP" dirty="0" err="1"/>
              <a:t>HaaS</a:t>
            </a:r>
            <a:r>
              <a:rPr lang="ja-JP" altLang="en-US" dirty="0"/>
              <a:t>事業者は、</a:t>
            </a:r>
            <a:r>
              <a:rPr lang="en-US" altLang="ja-JP" dirty="0" err="1"/>
              <a:t>IaaS</a:t>
            </a:r>
            <a:r>
              <a:rPr lang="ja-JP" altLang="en-US" dirty="0"/>
              <a:t>事業者へ物理機器を</a:t>
            </a:r>
            <a:r>
              <a:rPr lang="ja-JP" altLang="en-US" dirty="0" smtClean="0"/>
              <a:t>払い出す</a:t>
            </a:r>
            <a:endParaRPr lang="en-US" altLang="ja-JP" dirty="0"/>
          </a:p>
          <a:p>
            <a:pPr lvl="1"/>
            <a:r>
              <a:rPr lang="en-US" altLang="ja-JP" dirty="0" err="1" smtClean="0"/>
              <a:t>IaaS</a:t>
            </a:r>
            <a:r>
              <a:rPr lang="ja-JP" altLang="en-US" dirty="0" smtClean="0"/>
              <a:t>事業者は</a:t>
            </a:r>
            <a:r>
              <a:rPr lang="en-US" altLang="ja-JP" dirty="0" smtClean="0"/>
              <a:t>VLAN</a:t>
            </a:r>
            <a:r>
              <a:rPr lang="ja-JP" altLang="en-US" dirty="0" smtClean="0"/>
              <a:t>の設定等、接続した仮想</a:t>
            </a:r>
            <a:r>
              <a:rPr lang="en-US" altLang="ja-JP" dirty="0" smtClean="0"/>
              <a:t>Yellow Cable</a:t>
            </a:r>
            <a:r>
              <a:rPr lang="ja-JP" altLang="en-US" dirty="0" smtClean="0"/>
              <a:t>の設定を自由にしてよい。</a:t>
            </a:r>
            <a:r>
              <a:rPr lang="en-US" altLang="ja-JP" dirty="0" smtClean="0"/>
              <a:t>VLAN</a:t>
            </a:r>
            <a:r>
              <a:rPr lang="ja-JP" altLang="en-US" dirty="0" err="1"/>
              <a:t>、</a:t>
            </a:r>
            <a:r>
              <a:rPr lang="ja-JP" altLang="en-US" dirty="0" smtClean="0"/>
              <a:t>冗長化、ループ回避、</a:t>
            </a:r>
            <a:r>
              <a:rPr lang="en-US" altLang="ja-JP" dirty="0" smtClean="0"/>
              <a:t>MPLS</a:t>
            </a:r>
            <a:r>
              <a:rPr lang="ja-JP" altLang="en-US" dirty="0"/>
              <a:t>と</a:t>
            </a:r>
            <a:r>
              <a:rPr lang="ja-JP" altLang="en-US" dirty="0" smtClean="0"/>
              <a:t>の接続、</a:t>
            </a:r>
            <a:r>
              <a:rPr lang="en-US" altLang="ja-JP" dirty="0" smtClean="0"/>
              <a:t>…</a:t>
            </a:r>
            <a:r>
              <a:rPr lang="ja-JP" altLang="en-US" dirty="0" err="1" smtClean="0"/>
              <a:t>。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物理機器の接続先変更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IaaS</a:t>
            </a:r>
            <a:r>
              <a:rPr lang="ja-JP" altLang="en-US" dirty="0" smtClean="0"/>
              <a:t>事業者は</a:t>
            </a:r>
            <a:r>
              <a:rPr lang="en-US" altLang="ja-JP" dirty="0" err="1"/>
              <a:t>HaaS</a:t>
            </a:r>
            <a:r>
              <a:rPr lang="ja-JP" altLang="en-US" dirty="0"/>
              <a:t>事業者へ仮想</a:t>
            </a:r>
            <a:r>
              <a:rPr lang="en-US" altLang="ja-JP" dirty="0" smtClean="0"/>
              <a:t>YC</a:t>
            </a:r>
            <a:r>
              <a:rPr lang="ja-JP" altLang="en-US" dirty="0" smtClean="0"/>
              <a:t>の結線変更をリクエスト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物理機器返却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IaaS</a:t>
            </a:r>
            <a:r>
              <a:rPr lang="ja-JP" altLang="en-US" dirty="0" smtClean="0"/>
              <a:t>事業者は使用済み物理機器を返却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HaaS</a:t>
            </a:r>
            <a:r>
              <a:rPr lang="ja-JP" altLang="en-US" dirty="0" smtClean="0"/>
              <a:t>事業者は物理ポートを</a:t>
            </a:r>
            <a:r>
              <a:rPr lang="en-US" altLang="ja-JP" dirty="0" smtClean="0"/>
              <a:t>Down</a:t>
            </a:r>
            <a:r>
              <a:rPr lang="ja-JP" altLang="en-US" dirty="0" smtClean="0"/>
              <a:t>に設定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HaaS</a:t>
            </a:r>
            <a:r>
              <a:rPr lang="ja-JP" altLang="en-US" dirty="0"/>
              <a:t>事業者</a:t>
            </a:r>
            <a:r>
              <a:rPr lang="ja-JP" altLang="en-US" dirty="0" smtClean="0"/>
              <a:t>の次の定期</a:t>
            </a:r>
            <a:r>
              <a:rPr lang="ja-JP" altLang="en-US" dirty="0"/>
              <a:t>メンテナンス</a:t>
            </a:r>
            <a:r>
              <a:rPr lang="ja-JP" altLang="en-US" dirty="0" smtClean="0"/>
              <a:t>で</a:t>
            </a:r>
            <a:r>
              <a:rPr lang="en-US" altLang="ja-JP" dirty="0" smtClean="0"/>
              <a:t>IPMI</a:t>
            </a:r>
            <a:r>
              <a:rPr lang="ja-JP" altLang="en-US" dirty="0" smtClean="0"/>
              <a:t>をリセットしたり、仮想</a:t>
            </a:r>
            <a:r>
              <a:rPr lang="en-US" altLang="ja-JP" dirty="0" smtClean="0"/>
              <a:t>YC</a:t>
            </a:r>
            <a:r>
              <a:rPr lang="ja-JP" altLang="en-US" dirty="0" smtClean="0"/>
              <a:t>の設定をクリア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147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ja-JP" altLang="en-US" dirty="0" smtClean="0"/>
              <a:t>運用シナリオ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err="1" smtClean="0"/>
              <a:t>IaaS</a:t>
            </a:r>
            <a:r>
              <a:rPr kumimoji="1" lang="en-US" altLang="ja-JP" sz="2400" dirty="0" smtClean="0"/>
              <a:t>-A, B</a:t>
            </a:r>
            <a:r>
              <a:rPr kumimoji="1" lang="ja-JP" altLang="en-US" sz="2400" dirty="0" smtClean="0"/>
              <a:t>二つの</a:t>
            </a:r>
            <a:r>
              <a:rPr kumimoji="1" lang="en-US" altLang="ja-JP" sz="2400" dirty="0" err="1" smtClean="0"/>
              <a:t>IaaS</a:t>
            </a:r>
            <a:r>
              <a:rPr kumimoji="1" lang="ja-JP" altLang="en-US" sz="2400" dirty="0" smtClean="0"/>
              <a:t>事業者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388" y="1413188"/>
            <a:ext cx="8785225" cy="1559969"/>
          </a:xfrm>
        </p:spPr>
        <p:txBody>
          <a:bodyPr lIns="0" tIns="0" rIns="0" bIns="0">
            <a:normAutofit/>
          </a:bodyPr>
          <a:lstStyle/>
          <a:p>
            <a:r>
              <a:rPr lang="ja-JP" altLang="en-US" dirty="0" smtClean="0"/>
              <a:t>完成図</a:t>
            </a:r>
            <a:endParaRPr lang="en-US" altLang="ja-JP" dirty="0">
              <a:solidFill>
                <a:srgbClr val="FF0000"/>
              </a:solidFill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876475" y="2973157"/>
            <a:ext cx="7391051" cy="3517789"/>
            <a:chOff x="876475" y="2973157"/>
            <a:chExt cx="7391051" cy="3517789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1386286" y="2973157"/>
              <a:ext cx="6371429" cy="746233"/>
              <a:chOff x="1386286" y="4656185"/>
              <a:chExt cx="6371429" cy="746233"/>
            </a:xfrm>
          </p:grpSpPr>
          <p:sp>
            <p:nvSpPr>
              <p:cNvPr id="151" name="角丸四角形 150"/>
              <p:cNvSpPr/>
              <p:nvPr/>
            </p:nvSpPr>
            <p:spPr bwMode="auto">
              <a:xfrm>
                <a:off x="4835333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52" name="角丸四角形 151"/>
              <p:cNvSpPr/>
              <p:nvPr/>
            </p:nvSpPr>
            <p:spPr bwMode="auto">
              <a:xfrm>
                <a:off x="1386286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</p:grpSp>
        <p:grpSp>
          <p:nvGrpSpPr>
            <p:cNvPr id="54" name="グループ化 53"/>
            <p:cNvGrpSpPr/>
            <p:nvPr/>
          </p:nvGrpSpPr>
          <p:grpSpPr>
            <a:xfrm>
              <a:off x="2288880" y="3408821"/>
              <a:ext cx="4566240" cy="165540"/>
              <a:chOff x="2288880" y="4866563"/>
              <a:chExt cx="4566240" cy="165540"/>
            </a:xfrm>
          </p:grpSpPr>
          <p:sp>
            <p:nvSpPr>
              <p:cNvPr id="147" name="角丸四角形 146"/>
              <p:cNvSpPr/>
              <p:nvPr/>
            </p:nvSpPr>
            <p:spPr bwMode="auto">
              <a:xfrm>
                <a:off x="2288880" y="4866563"/>
                <a:ext cx="4566240" cy="165540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YC1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148" name="グループ化 147"/>
              <p:cNvGrpSpPr/>
              <p:nvPr/>
            </p:nvGrpSpPr>
            <p:grpSpPr>
              <a:xfrm>
                <a:off x="3225905" y="4934821"/>
                <a:ext cx="2692191" cy="97282"/>
                <a:chOff x="3225905" y="4934821"/>
                <a:chExt cx="2692191" cy="97282"/>
              </a:xfrm>
            </p:grpSpPr>
            <p:sp>
              <p:nvSpPr>
                <p:cNvPr id="149" name="角丸四角形 148"/>
                <p:cNvSpPr/>
                <p:nvPr/>
              </p:nvSpPr>
              <p:spPr bwMode="auto">
                <a:xfrm>
                  <a:off x="3225905" y="4934821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50" name="角丸四角形 149"/>
                <p:cNvSpPr/>
                <p:nvPr/>
              </p:nvSpPr>
              <p:spPr bwMode="auto">
                <a:xfrm>
                  <a:off x="5783608" y="4934821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55" name="グループ化 54"/>
            <p:cNvGrpSpPr/>
            <p:nvPr/>
          </p:nvGrpSpPr>
          <p:grpSpPr>
            <a:xfrm>
              <a:off x="2288880" y="3163390"/>
              <a:ext cx="4566240" cy="168997"/>
              <a:chOff x="2288880" y="3812748"/>
              <a:chExt cx="4566240" cy="168997"/>
            </a:xfrm>
          </p:grpSpPr>
          <p:sp>
            <p:nvSpPr>
              <p:cNvPr id="143" name="角丸四角形 142"/>
              <p:cNvSpPr/>
              <p:nvPr/>
            </p:nvSpPr>
            <p:spPr bwMode="auto">
              <a:xfrm>
                <a:off x="2288880" y="3812748"/>
                <a:ext cx="4566240" cy="168997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YC2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144" name="グループ化 143"/>
              <p:cNvGrpSpPr/>
              <p:nvPr/>
            </p:nvGrpSpPr>
            <p:grpSpPr>
              <a:xfrm>
                <a:off x="3225905" y="3884463"/>
                <a:ext cx="2692191" cy="97282"/>
                <a:chOff x="3760227" y="3046397"/>
                <a:chExt cx="2692191" cy="97282"/>
              </a:xfrm>
            </p:grpSpPr>
            <p:sp>
              <p:nvSpPr>
                <p:cNvPr id="145" name="角丸四角形 144"/>
                <p:cNvSpPr/>
                <p:nvPr/>
              </p:nvSpPr>
              <p:spPr bwMode="auto">
                <a:xfrm>
                  <a:off x="3760227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46" name="角丸四角形 145"/>
                <p:cNvSpPr/>
                <p:nvPr/>
              </p:nvSpPr>
              <p:spPr bwMode="auto">
                <a:xfrm>
                  <a:off x="6317930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cxnSp>
          <p:nvCxnSpPr>
            <p:cNvPr id="56" name="直線コネクタ 106"/>
            <p:cNvCxnSpPr>
              <a:stCxn id="142" idx="0"/>
              <a:endCxn id="145" idx="2"/>
            </p:cNvCxnSpPr>
            <p:nvPr/>
          </p:nvCxnSpPr>
          <p:spPr bwMode="auto">
            <a:xfrm rot="5400000" flipH="1" flipV="1">
              <a:off x="1861790" y="2649583"/>
              <a:ext cx="748555" cy="2114164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7" name="グループ化 56"/>
            <p:cNvGrpSpPr/>
            <p:nvPr/>
          </p:nvGrpSpPr>
          <p:grpSpPr>
            <a:xfrm>
              <a:off x="876475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130" name="グループ化 129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141" name="角丸四角形 140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-A Server1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42" name="角丸四角形 141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31" name="グループ化 130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139" name="角丸四角形 138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40" name="角丸四角形 139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32" name="グループ化 131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137" name="角丸四角形 136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38" name="角丸四角形 137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133" name="直線コネクタ 106"/>
              <p:cNvCxnSpPr>
                <a:stCxn id="140" idx="0"/>
                <a:endCxn id="142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直線コネクタ 106"/>
              <p:cNvCxnSpPr>
                <a:stCxn id="138" idx="0"/>
                <a:endCxn id="142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35" name="角丸四角形吹き出し 134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136" name="角丸四角形吹き出し 135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grpSp>
          <p:nvGrpSpPr>
            <p:cNvPr id="58" name="グループ化 57"/>
            <p:cNvGrpSpPr/>
            <p:nvPr/>
          </p:nvGrpSpPr>
          <p:grpSpPr>
            <a:xfrm>
              <a:off x="2747240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117" name="グループ化 116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128" name="角丸四角形 127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-B Server2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29" name="角丸四角形 128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18" name="グループ化 117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126" name="角丸四角形 125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27" name="角丸四角形 126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19" name="グループ化 118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124" name="角丸四角形 123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25" name="角丸四角形 124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120" name="直線コネクタ 106"/>
              <p:cNvCxnSpPr>
                <a:stCxn id="127" idx="0"/>
                <a:endCxn id="129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直線コネクタ 106"/>
              <p:cNvCxnSpPr>
                <a:stCxn id="125" idx="0"/>
                <a:endCxn id="129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22" name="角丸四角形吹き出し 121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123" name="角丸四角形吹き出し 122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grpSp>
          <p:nvGrpSpPr>
            <p:cNvPr id="59" name="グループ化 58"/>
            <p:cNvGrpSpPr/>
            <p:nvPr/>
          </p:nvGrpSpPr>
          <p:grpSpPr>
            <a:xfrm>
              <a:off x="4618005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104" name="グループ化 103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115" name="角丸四角形 114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-B Server3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16" name="角丸四角形 115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05" name="グループ化 104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113" name="角丸四角形 112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14" name="角丸四角形 113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06" name="グループ化 105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111" name="角丸四角形 110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12" name="角丸四角形 111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107" name="直線コネクタ 106"/>
              <p:cNvCxnSpPr>
                <a:stCxn id="114" idx="0"/>
                <a:endCxn id="116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直線コネクタ 106"/>
              <p:cNvCxnSpPr>
                <a:stCxn id="112" idx="0"/>
                <a:endCxn id="116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09" name="角丸四角形吹き出し 108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110" name="角丸四角形吹き出し 109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grpSp>
          <p:nvGrpSpPr>
            <p:cNvPr id="79" name="グループ化 78"/>
            <p:cNvGrpSpPr/>
            <p:nvPr/>
          </p:nvGrpSpPr>
          <p:grpSpPr>
            <a:xfrm>
              <a:off x="6488770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91" name="グループ化 90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102" name="角丸四角形 101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-A Server4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03" name="角丸四角形 102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100" name="角丸四角形 99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01" name="角丸四角形 100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98" name="角丸四角形 97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99" name="角丸四角形 98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94" name="直線コネクタ 106"/>
              <p:cNvCxnSpPr>
                <a:stCxn id="101" idx="0"/>
                <a:endCxn id="103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直線コネクタ 106"/>
              <p:cNvCxnSpPr>
                <a:stCxn id="99" idx="0"/>
                <a:endCxn id="103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96" name="角丸四角形吹き出し 95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97" name="角丸四角形吹き出し 96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cxnSp>
          <p:nvCxnSpPr>
            <p:cNvPr id="80" name="直線コネクタ 106"/>
            <p:cNvCxnSpPr>
              <a:stCxn id="129" idx="0"/>
              <a:endCxn id="149" idx="2"/>
            </p:cNvCxnSpPr>
            <p:nvPr/>
          </p:nvCxnSpPr>
          <p:spPr bwMode="auto">
            <a:xfrm rot="5400000" flipH="1" flipV="1">
              <a:off x="2918159" y="3705953"/>
              <a:ext cx="506581" cy="243399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" name="直線コネクタ 106"/>
            <p:cNvCxnSpPr>
              <a:stCxn id="116" idx="0"/>
              <a:endCxn id="150" idx="2"/>
            </p:cNvCxnSpPr>
            <p:nvPr/>
          </p:nvCxnSpPr>
          <p:spPr bwMode="auto">
            <a:xfrm rot="5400000" flipH="1" flipV="1">
              <a:off x="5132393" y="3362484"/>
              <a:ext cx="506581" cy="93033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" name="直線コネクタ 106"/>
            <p:cNvCxnSpPr>
              <a:stCxn id="103" idx="0"/>
              <a:endCxn id="146" idx="2"/>
            </p:cNvCxnSpPr>
            <p:nvPr/>
          </p:nvCxnSpPr>
          <p:spPr bwMode="auto">
            <a:xfrm rot="16200000" flipV="1">
              <a:off x="5946789" y="3236451"/>
              <a:ext cx="748555" cy="940428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5" name="左右矢印 84"/>
            <p:cNvSpPr/>
            <p:nvPr/>
          </p:nvSpPr>
          <p:spPr bwMode="auto">
            <a:xfrm>
              <a:off x="4382834" y="4965465"/>
              <a:ext cx="1229230" cy="257085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86" name="左右矢印 85"/>
            <p:cNvSpPr/>
            <p:nvPr/>
          </p:nvSpPr>
          <p:spPr bwMode="auto">
            <a:xfrm>
              <a:off x="3648663" y="5860378"/>
              <a:ext cx="1229230" cy="257085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87" name="左右矢印 86"/>
            <p:cNvSpPr/>
            <p:nvPr/>
          </p:nvSpPr>
          <p:spPr bwMode="auto">
            <a:xfrm>
              <a:off x="1841941" y="5894606"/>
              <a:ext cx="1094140" cy="257085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88" name="十字形 87"/>
            <p:cNvSpPr>
              <a:spLocks noChangeAspect="1"/>
            </p:cNvSpPr>
            <p:nvPr/>
          </p:nvSpPr>
          <p:spPr bwMode="auto">
            <a:xfrm rot="2700000">
              <a:off x="2248225" y="5867704"/>
              <a:ext cx="292857" cy="292857"/>
            </a:xfrm>
            <a:prstGeom prst="plus">
              <a:avLst>
                <a:gd name="adj" fmla="val 42970"/>
              </a:avLst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89" name="左右矢印 88"/>
            <p:cNvSpPr/>
            <p:nvPr/>
          </p:nvSpPr>
          <p:spPr bwMode="auto">
            <a:xfrm>
              <a:off x="2527451" y="4893508"/>
              <a:ext cx="1094140" cy="257085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90" name="十字形 89"/>
            <p:cNvSpPr>
              <a:spLocks noChangeAspect="1"/>
            </p:cNvSpPr>
            <p:nvPr/>
          </p:nvSpPr>
          <p:spPr bwMode="auto">
            <a:xfrm rot="2700000">
              <a:off x="2933735" y="4866606"/>
              <a:ext cx="292857" cy="292857"/>
            </a:xfrm>
            <a:prstGeom prst="plus">
              <a:avLst>
                <a:gd name="adj" fmla="val 42970"/>
              </a:avLst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ja-JP" altLang="en-US" dirty="0" smtClean="0"/>
              <a:t>運用シナリオ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HaaS</a:t>
            </a:r>
            <a:r>
              <a:rPr lang="ja-JP" altLang="en-US" dirty="0" smtClean="0"/>
              <a:t>準備</a:t>
            </a:r>
            <a:r>
              <a:rPr lang="ja-JP" altLang="en-US" dirty="0"/>
              <a:t>完了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388" y="1413188"/>
            <a:ext cx="8785225" cy="1559969"/>
          </a:xfrm>
        </p:spPr>
        <p:txBody>
          <a:bodyPr lIns="0" tIns="0" rIns="0" bIns="0">
            <a:normAutofit/>
          </a:bodyPr>
          <a:lstStyle/>
          <a:p>
            <a:r>
              <a:rPr lang="ja-JP" altLang="en-US" dirty="0" smtClean="0"/>
              <a:t>物理的な構築工事完了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HaaS</a:t>
            </a:r>
            <a:r>
              <a:rPr lang="en-US" altLang="ja-JP" dirty="0" smtClean="0"/>
              <a:t> Core NW</a:t>
            </a:r>
            <a:r>
              <a:rPr lang="ja-JP" altLang="en-US" dirty="0" smtClean="0"/>
              <a:t>と</a:t>
            </a:r>
            <a:r>
              <a:rPr lang="en-US" altLang="ja-JP" dirty="0" err="1" smtClean="0"/>
              <a:t>HaaS</a:t>
            </a:r>
            <a:r>
              <a:rPr lang="en-US" altLang="ja-JP" dirty="0" smtClean="0"/>
              <a:t> Resource</a:t>
            </a:r>
            <a:r>
              <a:rPr lang="ja-JP" altLang="en-US" dirty="0" smtClean="0"/>
              <a:t>構築</a:t>
            </a:r>
            <a:endParaRPr lang="en-US" altLang="ja-JP" dirty="0" smtClean="0"/>
          </a:p>
          <a:p>
            <a:pPr lvl="1"/>
            <a:r>
              <a:rPr lang="en-US" altLang="ja-JP" dirty="0" err="1"/>
              <a:t>HaaS</a:t>
            </a:r>
            <a:r>
              <a:rPr lang="ja-JP" altLang="en-US" dirty="0"/>
              <a:t>事業者による</a:t>
            </a:r>
            <a:r>
              <a:rPr lang="ja-JP" altLang="en-US" dirty="0" smtClean="0"/>
              <a:t>作業</a:t>
            </a:r>
            <a:endParaRPr lang="en-US" altLang="ja-JP" dirty="0"/>
          </a:p>
        </p:txBody>
      </p:sp>
      <p:grpSp>
        <p:nvGrpSpPr>
          <p:cNvPr id="85" name="グループ化 84"/>
          <p:cNvGrpSpPr/>
          <p:nvPr/>
        </p:nvGrpSpPr>
        <p:grpSpPr>
          <a:xfrm>
            <a:off x="876475" y="2973157"/>
            <a:ext cx="7391051" cy="3517789"/>
            <a:chOff x="876475" y="2973157"/>
            <a:chExt cx="7391051" cy="3517789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1386286" y="2973157"/>
              <a:ext cx="6371429" cy="746233"/>
              <a:chOff x="1386286" y="4656185"/>
              <a:chExt cx="6371429" cy="746233"/>
            </a:xfrm>
          </p:grpSpPr>
          <p:sp>
            <p:nvSpPr>
              <p:cNvPr id="106" name="角丸四角形 105"/>
              <p:cNvSpPr/>
              <p:nvPr/>
            </p:nvSpPr>
            <p:spPr bwMode="auto">
              <a:xfrm>
                <a:off x="4835333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07" name="角丸四角形 106"/>
              <p:cNvSpPr/>
              <p:nvPr/>
            </p:nvSpPr>
            <p:spPr bwMode="auto">
              <a:xfrm>
                <a:off x="1386286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</p:grpSp>
        <p:grpSp>
          <p:nvGrpSpPr>
            <p:cNvPr id="89" name="グループ化 88"/>
            <p:cNvGrpSpPr/>
            <p:nvPr/>
          </p:nvGrpSpPr>
          <p:grpSpPr>
            <a:xfrm>
              <a:off x="876475" y="4080942"/>
              <a:ext cx="1778756" cy="2410004"/>
              <a:chOff x="568898" y="5504282"/>
              <a:chExt cx="1778756" cy="2410004"/>
            </a:xfrm>
          </p:grpSpPr>
          <p:sp>
            <p:nvSpPr>
              <p:cNvPr id="100" name="角丸四角形 99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Server1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01" name="角丸四角形 100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90" name="グループ化 89"/>
            <p:cNvGrpSpPr/>
            <p:nvPr/>
          </p:nvGrpSpPr>
          <p:grpSpPr>
            <a:xfrm>
              <a:off x="2747240" y="4080942"/>
              <a:ext cx="1778756" cy="2410004"/>
              <a:chOff x="568898" y="5504282"/>
              <a:chExt cx="1778756" cy="2410004"/>
            </a:xfrm>
          </p:grpSpPr>
          <p:sp>
            <p:nvSpPr>
              <p:cNvPr id="98" name="角丸四角形 97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Server2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99" name="角丸四角形 98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91" name="グループ化 90"/>
            <p:cNvGrpSpPr/>
            <p:nvPr/>
          </p:nvGrpSpPr>
          <p:grpSpPr>
            <a:xfrm>
              <a:off x="4618005" y="4080942"/>
              <a:ext cx="1778756" cy="2410004"/>
              <a:chOff x="568898" y="5504282"/>
              <a:chExt cx="1778756" cy="2410004"/>
            </a:xfrm>
          </p:grpSpPr>
          <p:sp>
            <p:nvSpPr>
              <p:cNvPr id="96" name="角丸四角形 95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Server3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97" name="角丸四角形 96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92" name="グループ化 91"/>
            <p:cNvGrpSpPr/>
            <p:nvPr/>
          </p:nvGrpSpPr>
          <p:grpSpPr>
            <a:xfrm>
              <a:off x="6488770" y="4080942"/>
              <a:ext cx="1778756" cy="2410004"/>
              <a:chOff x="568898" y="5504282"/>
              <a:chExt cx="1778756" cy="2410004"/>
            </a:xfrm>
          </p:grpSpPr>
          <p:sp>
            <p:nvSpPr>
              <p:cNvPr id="94" name="角丸四角形 93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Server4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95" name="角丸四角形 94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3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ja-JP" altLang="en-US" dirty="0" smtClean="0"/>
              <a:t>運用シナリオ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HaaS</a:t>
            </a:r>
            <a:r>
              <a:rPr lang="en-US" altLang="ja-JP" dirty="0" smtClean="0"/>
              <a:t> Resource</a:t>
            </a:r>
            <a:r>
              <a:rPr lang="ja-JP" altLang="en-US" dirty="0" smtClean="0"/>
              <a:t>払い出し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388" y="1413188"/>
            <a:ext cx="8785225" cy="1559969"/>
          </a:xfrm>
        </p:spPr>
        <p:txBody>
          <a:bodyPr lIns="0" tIns="0" rIns="0" bIns="0">
            <a:normAutofit/>
          </a:bodyPr>
          <a:lstStyle/>
          <a:p>
            <a:r>
              <a:rPr lang="en-US" altLang="ja-JP" dirty="0" err="1" smtClean="0"/>
              <a:t>IaaS</a:t>
            </a:r>
            <a:r>
              <a:rPr lang="ja-JP" altLang="en-US" dirty="0" smtClean="0"/>
              <a:t>事業者へ物理機器割り当て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IaaS</a:t>
            </a:r>
            <a:r>
              <a:rPr lang="en-US" altLang="ja-JP" dirty="0" smtClean="0"/>
              <a:t>-A </a:t>
            </a:r>
            <a:r>
              <a:rPr lang="ja-JP" altLang="en-US" dirty="0" smtClean="0"/>
              <a:t>へ</a:t>
            </a:r>
            <a:r>
              <a:rPr lang="en-US" altLang="ja-JP" dirty="0" smtClean="0"/>
              <a:t>Server1</a:t>
            </a:r>
            <a:r>
              <a:rPr lang="ja-JP" altLang="en-US" dirty="0" smtClean="0"/>
              <a:t>と</a:t>
            </a:r>
            <a:r>
              <a:rPr lang="en-US" altLang="ja-JP" dirty="0" smtClean="0"/>
              <a:t>4</a:t>
            </a:r>
          </a:p>
          <a:p>
            <a:pPr lvl="1"/>
            <a:r>
              <a:rPr lang="en-US" altLang="ja-JP" dirty="0" err="1"/>
              <a:t>IaaS</a:t>
            </a:r>
            <a:r>
              <a:rPr lang="en-US" altLang="ja-JP" dirty="0"/>
              <a:t>-A</a:t>
            </a:r>
            <a:r>
              <a:rPr lang="ja-JP" altLang="en-US" dirty="0"/>
              <a:t>事業者リクエストに応えて</a:t>
            </a:r>
            <a:r>
              <a:rPr lang="en-US" altLang="ja-JP" dirty="0" err="1"/>
              <a:t>HaaS</a:t>
            </a:r>
            <a:r>
              <a:rPr lang="ja-JP" altLang="en-US" dirty="0"/>
              <a:t>事業者による</a:t>
            </a:r>
            <a:r>
              <a:rPr lang="ja-JP" altLang="en-US" dirty="0" smtClean="0"/>
              <a:t>作業</a:t>
            </a:r>
            <a:endParaRPr lang="en-US" altLang="ja-JP" dirty="0"/>
          </a:p>
        </p:txBody>
      </p:sp>
      <p:grpSp>
        <p:nvGrpSpPr>
          <p:cNvPr id="85" name="グループ化 84"/>
          <p:cNvGrpSpPr/>
          <p:nvPr/>
        </p:nvGrpSpPr>
        <p:grpSpPr>
          <a:xfrm>
            <a:off x="876475" y="2973157"/>
            <a:ext cx="7391051" cy="3517789"/>
            <a:chOff x="876475" y="2973157"/>
            <a:chExt cx="7391051" cy="3517789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1386286" y="2973157"/>
              <a:ext cx="6371429" cy="746233"/>
              <a:chOff x="1386286" y="4656185"/>
              <a:chExt cx="6371429" cy="746233"/>
            </a:xfrm>
          </p:grpSpPr>
          <p:sp>
            <p:nvSpPr>
              <p:cNvPr id="106" name="角丸四角形 105"/>
              <p:cNvSpPr/>
              <p:nvPr/>
            </p:nvSpPr>
            <p:spPr bwMode="auto">
              <a:xfrm>
                <a:off x="4835333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07" name="角丸四角形 106"/>
              <p:cNvSpPr/>
              <p:nvPr/>
            </p:nvSpPr>
            <p:spPr bwMode="auto">
              <a:xfrm>
                <a:off x="1386286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</p:grpSp>
        <p:grpSp>
          <p:nvGrpSpPr>
            <p:cNvPr id="89" name="グループ化 88"/>
            <p:cNvGrpSpPr/>
            <p:nvPr/>
          </p:nvGrpSpPr>
          <p:grpSpPr>
            <a:xfrm>
              <a:off x="876475" y="4080942"/>
              <a:ext cx="1778756" cy="2410004"/>
              <a:chOff x="568898" y="5504282"/>
              <a:chExt cx="1778756" cy="2410004"/>
            </a:xfrm>
          </p:grpSpPr>
          <p:sp>
            <p:nvSpPr>
              <p:cNvPr id="100" name="角丸四角形 99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accent6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err="1" smtClean="0">
                    <a:latin typeface="+mj-ea"/>
                    <a:ea typeface="+mj-ea"/>
                  </a:rPr>
                  <a:t>IaaS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-A Server1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01" name="角丸四角形 100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90" name="グループ化 89"/>
            <p:cNvGrpSpPr/>
            <p:nvPr/>
          </p:nvGrpSpPr>
          <p:grpSpPr>
            <a:xfrm>
              <a:off x="2747240" y="4080942"/>
              <a:ext cx="1778756" cy="2410004"/>
              <a:chOff x="568898" y="5504282"/>
              <a:chExt cx="1778756" cy="2410004"/>
            </a:xfrm>
          </p:grpSpPr>
          <p:sp>
            <p:nvSpPr>
              <p:cNvPr id="98" name="角丸四角形 97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Server2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99" name="角丸四角形 98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91" name="グループ化 90"/>
            <p:cNvGrpSpPr/>
            <p:nvPr/>
          </p:nvGrpSpPr>
          <p:grpSpPr>
            <a:xfrm>
              <a:off x="4618005" y="4080942"/>
              <a:ext cx="1778756" cy="2410004"/>
              <a:chOff x="568898" y="5504282"/>
              <a:chExt cx="1778756" cy="2410004"/>
            </a:xfrm>
          </p:grpSpPr>
          <p:sp>
            <p:nvSpPr>
              <p:cNvPr id="96" name="角丸四角形 95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Server3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97" name="角丸四角形 96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92" name="グループ化 91"/>
            <p:cNvGrpSpPr/>
            <p:nvPr/>
          </p:nvGrpSpPr>
          <p:grpSpPr>
            <a:xfrm>
              <a:off x="6488770" y="4080942"/>
              <a:ext cx="1778756" cy="2410004"/>
              <a:chOff x="568898" y="5504282"/>
              <a:chExt cx="1778756" cy="2410004"/>
            </a:xfrm>
          </p:grpSpPr>
          <p:sp>
            <p:nvSpPr>
              <p:cNvPr id="94" name="角丸四角形 93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accent6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err="1" smtClean="0">
                    <a:latin typeface="+mj-ea"/>
                    <a:ea typeface="+mj-ea"/>
                  </a:rPr>
                  <a:t>IaaS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-A Server4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95" name="角丸四角形 94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41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ja-JP" altLang="en-US" dirty="0" smtClean="0"/>
              <a:t>運用シナリオ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仮想</a:t>
            </a:r>
            <a:r>
              <a:rPr lang="en-US" altLang="ja-JP" dirty="0" smtClean="0"/>
              <a:t>Yellow Cable</a:t>
            </a:r>
            <a:r>
              <a:rPr lang="ja-JP" altLang="en-US" dirty="0"/>
              <a:t>払い出</a:t>
            </a:r>
            <a:r>
              <a:rPr lang="ja-JP" altLang="en-US" dirty="0" smtClean="0"/>
              <a:t>し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388" y="1413188"/>
            <a:ext cx="8785225" cy="1559969"/>
          </a:xfrm>
        </p:spPr>
        <p:txBody>
          <a:bodyPr lIns="0" tIns="0" rIns="0" bIns="0">
            <a:normAutofit/>
          </a:bodyPr>
          <a:lstStyle/>
          <a:p>
            <a:r>
              <a:rPr lang="en-US" altLang="ja-JP" dirty="0" err="1" smtClean="0"/>
              <a:t>IaaS</a:t>
            </a:r>
            <a:r>
              <a:rPr lang="en-US" altLang="ja-JP" dirty="0" smtClean="0"/>
              <a:t>-A</a:t>
            </a:r>
            <a:r>
              <a:rPr lang="ja-JP" altLang="en-US" dirty="0"/>
              <a:t>へ</a:t>
            </a:r>
            <a:r>
              <a:rPr lang="ja-JP" altLang="en-US" dirty="0" smtClean="0"/>
              <a:t>仮想</a:t>
            </a:r>
            <a:r>
              <a:rPr lang="en-US" altLang="ja-JP" dirty="0" smtClean="0"/>
              <a:t>YC2</a:t>
            </a:r>
          </a:p>
          <a:p>
            <a:pPr lvl="1"/>
            <a:r>
              <a:rPr lang="en-US" altLang="ja-JP" dirty="0" smtClean="0"/>
              <a:t>Server 1,4</a:t>
            </a:r>
            <a:r>
              <a:rPr lang="ja-JP" altLang="en-US" dirty="0" smtClean="0"/>
              <a:t>と仮想</a:t>
            </a:r>
            <a:r>
              <a:rPr lang="en-US" altLang="ja-JP" dirty="0" smtClean="0"/>
              <a:t>YC2</a:t>
            </a:r>
            <a:r>
              <a:rPr lang="ja-JP" altLang="en-US" dirty="0" smtClean="0"/>
              <a:t>を接続</a:t>
            </a:r>
            <a:endParaRPr lang="en-US" altLang="ja-JP" dirty="0" smtClean="0"/>
          </a:p>
          <a:p>
            <a:pPr lvl="1"/>
            <a:r>
              <a:rPr lang="en-US" altLang="ja-JP" dirty="0" err="1"/>
              <a:t>IaaS</a:t>
            </a:r>
            <a:r>
              <a:rPr lang="en-US" altLang="ja-JP" dirty="0"/>
              <a:t>-A</a:t>
            </a:r>
            <a:r>
              <a:rPr lang="ja-JP" altLang="en-US" dirty="0"/>
              <a:t>事業者リクエストに応えて</a:t>
            </a:r>
            <a:r>
              <a:rPr lang="en-US" altLang="ja-JP" dirty="0" err="1"/>
              <a:t>HaaS</a:t>
            </a:r>
            <a:r>
              <a:rPr lang="ja-JP" altLang="en-US" dirty="0"/>
              <a:t>事業者による</a:t>
            </a:r>
            <a:r>
              <a:rPr lang="ja-JP" altLang="en-US" dirty="0" smtClean="0"/>
              <a:t>作業</a:t>
            </a:r>
            <a:endParaRPr lang="en-US" altLang="ja-JP" dirty="0"/>
          </a:p>
        </p:txBody>
      </p:sp>
      <p:grpSp>
        <p:nvGrpSpPr>
          <p:cNvPr id="85" name="グループ化 84"/>
          <p:cNvGrpSpPr/>
          <p:nvPr/>
        </p:nvGrpSpPr>
        <p:grpSpPr>
          <a:xfrm>
            <a:off x="876475" y="2973157"/>
            <a:ext cx="7391051" cy="3517789"/>
            <a:chOff x="876475" y="2973157"/>
            <a:chExt cx="7391051" cy="3517789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1386286" y="2973157"/>
              <a:ext cx="6371429" cy="746233"/>
              <a:chOff x="1386286" y="4656185"/>
              <a:chExt cx="6371429" cy="746233"/>
            </a:xfrm>
          </p:grpSpPr>
          <p:sp>
            <p:nvSpPr>
              <p:cNvPr id="130" name="角丸四角形 129"/>
              <p:cNvSpPr/>
              <p:nvPr/>
            </p:nvSpPr>
            <p:spPr bwMode="auto">
              <a:xfrm>
                <a:off x="4835333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31" name="角丸四角形 130"/>
              <p:cNvSpPr/>
              <p:nvPr/>
            </p:nvSpPr>
            <p:spPr bwMode="auto">
              <a:xfrm>
                <a:off x="1386286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</p:grpSp>
        <p:grpSp>
          <p:nvGrpSpPr>
            <p:cNvPr id="87" name="グループ化 86"/>
            <p:cNvGrpSpPr/>
            <p:nvPr/>
          </p:nvGrpSpPr>
          <p:grpSpPr>
            <a:xfrm>
              <a:off x="2288880" y="3163390"/>
              <a:ext cx="4566240" cy="168997"/>
              <a:chOff x="2288880" y="3812748"/>
              <a:chExt cx="4566240" cy="168997"/>
            </a:xfrm>
          </p:grpSpPr>
          <p:sp>
            <p:nvSpPr>
              <p:cNvPr id="126" name="角丸四角形 125"/>
              <p:cNvSpPr/>
              <p:nvPr/>
            </p:nvSpPr>
            <p:spPr bwMode="auto">
              <a:xfrm>
                <a:off x="2288880" y="3812748"/>
                <a:ext cx="4566240" cy="168997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YC2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127" name="グループ化 126"/>
              <p:cNvGrpSpPr/>
              <p:nvPr/>
            </p:nvGrpSpPr>
            <p:grpSpPr>
              <a:xfrm>
                <a:off x="3225905" y="3884463"/>
                <a:ext cx="2692191" cy="97282"/>
                <a:chOff x="3760227" y="3046397"/>
                <a:chExt cx="2692191" cy="97282"/>
              </a:xfrm>
            </p:grpSpPr>
            <p:sp>
              <p:nvSpPr>
                <p:cNvPr id="128" name="角丸四角形 127"/>
                <p:cNvSpPr/>
                <p:nvPr/>
              </p:nvSpPr>
              <p:spPr bwMode="auto">
                <a:xfrm>
                  <a:off x="3760227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9" name="角丸四角形 128"/>
                <p:cNvSpPr/>
                <p:nvPr/>
              </p:nvSpPr>
              <p:spPr bwMode="auto">
                <a:xfrm>
                  <a:off x="6317930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cxnSp>
          <p:nvCxnSpPr>
            <p:cNvPr id="88" name="直線コネクタ 106"/>
            <p:cNvCxnSpPr>
              <a:stCxn id="125" idx="0"/>
              <a:endCxn id="128" idx="2"/>
            </p:cNvCxnSpPr>
            <p:nvPr/>
          </p:nvCxnSpPr>
          <p:spPr bwMode="auto">
            <a:xfrm rot="5400000" flipH="1" flipV="1">
              <a:off x="1861790" y="2649583"/>
              <a:ext cx="748555" cy="2114164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13" name="グループ化 112"/>
            <p:cNvGrpSpPr/>
            <p:nvPr/>
          </p:nvGrpSpPr>
          <p:grpSpPr>
            <a:xfrm>
              <a:off x="876475" y="4080942"/>
              <a:ext cx="1778756" cy="2410004"/>
              <a:chOff x="568898" y="5504282"/>
              <a:chExt cx="1778756" cy="2410004"/>
            </a:xfrm>
          </p:grpSpPr>
          <p:sp>
            <p:nvSpPr>
              <p:cNvPr id="124" name="角丸四角形 123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accent6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err="1" smtClean="0">
                    <a:latin typeface="+mj-ea"/>
                    <a:ea typeface="+mj-ea"/>
                  </a:rPr>
                  <a:t>IaaS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-A Server1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25" name="角丸四角形 124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90" name="グループ化 89"/>
            <p:cNvGrpSpPr/>
            <p:nvPr/>
          </p:nvGrpSpPr>
          <p:grpSpPr>
            <a:xfrm>
              <a:off x="2747240" y="4080942"/>
              <a:ext cx="1778756" cy="2410004"/>
              <a:chOff x="568898" y="5504282"/>
              <a:chExt cx="1778756" cy="2410004"/>
            </a:xfrm>
          </p:grpSpPr>
          <p:sp>
            <p:nvSpPr>
              <p:cNvPr id="111" name="角丸四角形 110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Server2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12" name="角丸四角形 111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91" name="グループ化 90"/>
            <p:cNvGrpSpPr/>
            <p:nvPr/>
          </p:nvGrpSpPr>
          <p:grpSpPr>
            <a:xfrm>
              <a:off x="4618005" y="4080942"/>
              <a:ext cx="1778756" cy="2410004"/>
              <a:chOff x="568898" y="5504282"/>
              <a:chExt cx="1778756" cy="2410004"/>
            </a:xfrm>
          </p:grpSpPr>
          <p:sp>
            <p:nvSpPr>
              <p:cNvPr id="109" name="角丸四角形 108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Server3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10" name="角丸四角形 109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96" name="グループ化 95"/>
            <p:cNvGrpSpPr/>
            <p:nvPr/>
          </p:nvGrpSpPr>
          <p:grpSpPr>
            <a:xfrm>
              <a:off x="6488770" y="4080942"/>
              <a:ext cx="1778756" cy="2410004"/>
              <a:chOff x="568898" y="5504282"/>
              <a:chExt cx="1778756" cy="2410004"/>
            </a:xfrm>
          </p:grpSpPr>
          <p:sp>
            <p:nvSpPr>
              <p:cNvPr id="107" name="角丸四角形 106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accent6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err="1" smtClean="0">
                    <a:latin typeface="+mj-ea"/>
                    <a:ea typeface="+mj-ea"/>
                  </a:rPr>
                  <a:t>IaaS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-A Server4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08" name="角丸四角形 107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93" name="直線コネクタ 106"/>
            <p:cNvCxnSpPr>
              <a:stCxn id="108" idx="0"/>
              <a:endCxn id="129" idx="2"/>
            </p:cNvCxnSpPr>
            <p:nvPr/>
          </p:nvCxnSpPr>
          <p:spPr bwMode="auto">
            <a:xfrm rot="16200000" flipV="1">
              <a:off x="5946789" y="3236451"/>
              <a:ext cx="748555" cy="940428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488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ja-JP" altLang="en-US" dirty="0" smtClean="0"/>
              <a:t>運用シナリオ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err="1" smtClean="0"/>
              <a:t>IaaS</a:t>
            </a:r>
            <a:r>
              <a:rPr kumimoji="1" lang="en-US" altLang="ja-JP" sz="2400" dirty="0" smtClean="0"/>
              <a:t>-A</a:t>
            </a:r>
            <a:r>
              <a:rPr lang="ja-JP" altLang="en-US" dirty="0" smtClean="0"/>
              <a:t>運用</a:t>
            </a:r>
            <a:r>
              <a:rPr lang="ja-JP" altLang="en-US" dirty="0"/>
              <a:t>開始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388" y="1413188"/>
            <a:ext cx="8785225" cy="1559969"/>
          </a:xfrm>
        </p:spPr>
        <p:txBody>
          <a:bodyPr lIns="0" tIns="0" rIns="0" bIns="0">
            <a:normAutofit/>
          </a:bodyPr>
          <a:lstStyle/>
          <a:p>
            <a:r>
              <a:rPr lang="en-US" altLang="ja-JP" dirty="0" err="1" smtClean="0"/>
              <a:t>IaaS</a:t>
            </a:r>
            <a:r>
              <a:rPr lang="en-US" altLang="ja-JP" dirty="0" smtClean="0"/>
              <a:t>-A</a:t>
            </a:r>
            <a:r>
              <a:rPr lang="ja-JP" altLang="en-US" dirty="0" smtClean="0"/>
              <a:t>は</a:t>
            </a:r>
            <a:r>
              <a:rPr lang="en-US" altLang="ja-JP" dirty="0" err="1" smtClean="0"/>
              <a:t>OpenStack</a:t>
            </a:r>
            <a:r>
              <a:rPr lang="ja-JP" altLang="en-US" dirty="0" smtClean="0"/>
              <a:t>運用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サーバーへソフトをインストールしたり設定したり</a:t>
            </a:r>
            <a:r>
              <a:rPr lang="en-US" altLang="ja-JP" dirty="0" smtClean="0"/>
              <a:t>…</a:t>
            </a:r>
            <a:endParaRPr lang="en-US" altLang="ja-JP" dirty="0"/>
          </a:p>
          <a:p>
            <a:pPr lvl="1"/>
            <a:r>
              <a:rPr lang="en-US" altLang="ja-JP" dirty="0" err="1" smtClean="0"/>
              <a:t>IaaS</a:t>
            </a:r>
            <a:r>
              <a:rPr lang="ja-JP" altLang="en-US" dirty="0"/>
              <a:t>事業者</a:t>
            </a:r>
            <a:r>
              <a:rPr lang="ja-JP" altLang="en-US" dirty="0" smtClean="0"/>
              <a:t>の</a:t>
            </a:r>
            <a:r>
              <a:rPr lang="ja-JP" altLang="en-US" dirty="0"/>
              <a:t>作業</a:t>
            </a:r>
            <a:endParaRPr lang="en-US" altLang="ja-JP" dirty="0" smtClean="0"/>
          </a:p>
        </p:txBody>
      </p:sp>
      <p:grpSp>
        <p:nvGrpSpPr>
          <p:cNvPr id="5" name="グループ化 4"/>
          <p:cNvGrpSpPr/>
          <p:nvPr/>
        </p:nvGrpSpPr>
        <p:grpSpPr>
          <a:xfrm>
            <a:off x="876475" y="2973157"/>
            <a:ext cx="7391051" cy="3517789"/>
            <a:chOff x="876475" y="2973157"/>
            <a:chExt cx="7391051" cy="3517789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386286" y="2973157"/>
              <a:ext cx="6371429" cy="746233"/>
              <a:chOff x="1386286" y="4656185"/>
              <a:chExt cx="6371429" cy="746233"/>
            </a:xfrm>
          </p:grpSpPr>
          <p:sp>
            <p:nvSpPr>
              <p:cNvPr id="83" name="角丸四角形 82"/>
              <p:cNvSpPr/>
              <p:nvPr/>
            </p:nvSpPr>
            <p:spPr bwMode="auto">
              <a:xfrm>
                <a:off x="4835333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84" name="角丸四角形 83"/>
              <p:cNvSpPr/>
              <p:nvPr/>
            </p:nvSpPr>
            <p:spPr bwMode="auto">
              <a:xfrm>
                <a:off x="1386286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2288880" y="3163390"/>
              <a:ext cx="4566240" cy="168997"/>
              <a:chOff x="2288880" y="3812748"/>
              <a:chExt cx="4566240" cy="168997"/>
            </a:xfrm>
          </p:grpSpPr>
          <p:sp>
            <p:nvSpPr>
              <p:cNvPr id="75" name="角丸四角形 74"/>
              <p:cNvSpPr/>
              <p:nvPr/>
            </p:nvSpPr>
            <p:spPr bwMode="auto">
              <a:xfrm>
                <a:off x="2288880" y="3812748"/>
                <a:ext cx="4566240" cy="168997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YC2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76" name="グループ化 75"/>
              <p:cNvGrpSpPr/>
              <p:nvPr/>
            </p:nvGrpSpPr>
            <p:grpSpPr>
              <a:xfrm>
                <a:off x="3225905" y="3884463"/>
                <a:ext cx="2692191" cy="97282"/>
                <a:chOff x="3760227" y="3046397"/>
                <a:chExt cx="2692191" cy="97282"/>
              </a:xfrm>
            </p:grpSpPr>
            <p:sp>
              <p:nvSpPr>
                <p:cNvPr id="77" name="角丸四角形 76"/>
                <p:cNvSpPr/>
                <p:nvPr/>
              </p:nvSpPr>
              <p:spPr bwMode="auto">
                <a:xfrm>
                  <a:off x="3760227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8" name="角丸四角形 77"/>
                <p:cNvSpPr/>
                <p:nvPr/>
              </p:nvSpPr>
              <p:spPr bwMode="auto">
                <a:xfrm>
                  <a:off x="6317930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cxnSp>
          <p:nvCxnSpPr>
            <p:cNvPr id="9" name="直線コネクタ 106"/>
            <p:cNvCxnSpPr>
              <a:stCxn id="74" idx="0"/>
              <a:endCxn id="77" idx="2"/>
            </p:cNvCxnSpPr>
            <p:nvPr/>
          </p:nvCxnSpPr>
          <p:spPr bwMode="auto">
            <a:xfrm rot="5400000" flipH="1" flipV="1">
              <a:off x="1861790" y="2649583"/>
              <a:ext cx="748555" cy="2114164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0" name="グループ化 9"/>
            <p:cNvGrpSpPr/>
            <p:nvPr/>
          </p:nvGrpSpPr>
          <p:grpSpPr>
            <a:xfrm>
              <a:off x="876475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62" name="グループ化 61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73" name="角丸四角形 72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-A Server1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74" name="角丸四角形 73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63" name="グループ化 62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71" name="角丸四角形 70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72" name="角丸四角形 71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64" name="グループ化 63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69" name="角丸四角形 68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70" name="角丸四角形 69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65" name="直線コネクタ 106"/>
              <p:cNvCxnSpPr>
                <a:stCxn id="72" idx="0"/>
                <a:endCxn id="74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直線コネクタ 106"/>
              <p:cNvCxnSpPr>
                <a:stCxn id="70" idx="0"/>
                <a:endCxn id="74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角丸四角形吹き出し 66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68" name="角丸四角形吹き出し 67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2747240" y="4080942"/>
              <a:ext cx="1778756" cy="2410004"/>
              <a:chOff x="568898" y="5504282"/>
              <a:chExt cx="1778756" cy="2410004"/>
            </a:xfrm>
          </p:grpSpPr>
          <p:sp>
            <p:nvSpPr>
              <p:cNvPr id="60" name="角丸四角形 59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Server2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61" name="角丸四角形 60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4618005" y="4080942"/>
              <a:ext cx="1778756" cy="2410004"/>
              <a:chOff x="568898" y="5504282"/>
              <a:chExt cx="1778756" cy="2410004"/>
            </a:xfrm>
          </p:grpSpPr>
          <p:sp>
            <p:nvSpPr>
              <p:cNvPr id="47" name="角丸四角形 46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Server3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48" name="角丸四角形 47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6488770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23" name="グループ化 22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34" name="角丸四角形 33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-A Server4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5" name="角丸四角形 34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4" name="グループ化 23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32" name="角丸四角形 31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3" name="角丸四角形 32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5" name="グループ化 24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30" name="角丸四角形 29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31" name="角丸四角形 30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26" name="直線コネクタ 106"/>
              <p:cNvCxnSpPr>
                <a:stCxn id="33" idx="0"/>
                <a:endCxn id="35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直線コネクタ 106"/>
              <p:cNvCxnSpPr>
                <a:stCxn id="31" idx="0"/>
                <a:endCxn id="35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角丸四角形吹き出し 27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29" name="角丸四角形吹き出し 28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cxnSp>
          <p:nvCxnSpPr>
            <p:cNvPr id="16" name="直線コネクタ 106"/>
            <p:cNvCxnSpPr>
              <a:stCxn id="35" idx="0"/>
              <a:endCxn id="78" idx="2"/>
            </p:cNvCxnSpPr>
            <p:nvPr/>
          </p:nvCxnSpPr>
          <p:spPr bwMode="auto">
            <a:xfrm rot="16200000" flipV="1">
              <a:off x="5946789" y="3236451"/>
              <a:ext cx="748555" cy="940428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" name="左右矢印 16"/>
            <p:cNvSpPr/>
            <p:nvPr/>
          </p:nvSpPr>
          <p:spPr bwMode="auto">
            <a:xfrm>
              <a:off x="2516003" y="4965465"/>
              <a:ext cx="4883253" cy="257085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8" name="左右矢印 17"/>
            <p:cNvSpPr/>
            <p:nvPr/>
          </p:nvSpPr>
          <p:spPr bwMode="auto">
            <a:xfrm>
              <a:off x="1823350" y="5860378"/>
              <a:ext cx="4883253" cy="257085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1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ja-JP" altLang="en-US" dirty="0" smtClean="0"/>
              <a:t>運用シナリオ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err="1" smtClean="0"/>
              <a:t>IaaS</a:t>
            </a:r>
            <a:r>
              <a:rPr kumimoji="1" lang="en-US" altLang="ja-JP" sz="2400" dirty="0" smtClean="0"/>
              <a:t>-B</a:t>
            </a:r>
            <a:r>
              <a:rPr lang="ja-JP" altLang="en-US" dirty="0" smtClean="0"/>
              <a:t>運用</a:t>
            </a:r>
            <a:r>
              <a:rPr lang="ja-JP" altLang="en-US" dirty="0"/>
              <a:t>開始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388" y="1413188"/>
            <a:ext cx="8785225" cy="1559969"/>
          </a:xfrm>
        </p:spPr>
        <p:txBody>
          <a:bodyPr lIns="0" tIns="0" rIns="0" bIns="0">
            <a:normAutofit/>
          </a:bodyPr>
          <a:lstStyle/>
          <a:p>
            <a:r>
              <a:rPr lang="en-US" altLang="ja-JP" dirty="0" err="1" smtClean="0"/>
              <a:t>IaaS</a:t>
            </a:r>
            <a:r>
              <a:rPr lang="en-US" altLang="ja-JP" dirty="0" smtClean="0"/>
              <a:t>-B</a:t>
            </a:r>
            <a:r>
              <a:rPr lang="ja-JP" altLang="en-US" dirty="0"/>
              <a:t>が</a:t>
            </a:r>
            <a:r>
              <a:rPr lang="en-US" altLang="ja-JP" dirty="0" smtClean="0"/>
              <a:t>VMWare</a:t>
            </a:r>
            <a:r>
              <a:rPr lang="ja-JP" altLang="en-US" dirty="0" smtClean="0"/>
              <a:t>運用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IaaS</a:t>
            </a:r>
            <a:r>
              <a:rPr lang="en-US" altLang="ja-JP" dirty="0" smtClean="0"/>
              <a:t>-A</a:t>
            </a:r>
            <a:r>
              <a:rPr lang="ja-JP" altLang="en-US" dirty="0" smtClean="0"/>
              <a:t>の仮想</a:t>
            </a:r>
            <a:r>
              <a:rPr lang="en-US" altLang="ja-JP" dirty="0" smtClean="0"/>
              <a:t>YC</a:t>
            </a:r>
            <a:r>
              <a:rPr lang="ja-JP" altLang="en-US" dirty="0" smtClean="0"/>
              <a:t>とは繋がっていないので、</a:t>
            </a:r>
            <a:r>
              <a:rPr lang="en-US" altLang="ja-JP" dirty="0" smtClean="0"/>
              <a:t>VLAN</a:t>
            </a:r>
            <a:r>
              <a:rPr lang="ja-JP" altLang="en-US" dirty="0" smtClean="0"/>
              <a:t>や</a:t>
            </a:r>
            <a:r>
              <a:rPr lang="en-US" altLang="ja-JP" dirty="0" smtClean="0"/>
              <a:t>MAC</a:t>
            </a:r>
            <a:r>
              <a:rPr lang="ja-JP" altLang="en-US" dirty="0" smtClean="0"/>
              <a:t>アドレスは独立</a:t>
            </a:r>
            <a:endParaRPr lang="en-US" altLang="ja-JP" dirty="0">
              <a:solidFill>
                <a:srgbClr val="FF0000"/>
              </a:solidFill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876475" y="2973157"/>
            <a:ext cx="7391051" cy="3517789"/>
            <a:chOff x="876475" y="2973157"/>
            <a:chExt cx="7391051" cy="3517789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1386286" y="2973157"/>
              <a:ext cx="6371429" cy="746233"/>
              <a:chOff x="1386286" y="4656185"/>
              <a:chExt cx="6371429" cy="746233"/>
            </a:xfrm>
          </p:grpSpPr>
          <p:sp>
            <p:nvSpPr>
              <p:cNvPr id="151" name="角丸四角形 150"/>
              <p:cNvSpPr/>
              <p:nvPr/>
            </p:nvSpPr>
            <p:spPr bwMode="auto">
              <a:xfrm>
                <a:off x="4835333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52" name="角丸四角形 151"/>
              <p:cNvSpPr/>
              <p:nvPr/>
            </p:nvSpPr>
            <p:spPr bwMode="auto">
              <a:xfrm>
                <a:off x="1386286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</p:grpSp>
        <p:grpSp>
          <p:nvGrpSpPr>
            <p:cNvPr id="54" name="グループ化 53"/>
            <p:cNvGrpSpPr/>
            <p:nvPr/>
          </p:nvGrpSpPr>
          <p:grpSpPr>
            <a:xfrm>
              <a:off x="2288880" y="3408821"/>
              <a:ext cx="4566240" cy="165540"/>
              <a:chOff x="2288880" y="4866563"/>
              <a:chExt cx="4566240" cy="165540"/>
            </a:xfrm>
          </p:grpSpPr>
          <p:sp>
            <p:nvSpPr>
              <p:cNvPr id="147" name="角丸四角形 146"/>
              <p:cNvSpPr/>
              <p:nvPr/>
            </p:nvSpPr>
            <p:spPr bwMode="auto">
              <a:xfrm>
                <a:off x="2288880" y="4866563"/>
                <a:ext cx="4566240" cy="165540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YC1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148" name="グループ化 147"/>
              <p:cNvGrpSpPr/>
              <p:nvPr/>
            </p:nvGrpSpPr>
            <p:grpSpPr>
              <a:xfrm>
                <a:off x="3225905" y="4934821"/>
                <a:ext cx="2692191" cy="97282"/>
                <a:chOff x="3225905" y="4934821"/>
                <a:chExt cx="2692191" cy="97282"/>
              </a:xfrm>
            </p:grpSpPr>
            <p:sp>
              <p:nvSpPr>
                <p:cNvPr id="149" name="角丸四角形 148"/>
                <p:cNvSpPr/>
                <p:nvPr/>
              </p:nvSpPr>
              <p:spPr bwMode="auto">
                <a:xfrm>
                  <a:off x="3225905" y="4934821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50" name="角丸四角形 149"/>
                <p:cNvSpPr/>
                <p:nvPr/>
              </p:nvSpPr>
              <p:spPr bwMode="auto">
                <a:xfrm>
                  <a:off x="5783608" y="4934821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55" name="グループ化 54"/>
            <p:cNvGrpSpPr/>
            <p:nvPr/>
          </p:nvGrpSpPr>
          <p:grpSpPr>
            <a:xfrm>
              <a:off x="2288880" y="3163390"/>
              <a:ext cx="4566240" cy="168997"/>
              <a:chOff x="2288880" y="3812748"/>
              <a:chExt cx="4566240" cy="168997"/>
            </a:xfrm>
          </p:grpSpPr>
          <p:sp>
            <p:nvSpPr>
              <p:cNvPr id="143" name="角丸四角形 142"/>
              <p:cNvSpPr/>
              <p:nvPr/>
            </p:nvSpPr>
            <p:spPr bwMode="auto">
              <a:xfrm>
                <a:off x="2288880" y="3812748"/>
                <a:ext cx="4566240" cy="168997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YC2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144" name="グループ化 143"/>
              <p:cNvGrpSpPr/>
              <p:nvPr/>
            </p:nvGrpSpPr>
            <p:grpSpPr>
              <a:xfrm>
                <a:off x="3225905" y="3884463"/>
                <a:ext cx="2692191" cy="97282"/>
                <a:chOff x="3760227" y="3046397"/>
                <a:chExt cx="2692191" cy="97282"/>
              </a:xfrm>
            </p:grpSpPr>
            <p:sp>
              <p:nvSpPr>
                <p:cNvPr id="145" name="角丸四角形 144"/>
                <p:cNvSpPr/>
                <p:nvPr/>
              </p:nvSpPr>
              <p:spPr bwMode="auto">
                <a:xfrm>
                  <a:off x="3760227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46" name="角丸四角形 145"/>
                <p:cNvSpPr/>
                <p:nvPr/>
              </p:nvSpPr>
              <p:spPr bwMode="auto">
                <a:xfrm>
                  <a:off x="6317930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cxnSp>
          <p:nvCxnSpPr>
            <p:cNvPr id="56" name="直線コネクタ 106"/>
            <p:cNvCxnSpPr>
              <a:stCxn id="142" idx="0"/>
              <a:endCxn id="145" idx="2"/>
            </p:cNvCxnSpPr>
            <p:nvPr/>
          </p:nvCxnSpPr>
          <p:spPr bwMode="auto">
            <a:xfrm rot="5400000" flipH="1" flipV="1">
              <a:off x="1861790" y="2649583"/>
              <a:ext cx="748555" cy="2114164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7" name="グループ化 56"/>
            <p:cNvGrpSpPr/>
            <p:nvPr/>
          </p:nvGrpSpPr>
          <p:grpSpPr>
            <a:xfrm>
              <a:off x="876475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130" name="グループ化 129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141" name="角丸四角形 140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-A Server1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42" name="角丸四角形 141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31" name="グループ化 130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139" name="角丸四角形 138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40" name="角丸四角形 139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32" name="グループ化 131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137" name="角丸四角形 136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38" name="角丸四角形 137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133" name="直線コネクタ 106"/>
              <p:cNvCxnSpPr>
                <a:stCxn id="140" idx="0"/>
                <a:endCxn id="142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直線コネクタ 106"/>
              <p:cNvCxnSpPr>
                <a:stCxn id="138" idx="0"/>
                <a:endCxn id="142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35" name="角丸四角形吹き出し 134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136" name="角丸四角形吹き出し 135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grpSp>
          <p:nvGrpSpPr>
            <p:cNvPr id="58" name="グループ化 57"/>
            <p:cNvGrpSpPr/>
            <p:nvPr/>
          </p:nvGrpSpPr>
          <p:grpSpPr>
            <a:xfrm>
              <a:off x="2747240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117" name="グループ化 116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128" name="角丸四角形 127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-B Server2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29" name="角丸四角形 128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18" name="グループ化 117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126" name="角丸四角形 125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27" name="角丸四角形 126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19" name="グループ化 118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124" name="角丸四角形 123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25" name="角丸四角形 124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120" name="直線コネクタ 106"/>
              <p:cNvCxnSpPr>
                <a:stCxn id="127" idx="0"/>
                <a:endCxn id="129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直線コネクタ 106"/>
              <p:cNvCxnSpPr>
                <a:stCxn id="125" idx="0"/>
                <a:endCxn id="129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22" name="角丸四角形吹き出し 121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123" name="角丸四角形吹き出し 122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grpSp>
          <p:nvGrpSpPr>
            <p:cNvPr id="59" name="グループ化 58"/>
            <p:cNvGrpSpPr/>
            <p:nvPr/>
          </p:nvGrpSpPr>
          <p:grpSpPr>
            <a:xfrm>
              <a:off x="4618005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104" name="グループ化 103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115" name="角丸四角形 114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-B Server3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16" name="角丸四角形 115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05" name="グループ化 104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113" name="角丸四角形 112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14" name="角丸四角形 113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06" name="グループ化 105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111" name="角丸四角形 110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12" name="角丸四角形 111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107" name="直線コネクタ 106"/>
              <p:cNvCxnSpPr>
                <a:stCxn id="114" idx="0"/>
                <a:endCxn id="116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直線コネクタ 106"/>
              <p:cNvCxnSpPr>
                <a:stCxn id="112" idx="0"/>
                <a:endCxn id="116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09" name="角丸四角形吹き出し 108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110" name="角丸四角形吹き出し 109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grpSp>
          <p:nvGrpSpPr>
            <p:cNvPr id="79" name="グループ化 78"/>
            <p:cNvGrpSpPr/>
            <p:nvPr/>
          </p:nvGrpSpPr>
          <p:grpSpPr>
            <a:xfrm>
              <a:off x="6488770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91" name="グループ化 90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102" name="角丸四角形 101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-A Server4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03" name="角丸四角形 102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100" name="角丸四角形 99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01" name="角丸四角形 100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98" name="角丸四角形 97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99" name="角丸四角形 98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94" name="直線コネクタ 106"/>
              <p:cNvCxnSpPr>
                <a:stCxn id="101" idx="0"/>
                <a:endCxn id="103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直線コネクタ 106"/>
              <p:cNvCxnSpPr>
                <a:stCxn id="99" idx="0"/>
                <a:endCxn id="103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96" name="角丸四角形吹き出し 95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97" name="角丸四角形吹き出し 96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cxnSp>
          <p:nvCxnSpPr>
            <p:cNvPr id="80" name="直線コネクタ 106"/>
            <p:cNvCxnSpPr>
              <a:stCxn id="129" idx="0"/>
              <a:endCxn id="149" idx="2"/>
            </p:cNvCxnSpPr>
            <p:nvPr/>
          </p:nvCxnSpPr>
          <p:spPr bwMode="auto">
            <a:xfrm rot="5400000" flipH="1" flipV="1">
              <a:off x="2918159" y="3705953"/>
              <a:ext cx="506581" cy="243399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" name="直線コネクタ 106"/>
            <p:cNvCxnSpPr>
              <a:stCxn id="116" idx="0"/>
              <a:endCxn id="150" idx="2"/>
            </p:cNvCxnSpPr>
            <p:nvPr/>
          </p:nvCxnSpPr>
          <p:spPr bwMode="auto">
            <a:xfrm rot="5400000" flipH="1" flipV="1">
              <a:off x="5132393" y="3362484"/>
              <a:ext cx="506581" cy="93033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" name="直線コネクタ 106"/>
            <p:cNvCxnSpPr>
              <a:stCxn id="103" idx="0"/>
              <a:endCxn id="146" idx="2"/>
            </p:cNvCxnSpPr>
            <p:nvPr/>
          </p:nvCxnSpPr>
          <p:spPr bwMode="auto">
            <a:xfrm rot="16200000" flipV="1">
              <a:off x="5946789" y="3236451"/>
              <a:ext cx="748555" cy="940428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5" name="左右矢印 84"/>
            <p:cNvSpPr/>
            <p:nvPr/>
          </p:nvSpPr>
          <p:spPr bwMode="auto">
            <a:xfrm>
              <a:off x="4382834" y="4965465"/>
              <a:ext cx="1229230" cy="257085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86" name="左右矢印 85"/>
            <p:cNvSpPr/>
            <p:nvPr/>
          </p:nvSpPr>
          <p:spPr bwMode="auto">
            <a:xfrm>
              <a:off x="3648663" y="5860378"/>
              <a:ext cx="1229230" cy="257085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87" name="左右矢印 86"/>
            <p:cNvSpPr/>
            <p:nvPr/>
          </p:nvSpPr>
          <p:spPr bwMode="auto">
            <a:xfrm>
              <a:off x="1841941" y="5894606"/>
              <a:ext cx="1094140" cy="257085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88" name="十字形 87"/>
            <p:cNvSpPr>
              <a:spLocks noChangeAspect="1"/>
            </p:cNvSpPr>
            <p:nvPr/>
          </p:nvSpPr>
          <p:spPr bwMode="auto">
            <a:xfrm rot="2700000">
              <a:off x="2248225" y="5867704"/>
              <a:ext cx="292857" cy="292857"/>
            </a:xfrm>
            <a:prstGeom prst="plus">
              <a:avLst>
                <a:gd name="adj" fmla="val 42970"/>
              </a:avLst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89" name="左右矢印 88"/>
            <p:cNvSpPr/>
            <p:nvPr/>
          </p:nvSpPr>
          <p:spPr bwMode="auto">
            <a:xfrm>
              <a:off x="2527451" y="4893508"/>
              <a:ext cx="1094140" cy="257085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90" name="十字形 89"/>
            <p:cNvSpPr>
              <a:spLocks noChangeAspect="1"/>
            </p:cNvSpPr>
            <p:nvPr/>
          </p:nvSpPr>
          <p:spPr bwMode="auto">
            <a:xfrm rot="2700000">
              <a:off x="2933735" y="4866606"/>
              <a:ext cx="292857" cy="292857"/>
            </a:xfrm>
            <a:prstGeom prst="plus">
              <a:avLst>
                <a:gd name="adj" fmla="val 42970"/>
              </a:avLst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0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958313"/>
            <a:ext cx="8784000" cy="553998"/>
          </a:xfrm>
        </p:spPr>
        <p:txBody>
          <a:bodyPr lIns="0" tIns="0" rIns="0"/>
          <a:lstStyle/>
          <a:p>
            <a:r>
              <a:rPr kumimoji="1" lang="ja-JP" altLang="en-US" sz="3600" dirty="0" smtClean="0"/>
              <a:t>はじめに</a:t>
            </a:r>
            <a:endParaRPr kumimoji="1" lang="ja-JP" altLang="en-US" sz="36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5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ja-JP" altLang="en-US" dirty="0" smtClean="0"/>
              <a:t>運用シナリオ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err="1" smtClean="0"/>
              <a:t>IaaS</a:t>
            </a:r>
            <a:r>
              <a:rPr kumimoji="1" lang="en-US" altLang="ja-JP" sz="2400" dirty="0" smtClean="0"/>
              <a:t>-A</a:t>
            </a:r>
            <a:r>
              <a:rPr kumimoji="1" lang="ja-JP" altLang="en-US" sz="2400" dirty="0" smtClean="0"/>
              <a:t>事業縮小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388" y="1413188"/>
            <a:ext cx="8785225" cy="1559969"/>
          </a:xfrm>
        </p:spPr>
        <p:txBody>
          <a:bodyPr lIns="0" tIns="0" rIns="0" bIns="0">
            <a:normAutofit/>
          </a:bodyPr>
          <a:lstStyle/>
          <a:p>
            <a:r>
              <a:rPr lang="en-US" altLang="ja-JP" dirty="0" err="1" smtClean="0"/>
              <a:t>IaaS</a:t>
            </a:r>
            <a:r>
              <a:rPr lang="en-US" altLang="ja-JP" dirty="0" smtClean="0"/>
              <a:t>-A</a:t>
            </a:r>
            <a:r>
              <a:rPr lang="ja-JP" altLang="en-US" dirty="0" smtClean="0"/>
              <a:t>は</a:t>
            </a:r>
            <a:r>
              <a:rPr lang="en-US" altLang="ja-JP" dirty="0" smtClean="0"/>
              <a:t>Server4</a:t>
            </a:r>
            <a:r>
              <a:rPr lang="ja-JP" altLang="en-US" dirty="0" smtClean="0"/>
              <a:t>を開放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IaaS</a:t>
            </a:r>
            <a:r>
              <a:rPr lang="en-US" altLang="ja-JP" dirty="0" smtClean="0"/>
              <a:t>-A</a:t>
            </a:r>
            <a:r>
              <a:rPr lang="ja-JP" altLang="en-US" dirty="0" smtClean="0"/>
              <a:t>事業者のリクエストにより</a:t>
            </a:r>
            <a:r>
              <a:rPr lang="en-US" altLang="ja-JP" dirty="0" err="1" smtClean="0"/>
              <a:t>HaaS</a:t>
            </a:r>
            <a:r>
              <a:rPr lang="ja-JP" altLang="en-US" dirty="0" smtClean="0"/>
              <a:t>事業者が作業</a:t>
            </a:r>
            <a:endParaRPr lang="en-US" altLang="ja-JP" dirty="0">
              <a:solidFill>
                <a:srgbClr val="FF0000"/>
              </a:solidFill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876475" y="2973157"/>
            <a:ext cx="7391051" cy="3517789"/>
            <a:chOff x="876475" y="2973157"/>
            <a:chExt cx="7391051" cy="3517789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1386286" y="2973157"/>
              <a:ext cx="6371429" cy="746233"/>
              <a:chOff x="1386286" y="4656185"/>
              <a:chExt cx="6371429" cy="746233"/>
            </a:xfrm>
          </p:grpSpPr>
          <p:sp>
            <p:nvSpPr>
              <p:cNvPr id="151" name="角丸四角形 150"/>
              <p:cNvSpPr/>
              <p:nvPr/>
            </p:nvSpPr>
            <p:spPr bwMode="auto">
              <a:xfrm>
                <a:off x="4835333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52" name="角丸四角形 151"/>
              <p:cNvSpPr/>
              <p:nvPr/>
            </p:nvSpPr>
            <p:spPr bwMode="auto">
              <a:xfrm>
                <a:off x="1386286" y="4656185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</p:grpSp>
        <p:grpSp>
          <p:nvGrpSpPr>
            <p:cNvPr id="54" name="グループ化 53"/>
            <p:cNvGrpSpPr/>
            <p:nvPr/>
          </p:nvGrpSpPr>
          <p:grpSpPr>
            <a:xfrm>
              <a:off x="2288880" y="3408821"/>
              <a:ext cx="4566240" cy="165540"/>
              <a:chOff x="2288880" y="4866563"/>
              <a:chExt cx="4566240" cy="165540"/>
            </a:xfrm>
          </p:grpSpPr>
          <p:sp>
            <p:nvSpPr>
              <p:cNvPr id="147" name="角丸四角形 146"/>
              <p:cNvSpPr/>
              <p:nvPr/>
            </p:nvSpPr>
            <p:spPr bwMode="auto">
              <a:xfrm>
                <a:off x="2288880" y="4866563"/>
                <a:ext cx="4566240" cy="165540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YC1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148" name="グループ化 147"/>
              <p:cNvGrpSpPr/>
              <p:nvPr/>
            </p:nvGrpSpPr>
            <p:grpSpPr>
              <a:xfrm>
                <a:off x="3225905" y="4934821"/>
                <a:ext cx="2692191" cy="97282"/>
                <a:chOff x="3225905" y="4934821"/>
                <a:chExt cx="2692191" cy="97282"/>
              </a:xfrm>
            </p:grpSpPr>
            <p:sp>
              <p:nvSpPr>
                <p:cNvPr id="149" name="角丸四角形 148"/>
                <p:cNvSpPr/>
                <p:nvPr/>
              </p:nvSpPr>
              <p:spPr bwMode="auto">
                <a:xfrm>
                  <a:off x="3225905" y="4934821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50" name="角丸四角形 149"/>
                <p:cNvSpPr/>
                <p:nvPr/>
              </p:nvSpPr>
              <p:spPr bwMode="auto">
                <a:xfrm>
                  <a:off x="5783608" y="4934821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55" name="グループ化 54"/>
            <p:cNvGrpSpPr/>
            <p:nvPr/>
          </p:nvGrpSpPr>
          <p:grpSpPr>
            <a:xfrm>
              <a:off x="2288880" y="3163390"/>
              <a:ext cx="4566240" cy="168997"/>
              <a:chOff x="2288880" y="3812748"/>
              <a:chExt cx="4566240" cy="168997"/>
            </a:xfrm>
          </p:grpSpPr>
          <p:sp>
            <p:nvSpPr>
              <p:cNvPr id="143" name="角丸四角形 142"/>
              <p:cNvSpPr/>
              <p:nvPr/>
            </p:nvSpPr>
            <p:spPr bwMode="auto">
              <a:xfrm>
                <a:off x="2288880" y="3812748"/>
                <a:ext cx="4566240" cy="168997"/>
              </a:xfrm>
              <a:prstGeom prst="roundRect">
                <a:avLst>
                  <a:gd name="adj" fmla="val 372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000" b="1" dirty="0" smtClean="0">
                    <a:latin typeface="+mj-ea"/>
                    <a:ea typeface="+mj-ea"/>
                  </a:rPr>
                  <a:t>仮想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YC2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144" name="グループ化 143"/>
              <p:cNvGrpSpPr/>
              <p:nvPr/>
            </p:nvGrpSpPr>
            <p:grpSpPr>
              <a:xfrm>
                <a:off x="3225905" y="3884463"/>
                <a:ext cx="2692191" cy="97282"/>
                <a:chOff x="3760227" y="3046397"/>
                <a:chExt cx="2692191" cy="97282"/>
              </a:xfrm>
            </p:grpSpPr>
            <p:sp>
              <p:nvSpPr>
                <p:cNvPr id="145" name="角丸四角形 144"/>
                <p:cNvSpPr/>
                <p:nvPr/>
              </p:nvSpPr>
              <p:spPr bwMode="auto">
                <a:xfrm>
                  <a:off x="3760227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46" name="角丸四角形 145"/>
                <p:cNvSpPr/>
                <p:nvPr/>
              </p:nvSpPr>
              <p:spPr bwMode="auto">
                <a:xfrm>
                  <a:off x="6317930" y="3046397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cxnSp>
          <p:nvCxnSpPr>
            <p:cNvPr id="56" name="直線コネクタ 106"/>
            <p:cNvCxnSpPr>
              <a:stCxn id="142" idx="0"/>
              <a:endCxn id="145" idx="2"/>
            </p:cNvCxnSpPr>
            <p:nvPr/>
          </p:nvCxnSpPr>
          <p:spPr bwMode="auto">
            <a:xfrm rot="5400000" flipH="1" flipV="1">
              <a:off x="1861790" y="2649583"/>
              <a:ext cx="748555" cy="2114164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7" name="グループ化 56"/>
            <p:cNvGrpSpPr/>
            <p:nvPr/>
          </p:nvGrpSpPr>
          <p:grpSpPr>
            <a:xfrm>
              <a:off x="876475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130" name="グループ化 129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141" name="角丸四角形 140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-A Server1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42" name="角丸四角形 141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31" name="グループ化 130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139" name="角丸四角形 138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40" name="角丸四角形 139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32" name="グループ化 131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137" name="角丸四角形 136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38" name="角丸四角形 137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133" name="直線コネクタ 106"/>
              <p:cNvCxnSpPr>
                <a:stCxn id="140" idx="0"/>
                <a:endCxn id="142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直線コネクタ 106"/>
              <p:cNvCxnSpPr>
                <a:stCxn id="138" idx="0"/>
                <a:endCxn id="142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35" name="角丸四角形吹き出し 134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136" name="角丸四角形吹き出し 135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grpSp>
          <p:nvGrpSpPr>
            <p:cNvPr id="58" name="グループ化 57"/>
            <p:cNvGrpSpPr/>
            <p:nvPr/>
          </p:nvGrpSpPr>
          <p:grpSpPr>
            <a:xfrm>
              <a:off x="2747240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117" name="グループ化 116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128" name="角丸四角形 127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-B Server2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29" name="角丸四角形 128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18" name="グループ化 117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126" name="角丸四角形 125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27" name="角丸四角形 126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19" name="グループ化 118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124" name="角丸四角形 123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25" name="角丸四角形 124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120" name="直線コネクタ 106"/>
              <p:cNvCxnSpPr>
                <a:stCxn id="127" idx="0"/>
                <a:endCxn id="129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直線コネクタ 106"/>
              <p:cNvCxnSpPr>
                <a:stCxn id="125" idx="0"/>
                <a:endCxn id="129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22" name="角丸四角形吹き出し 121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123" name="角丸四角形吹き出し 122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grpSp>
          <p:nvGrpSpPr>
            <p:cNvPr id="59" name="グループ化 58"/>
            <p:cNvGrpSpPr/>
            <p:nvPr/>
          </p:nvGrpSpPr>
          <p:grpSpPr>
            <a:xfrm>
              <a:off x="4618005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104" name="グループ化 103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115" name="角丸四角形 114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-B Server3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16" name="角丸四角形 115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05" name="グループ化 104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113" name="角丸四角形 112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14" name="角丸四角形 113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06" name="グループ化 105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111" name="角丸四角形 110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12" name="角丸四角形 111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107" name="直線コネクタ 106"/>
              <p:cNvCxnSpPr>
                <a:stCxn id="114" idx="0"/>
                <a:endCxn id="116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直線コネクタ 106"/>
              <p:cNvCxnSpPr>
                <a:stCxn id="112" idx="0"/>
                <a:endCxn id="116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09" name="角丸四角形吹き出し 108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110" name="角丸四角形吹き出し 109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grpSp>
          <p:nvGrpSpPr>
            <p:cNvPr id="91" name="グループ化 90"/>
            <p:cNvGrpSpPr/>
            <p:nvPr/>
          </p:nvGrpSpPr>
          <p:grpSpPr>
            <a:xfrm>
              <a:off x="6488770" y="4080942"/>
              <a:ext cx="1778756" cy="2410004"/>
              <a:chOff x="568898" y="5504282"/>
              <a:chExt cx="1778756" cy="2410004"/>
            </a:xfrm>
          </p:grpSpPr>
          <p:sp>
            <p:nvSpPr>
              <p:cNvPr id="102" name="角丸四角形 101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Server4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03" name="角丸四角形 102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80" name="直線コネクタ 106"/>
            <p:cNvCxnSpPr>
              <a:stCxn id="129" idx="0"/>
              <a:endCxn id="149" idx="2"/>
            </p:cNvCxnSpPr>
            <p:nvPr/>
          </p:nvCxnSpPr>
          <p:spPr bwMode="auto">
            <a:xfrm rot="5400000" flipH="1" flipV="1">
              <a:off x="2918159" y="3705953"/>
              <a:ext cx="506581" cy="243399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" name="直線コネクタ 106"/>
            <p:cNvCxnSpPr>
              <a:stCxn id="116" idx="0"/>
              <a:endCxn id="150" idx="2"/>
            </p:cNvCxnSpPr>
            <p:nvPr/>
          </p:nvCxnSpPr>
          <p:spPr bwMode="auto">
            <a:xfrm rot="5400000" flipH="1" flipV="1">
              <a:off x="5132393" y="3362484"/>
              <a:ext cx="506581" cy="93033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770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ja-JP" altLang="en-US" dirty="0" smtClean="0"/>
              <a:t>運用シナリオ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err="1" smtClean="0"/>
              <a:t>IaaS</a:t>
            </a:r>
            <a:r>
              <a:rPr kumimoji="1" lang="en-US" altLang="ja-JP" sz="2400" dirty="0" smtClean="0"/>
              <a:t>-B</a:t>
            </a:r>
            <a:r>
              <a:rPr kumimoji="1" lang="ja-JP" altLang="en-US" sz="2400" dirty="0" smtClean="0"/>
              <a:t>事業拡大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388" y="1413188"/>
            <a:ext cx="8785225" cy="1559969"/>
          </a:xfrm>
        </p:spPr>
        <p:txBody>
          <a:bodyPr lIns="0" tIns="0" rIns="0" bIns="0">
            <a:normAutofit/>
          </a:bodyPr>
          <a:lstStyle/>
          <a:p>
            <a:r>
              <a:rPr lang="en-US" altLang="ja-JP" dirty="0" err="1" smtClean="0"/>
              <a:t>IaaS</a:t>
            </a:r>
            <a:r>
              <a:rPr lang="en-US" altLang="ja-JP" dirty="0" smtClean="0"/>
              <a:t>-B</a:t>
            </a:r>
            <a:r>
              <a:rPr lang="ja-JP" altLang="en-US" dirty="0"/>
              <a:t>へ</a:t>
            </a:r>
            <a:r>
              <a:rPr lang="en-US" altLang="ja-JP" dirty="0" smtClean="0">
                <a:solidFill>
                  <a:schemeClr val="tx1"/>
                </a:solidFill>
              </a:rPr>
              <a:t>Server4</a:t>
            </a:r>
            <a:r>
              <a:rPr lang="ja-JP" altLang="en-US" dirty="0" smtClean="0">
                <a:solidFill>
                  <a:schemeClr val="tx1"/>
                </a:solidFill>
              </a:rPr>
              <a:t>を割り当て</a:t>
            </a:r>
            <a:endParaRPr lang="en-US" altLang="ja-JP" dirty="0">
              <a:solidFill>
                <a:schemeClr val="tx1"/>
              </a:solidFill>
            </a:endParaRPr>
          </a:p>
          <a:p>
            <a:pPr lvl="1"/>
            <a:r>
              <a:rPr lang="en-US" altLang="ja-JP" dirty="0" err="1" smtClean="0">
                <a:solidFill>
                  <a:schemeClr val="tx1"/>
                </a:solidFill>
              </a:rPr>
              <a:t>HaaS</a:t>
            </a:r>
            <a:r>
              <a:rPr lang="ja-JP" altLang="en-US" dirty="0" smtClean="0">
                <a:solidFill>
                  <a:schemeClr val="tx1"/>
                </a:solidFill>
              </a:rPr>
              <a:t>事業者は</a:t>
            </a:r>
            <a:r>
              <a:rPr lang="en-US" altLang="ja-JP" dirty="0" err="1" smtClean="0">
                <a:solidFill>
                  <a:schemeClr val="tx1"/>
                </a:solidFill>
              </a:rPr>
              <a:t>IaaS</a:t>
            </a:r>
            <a:r>
              <a:rPr lang="en-US" altLang="ja-JP" dirty="0" smtClean="0">
                <a:solidFill>
                  <a:schemeClr val="tx1"/>
                </a:solidFill>
              </a:rPr>
              <a:t>-B</a:t>
            </a:r>
            <a:r>
              <a:rPr lang="ja-JP" altLang="en-US" dirty="0" smtClean="0">
                <a:solidFill>
                  <a:schemeClr val="tx1"/>
                </a:solidFill>
              </a:rPr>
              <a:t>事業者へ割り当て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en-US" altLang="ja-JP" dirty="0" err="1" smtClean="0">
                <a:solidFill>
                  <a:schemeClr val="tx1"/>
                </a:solidFill>
              </a:rPr>
              <a:t>IaaS</a:t>
            </a:r>
            <a:r>
              <a:rPr lang="en-US" altLang="ja-JP" dirty="0" smtClean="0">
                <a:solidFill>
                  <a:schemeClr val="tx1"/>
                </a:solidFill>
              </a:rPr>
              <a:t>-B</a:t>
            </a:r>
            <a:r>
              <a:rPr lang="ja-JP" altLang="en-US" dirty="0" smtClean="0">
                <a:solidFill>
                  <a:schemeClr val="tx1"/>
                </a:solidFill>
              </a:rPr>
              <a:t>事業者は他の</a:t>
            </a:r>
            <a:r>
              <a:rPr lang="en-US" altLang="ja-JP" dirty="0" smtClean="0">
                <a:solidFill>
                  <a:schemeClr val="tx1"/>
                </a:solidFill>
              </a:rPr>
              <a:t>Server</a:t>
            </a:r>
            <a:r>
              <a:rPr lang="ja-JP" altLang="en-US" dirty="0" smtClean="0">
                <a:solidFill>
                  <a:schemeClr val="tx1"/>
                </a:solidFill>
              </a:rPr>
              <a:t>と同様に使用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876475" y="2973157"/>
            <a:ext cx="7391051" cy="3517789"/>
            <a:chOff x="876475" y="2973157"/>
            <a:chExt cx="7391051" cy="3517789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1386286" y="2973157"/>
              <a:ext cx="6371429" cy="746233"/>
              <a:chOff x="1386286" y="2973157"/>
              <a:chExt cx="6371429" cy="746233"/>
            </a:xfrm>
          </p:grpSpPr>
          <p:sp>
            <p:nvSpPr>
              <p:cNvPr id="151" name="角丸四角形 150"/>
              <p:cNvSpPr/>
              <p:nvPr/>
            </p:nvSpPr>
            <p:spPr bwMode="auto">
              <a:xfrm>
                <a:off x="4835333" y="2973157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52" name="角丸四角形 151"/>
              <p:cNvSpPr/>
              <p:nvPr/>
            </p:nvSpPr>
            <p:spPr bwMode="auto">
              <a:xfrm>
                <a:off x="1386286" y="2973157"/>
                <a:ext cx="2922382" cy="746233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55" name="グループ化 54"/>
              <p:cNvGrpSpPr/>
              <p:nvPr/>
            </p:nvGrpSpPr>
            <p:grpSpPr>
              <a:xfrm>
                <a:off x="2288880" y="3163390"/>
                <a:ext cx="4566240" cy="168997"/>
                <a:chOff x="2288880" y="3812748"/>
                <a:chExt cx="4566240" cy="168997"/>
              </a:xfrm>
            </p:grpSpPr>
            <p:sp>
              <p:nvSpPr>
                <p:cNvPr id="143" name="角丸四角形 142"/>
                <p:cNvSpPr/>
                <p:nvPr/>
              </p:nvSpPr>
              <p:spPr bwMode="auto">
                <a:xfrm>
                  <a:off x="2288880" y="3812748"/>
                  <a:ext cx="4566240" cy="168997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ja-JP" altLang="en-US" sz="1000" b="1" dirty="0" smtClean="0">
                      <a:latin typeface="+mj-ea"/>
                      <a:ea typeface="+mj-ea"/>
                    </a:rPr>
                    <a:t>仮想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YC2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44" name="グループ化 143"/>
                <p:cNvGrpSpPr/>
                <p:nvPr/>
              </p:nvGrpSpPr>
              <p:grpSpPr>
                <a:xfrm>
                  <a:off x="3225905" y="3884463"/>
                  <a:ext cx="2692191" cy="97282"/>
                  <a:chOff x="3760227" y="3046397"/>
                  <a:chExt cx="2692191" cy="97282"/>
                </a:xfrm>
              </p:grpSpPr>
              <p:sp>
                <p:nvSpPr>
                  <p:cNvPr id="145" name="角丸四角形 144"/>
                  <p:cNvSpPr/>
                  <p:nvPr/>
                </p:nvSpPr>
                <p:spPr bwMode="auto">
                  <a:xfrm>
                    <a:off x="3760227" y="3046397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46" name="角丸四角形 145"/>
                  <p:cNvSpPr/>
                  <p:nvPr/>
                </p:nvSpPr>
                <p:spPr bwMode="auto">
                  <a:xfrm>
                    <a:off x="6317930" y="3046397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e3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  <p:grpSp>
            <p:nvGrpSpPr>
              <p:cNvPr id="6" name="グループ化 5"/>
              <p:cNvGrpSpPr/>
              <p:nvPr/>
            </p:nvGrpSpPr>
            <p:grpSpPr>
              <a:xfrm>
                <a:off x="2288880" y="3408821"/>
                <a:ext cx="4566240" cy="165540"/>
                <a:chOff x="2288880" y="3408821"/>
                <a:chExt cx="4566240" cy="165540"/>
              </a:xfrm>
            </p:grpSpPr>
            <p:sp>
              <p:nvSpPr>
                <p:cNvPr id="147" name="角丸四角形 146"/>
                <p:cNvSpPr/>
                <p:nvPr/>
              </p:nvSpPr>
              <p:spPr bwMode="auto">
                <a:xfrm>
                  <a:off x="2288880" y="3408821"/>
                  <a:ext cx="4566240" cy="165540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ja-JP" altLang="en-US" sz="1000" b="1" dirty="0" smtClean="0">
                      <a:latin typeface="+mj-ea"/>
                      <a:ea typeface="+mj-ea"/>
                    </a:rPr>
                    <a:t>仮想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YC1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5" name="グループ化 4"/>
                <p:cNvGrpSpPr/>
                <p:nvPr/>
              </p:nvGrpSpPr>
              <p:grpSpPr>
                <a:xfrm>
                  <a:off x="3225905" y="3477079"/>
                  <a:ext cx="3402634" cy="97282"/>
                  <a:chOff x="3225905" y="3477079"/>
                  <a:chExt cx="3402634" cy="97282"/>
                </a:xfrm>
              </p:grpSpPr>
              <p:sp>
                <p:nvSpPr>
                  <p:cNvPr id="149" name="角丸四角形 148"/>
                  <p:cNvSpPr/>
                  <p:nvPr/>
                </p:nvSpPr>
                <p:spPr bwMode="auto">
                  <a:xfrm>
                    <a:off x="3225905" y="3477079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3">
                      <a:lumMod val="75000"/>
                      <a:lumOff val="25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50" name="角丸四角形 149"/>
                  <p:cNvSpPr/>
                  <p:nvPr/>
                </p:nvSpPr>
                <p:spPr bwMode="auto">
                  <a:xfrm>
                    <a:off x="5783608" y="3477079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3">
                      <a:lumMod val="75000"/>
                      <a:lumOff val="25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e3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74" name="角丸四角形 73"/>
                  <p:cNvSpPr/>
                  <p:nvPr/>
                </p:nvSpPr>
                <p:spPr bwMode="auto">
                  <a:xfrm>
                    <a:off x="6494051" y="3477079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3">
                      <a:lumMod val="75000"/>
                      <a:lumOff val="25000"/>
                    </a:schemeClr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e4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</p:grpSp>
        <p:cxnSp>
          <p:nvCxnSpPr>
            <p:cNvPr id="56" name="直線コネクタ 106"/>
            <p:cNvCxnSpPr>
              <a:stCxn id="142" idx="0"/>
              <a:endCxn id="145" idx="2"/>
            </p:cNvCxnSpPr>
            <p:nvPr/>
          </p:nvCxnSpPr>
          <p:spPr bwMode="auto">
            <a:xfrm rot="5400000" flipH="1" flipV="1">
              <a:off x="1861790" y="2649583"/>
              <a:ext cx="748555" cy="2114164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7" name="グループ化 56"/>
            <p:cNvGrpSpPr/>
            <p:nvPr/>
          </p:nvGrpSpPr>
          <p:grpSpPr>
            <a:xfrm>
              <a:off x="876475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130" name="グループ化 129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141" name="角丸四角形 140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-A Server1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42" name="角丸四角形 141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31" name="グループ化 130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139" name="角丸四角形 138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40" name="角丸四角形 139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32" name="グループ化 131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137" name="角丸四角形 136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38" name="角丸四角形 137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133" name="直線コネクタ 106"/>
              <p:cNvCxnSpPr>
                <a:stCxn id="140" idx="0"/>
                <a:endCxn id="142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直線コネクタ 106"/>
              <p:cNvCxnSpPr>
                <a:stCxn id="138" idx="0"/>
                <a:endCxn id="142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35" name="角丸四角形吹き出し 134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136" name="角丸四角形吹き出し 135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grpSp>
          <p:nvGrpSpPr>
            <p:cNvPr id="58" name="グループ化 57"/>
            <p:cNvGrpSpPr/>
            <p:nvPr/>
          </p:nvGrpSpPr>
          <p:grpSpPr>
            <a:xfrm>
              <a:off x="2747240" y="4080942"/>
              <a:ext cx="1778756" cy="2410004"/>
              <a:chOff x="1059547" y="3882162"/>
              <a:chExt cx="1778756" cy="2410004"/>
            </a:xfrm>
          </p:grpSpPr>
          <p:grpSp>
            <p:nvGrpSpPr>
              <p:cNvPr id="117" name="グループ化 116"/>
              <p:cNvGrpSpPr/>
              <p:nvPr/>
            </p:nvGrpSpPr>
            <p:grpSpPr>
              <a:xfrm>
                <a:off x="1059547" y="3882162"/>
                <a:ext cx="1778756" cy="2410004"/>
                <a:chOff x="568898" y="5504282"/>
                <a:chExt cx="1778756" cy="2410004"/>
              </a:xfrm>
            </p:grpSpPr>
            <p:sp>
              <p:nvSpPr>
                <p:cNvPr id="128" name="角丸四角形 127"/>
                <p:cNvSpPr/>
                <p:nvPr/>
              </p:nvSpPr>
              <p:spPr bwMode="auto">
                <a:xfrm>
                  <a:off x="568898" y="5504283"/>
                  <a:ext cx="1778756" cy="241000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err="1" smtClean="0">
                      <a:latin typeface="+mj-ea"/>
                      <a:ea typeface="+mj-ea"/>
                    </a:rPr>
                    <a:t>IaaS</a:t>
                  </a:r>
                  <a:r>
                    <a:rPr lang="en-US" altLang="ja-JP" sz="1000" b="1" dirty="0" smtClean="0">
                      <a:latin typeface="+mj-ea"/>
                      <a:ea typeface="+mj-ea"/>
                    </a:rPr>
                    <a:t>-B Server2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29" name="角丸四角形 128"/>
                <p:cNvSpPr/>
                <p:nvPr/>
              </p:nvSpPr>
              <p:spPr bwMode="auto">
                <a:xfrm>
                  <a:off x="813331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18" name="グループ化 117"/>
              <p:cNvGrpSpPr/>
              <p:nvPr/>
            </p:nvGrpSpPr>
            <p:grpSpPr>
              <a:xfrm>
                <a:off x="1970033" y="4663969"/>
                <a:ext cx="729042" cy="394074"/>
                <a:chOff x="568899" y="5504282"/>
                <a:chExt cx="729042" cy="394074"/>
              </a:xfrm>
            </p:grpSpPr>
            <p:sp>
              <p:nvSpPr>
                <p:cNvPr id="126" name="角丸四角形 125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27" name="角丸四角形 126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19" name="グループ化 118"/>
              <p:cNvGrpSpPr/>
              <p:nvPr/>
            </p:nvGrpSpPr>
            <p:grpSpPr>
              <a:xfrm>
                <a:off x="1277381" y="5627332"/>
                <a:ext cx="729042" cy="394074"/>
                <a:chOff x="568899" y="5504282"/>
                <a:chExt cx="729042" cy="394074"/>
              </a:xfrm>
            </p:grpSpPr>
            <p:sp>
              <p:nvSpPr>
                <p:cNvPr id="124" name="角丸四角形 123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25" name="角丸四角形 124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120" name="直線コネクタ 106"/>
              <p:cNvCxnSpPr>
                <a:stCxn id="127" idx="0"/>
                <a:endCxn id="129" idx="2"/>
              </p:cNvCxnSpPr>
              <p:nvPr/>
            </p:nvCxnSpPr>
            <p:spPr bwMode="auto">
              <a:xfrm rot="16200000" flipV="1">
                <a:off x="1506044" y="3835458"/>
                <a:ext cx="684525" cy="972497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直線コネクタ 106"/>
              <p:cNvCxnSpPr>
                <a:stCxn id="125" idx="0"/>
                <a:endCxn id="129" idx="2"/>
              </p:cNvCxnSpPr>
              <p:nvPr/>
            </p:nvCxnSpPr>
            <p:spPr bwMode="auto">
              <a:xfrm rot="16200000" flipV="1">
                <a:off x="678036" y="4663465"/>
                <a:ext cx="1647888" cy="27984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22" name="角丸四角形吹き出し 121"/>
              <p:cNvSpPr/>
              <p:nvPr/>
            </p:nvSpPr>
            <p:spPr bwMode="auto">
              <a:xfrm>
                <a:off x="1924358" y="400760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123" name="角丸四角形吹き出し 122"/>
              <p:cNvSpPr/>
              <p:nvPr/>
            </p:nvSpPr>
            <p:spPr bwMode="auto">
              <a:xfrm>
                <a:off x="1924358" y="521419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  <p:grpSp>
          <p:nvGrpSpPr>
            <p:cNvPr id="104" name="グループ化 103"/>
            <p:cNvGrpSpPr/>
            <p:nvPr/>
          </p:nvGrpSpPr>
          <p:grpSpPr>
            <a:xfrm>
              <a:off x="4618005" y="4080942"/>
              <a:ext cx="1778756" cy="2410004"/>
              <a:chOff x="568898" y="5504282"/>
              <a:chExt cx="1778756" cy="2410004"/>
            </a:xfrm>
          </p:grpSpPr>
          <p:sp>
            <p:nvSpPr>
              <p:cNvPr id="115" name="角丸四角形 114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accent5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err="1" smtClean="0">
                    <a:latin typeface="+mj-ea"/>
                    <a:ea typeface="+mj-ea"/>
                  </a:rPr>
                  <a:t>IaaS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-B Server3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16" name="角丸四角形 115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05" name="グループ化 104"/>
            <p:cNvGrpSpPr/>
            <p:nvPr/>
          </p:nvGrpSpPr>
          <p:grpSpPr>
            <a:xfrm>
              <a:off x="5528491" y="4862749"/>
              <a:ext cx="729042" cy="394074"/>
              <a:chOff x="568899" y="5504282"/>
              <a:chExt cx="729042" cy="394074"/>
            </a:xfrm>
          </p:grpSpPr>
          <p:sp>
            <p:nvSpPr>
              <p:cNvPr id="113" name="角丸四角形 112"/>
              <p:cNvSpPr/>
              <p:nvPr/>
            </p:nvSpPr>
            <p:spPr bwMode="auto">
              <a:xfrm>
                <a:off x="568899" y="5504283"/>
                <a:ext cx="729042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VM1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14" name="角丸四角形 113"/>
              <p:cNvSpPr/>
              <p:nvPr/>
            </p:nvSpPr>
            <p:spPr bwMode="auto">
              <a:xfrm>
                <a:off x="875343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06" name="グループ化 105"/>
            <p:cNvGrpSpPr/>
            <p:nvPr/>
          </p:nvGrpSpPr>
          <p:grpSpPr>
            <a:xfrm>
              <a:off x="4835839" y="5826112"/>
              <a:ext cx="729042" cy="394074"/>
              <a:chOff x="568899" y="5504282"/>
              <a:chExt cx="729042" cy="394074"/>
            </a:xfrm>
          </p:grpSpPr>
          <p:sp>
            <p:nvSpPr>
              <p:cNvPr id="111" name="角丸四角形 110"/>
              <p:cNvSpPr/>
              <p:nvPr/>
            </p:nvSpPr>
            <p:spPr bwMode="auto">
              <a:xfrm>
                <a:off x="568899" y="5504283"/>
                <a:ext cx="729042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VM2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12" name="角丸四角形 111"/>
              <p:cNvSpPr/>
              <p:nvPr/>
            </p:nvSpPr>
            <p:spPr bwMode="auto">
              <a:xfrm>
                <a:off x="875343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107" name="直線コネクタ 106"/>
            <p:cNvCxnSpPr>
              <a:stCxn id="114" idx="0"/>
              <a:endCxn id="116" idx="2"/>
            </p:cNvCxnSpPr>
            <p:nvPr/>
          </p:nvCxnSpPr>
          <p:spPr bwMode="auto">
            <a:xfrm rot="16200000" flipV="1">
              <a:off x="5064502" y="4034238"/>
              <a:ext cx="684525" cy="97249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8" name="直線コネクタ 106"/>
            <p:cNvCxnSpPr>
              <a:stCxn id="112" idx="0"/>
              <a:endCxn id="116" idx="2"/>
            </p:cNvCxnSpPr>
            <p:nvPr/>
          </p:nvCxnSpPr>
          <p:spPr bwMode="auto">
            <a:xfrm rot="16200000" flipV="1">
              <a:off x="4236494" y="4862245"/>
              <a:ext cx="1647888" cy="279845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9" name="角丸四角形吹き出し 108"/>
            <p:cNvSpPr/>
            <p:nvPr/>
          </p:nvSpPr>
          <p:spPr bwMode="auto">
            <a:xfrm>
              <a:off x="5482816" y="4206381"/>
              <a:ext cx="820392" cy="284749"/>
            </a:xfrm>
            <a:prstGeom prst="wedgeRoundRectCallout">
              <a:avLst>
                <a:gd name="adj1" fmla="val -68968"/>
                <a:gd name="adj2" fmla="val 51684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  <a:effectLst/>
            <a:ex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VLAN-10</a:t>
              </a:r>
            </a:p>
          </p:txBody>
        </p:sp>
        <p:sp>
          <p:nvSpPr>
            <p:cNvPr id="110" name="角丸四角形吹き出し 109"/>
            <p:cNvSpPr/>
            <p:nvPr/>
          </p:nvSpPr>
          <p:spPr bwMode="auto">
            <a:xfrm>
              <a:off x="5482816" y="5412978"/>
              <a:ext cx="820392" cy="284749"/>
            </a:xfrm>
            <a:prstGeom prst="wedgeRoundRectCallout">
              <a:avLst>
                <a:gd name="adj1" fmla="val -85122"/>
                <a:gd name="adj2" fmla="val 49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  <a:effectLst/>
            <a:ex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VLAN-20</a:t>
              </a:r>
            </a:p>
          </p:txBody>
        </p:sp>
        <p:cxnSp>
          <p:nvCxnSpPr>
            <p:cNvPr id="80" name="直線コネクタ 106"/>
            <p:cNvCxnSpPr>
              <a:stCxn id="129" idx="0"/>
              <a:endCxn id="149" idx="2"/>
            </p:cNvCxnSpPr>
            <p:nvPr/>
          </p:nvCxnSpPr>
          <p:spPr bwMode="auto">
            <a:xfrm rot="5400000" flipH="1" flipV="1">
              <a:off x="2918159" y="3705953"/>
              <a:ext cx="506581" cy="243399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" name="直線コネクタ 106"/>
            <p:cNvCxnSpPr>
              <a:stCxn id="116" idx="0"/>
              <a:endCxn id="150" idx="2"/>
            </p:cNvCxnSpPr>
            <p:nvPr/>
          </p:nvCxnSpPr>
          <p:spPr bwMode="auto">
            <a:xfrm rot="5400000" flipH="1" flipV="1">
              <a:off x="5132393" y="3362484"/>
              <a:ext cx="506581" cy="93033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" name="直線コネクタ 106"/>
            <p:cNvCxnSpPr>
              <a:stCxn id="103" idx="0"/>
              <a:endCxn id="74" idx="2"/>
            </p:cNvCxnSpPr>
            <p:nvPr/>
          </p:nvCxnSpPr>
          <p:spPr bwMode="auto">
            <a:xfrm rot="16200000" flipV="1">
              <a:off x="6422998" y="3712659"/>
              <a:ext cx="506581" cy="229985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4" name="グループ化 13"/>
            <p:cNvGrpSpPr/>
            <p:nvPr/>
          </p:nvGrpSpPr>
          <p:grpSpPr>
            <a:xfrm>
              <a:off x="6488770" y="4080942"/>
              <a:ext cx="1778756" cy="2410004"/>
              <a:chOff x="6488770" y="4080942"/>
              <a:chExt cx="1778756" cy="2410004"/>
            </a:xfrm>
          </p:grpSpPr>
          <p:sp>
            <p:nvSpPr>
              <p:cNvPr id="102" name="角丸四角形 101"/>
              <p:cNvSpPr/>
              <p:nvPr/>
            </p:nvSpPr>
            <p:spPr bwMode="auto">
              <a:xfrm>
                <a:off x="6488770" y="408094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accent5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err="1" smtClean="0">
                    <a:latin typeface="+mj-ea"/>
                    <a:ea typeface="+mj-ea"/>
                  </a:rPr>
                  <a:t>IaaS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-B Server4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03" name="角丸四角形 102"/>
              <p:cNvSpPr/>
              <p:nvPr/>
            </p:nvSpPr>
            <p:spPr bwMode="auto">
              <a:xfrm>
                <a:off x="6733203" y="408094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82" name="グループ化 81"/>
              <p:cNvGrpSpPr/>
              <p:nvPr/>
            </p:nvGrpSpPr>
            <p:grpSpPr>
              <a:xfrm>
                <a:off x="7393194" y="4862749"/>
                <a:ext cx="729042" cy="394074"/>
                <a:chOff x="568899" y="5504282"/>
                <a:chExt cx="729042" cy="394074"/>
              </a:xfrm>
            </p:grpSpPr>
            <p:sp>
              <p:nvSpPr>
                <p:cNvPr id="83" name="角丸四角形 82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VM1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84" name="角丸四角形 83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6700542" y="5826112"/>
                <a:ext cx="729042" cy="394074"/>
                <a:chOff x="568899" y="5504282"/>
                <a:chExt cx="729042" cy="394074"/>
              </a:xfrm>
            </p:grpSpPr>
            <p:sp>
              <p:nvSpPr>
                <p:cNvPr id="93" name="角丸四角形 92"/>
                <p:cNvSpPr/>
                <p:nvPr/>
              </p:nvSpPr>
              <p:spPr bwMode="auto">
                <a:xfrm>
                  <a:off x="568899" y="5504283"/>
                  <a:ext cx="729042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VM2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94" name="角丸四角形 93"/>
                <p:cNvSpPr/>
                <p:nvPr/>
              </p:nvSpPr>
              <p:spPr bwMode="auto">
                <a:xfrm>
                  <a:off x="875343" y="5504282"/>
                  <a:ext cx="116154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95" name="直線コネクタ 106"/>
              <p:cNvCxnSpPr>
                <a:stCxn id="84" idx="0"/>
                <a:endCxn id="103" idx="2"/>
              </p:cNvCxnSpPr>
              <p:nvPr/>
            </p:nvCxnSpPr>
            <p:spPr bwMode="auto">
              <a:xfrm rot="16200000" flipV="1">
                <a:off x="6932236" y="4037269"/>
                <a:ext cx="684525" cy="966435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直線コネクタ 106"/>
              <p:cNvCxnSpPr>
                <a:endCxn id="103" idx="2"/>
              </p:cNvCxnSpPr>
              <p:nvPr/>
            </p:nvCxnSpPr>
            <p:spPr bwMode="auto">
              <a:xfrm rot="16200000" flipV="1">
                <a:off x="6107259" y="4862246"/>
                <a:ext cx="1647889" cy="279846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508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97" name="角丸四角形吹き出し 96"/>
              <p:cNvSpPr/>
              <p:nvPr/>
            </p:nvSpPr>
            <p:spPr bwMode="auto">
              <a:xfrm>
                <a:off x="7347519" y="4206381"/>
                <a:ext cx="820392" cy="284749"/>
              </a:xfrm>
              <a:prstGeom prst="wedgeRoundRectCallout">
                <a:avLst>
                  <a:gd name="adj1" fmla="val -68968"/>
                  <a:gd name="adj2" fmla="val 5168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VLAN-10</a:t>
                </a:r>
              </a:p>
            </p:txBody>
          </p:sp>
          <p:sp>
            <p:nvSpPr>
              <p:cNvPr id="98" name="角丸四角形吹き出し 97"/>
              <p:cNvSpPr/>
              <p:nvPr/>
            </p:nvSpPr>
            <p:spPr bwMode="auto">
              <a:xfrm>
                <a:off x="7347519" y="5412978"/>
                <a:ext cx="820392" cy="284749"/>
              </a:xfrm>
              <a:prstGeom prst="wedgeRoundRectCallout">
                <a:avLst>
                  <a:gd name="adj1" fmla="val -85122"/>
                  <a:gd name="adj2" fmla="val 49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  <a:effectLst/>
              <a:ex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VLAN-20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97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kumimoji="1" lang="ja-JP" altLang="en-US" sz="2800" dirty="0" smtClean="0"/>
              <a:t>仮想化</a:t>
            </a:r>
            <a:r>
              <a:rPr kumimoji="1" lang="en-US" altLang="ja-JP" sz="2800" dirty="0" smtClean="0"/>
              <a:t>SW</a:t>
            </a:r>
            <a:r>
              <a:rPr kumimoji="1" lang="ja-JP" altLang="en-US" sz="2800" dirty="0" smtClean="0"/>
              <a:t>のメリット</a:t>
            </a:r>
            <a:endParaRPr kumimoji="1" lang="ja-JP" altLang="en-US" sz="2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512" y="836712"/>
            <a:ext cx="8784976" cy="209121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物理的な再配線不要</a:t>
            </a:r>
            <a:endParaRPr lang="en-US" altLang="ja-JP" dirty="0" smtClean="0"/>
          </a:p>
          <a:p>
            <a:r>
              <a:rPr lang="ja-JP" altLang="en-US" dirty="0"/>
              <a:t>リアルタイム</a:t>
            </a:r>
            <a:r>
              <a:rPr lang="ja-JP" altLang="en-US" dirty="0" smtClean="0"/>
              <a:t>に結線を変えられる</a:t>
            </a:r>
            <a:endParaRPr lang="en-US" altLang="ja-JP" dirty="0" smtClean="0"/>
          </a:p>
          <a:p>
            <a:r>
              <a:rPr lang="ja-JP" altLang="en-US" dirty="0" smtClean="0"/>
              <a:t>仮想化</a:t>
            </a:r>
            <a:r>
              <a:rPr lang="en-US" altLang="ja-JP" dirty="0" smtClean="0"/>
              <a:t>SW</a:t>
            </a:r>
            <a:r>
              <a:rPr lang="ja-JP" altLang="en-US" dirty="0" smtClean="0"/>
              <a:t>は幾つでも作れる</a:t>
            </a:r>
            <a:endParaRPr lang="en-US" altLang="ja-JP" dirty="0" smtClean="0"/>
          </a:p>
          <a:p>
            <a:r>
              <a:rPr lang="en-US" altLang="ja-JP" dirty="0" smtClean="0"/>
              <a:t>VLAN</a:t>
            </a:r>
            <a:r>
              <a:rPr lang="ja-JP" altLang="en-US" dirty="0" smtClean="0"/>
              <a:t>のトポロジーに囚われない</a:t>
            </a:r>
            <a:endParaRPr lang="en-US" altLang="ja-JP" dirty="0" smtClean="0"/>
          </a:p>
        </p:txBody>
      </p:sp>
      <p:grpSp>
        <p:nvGrpSpPr>
          <p:cNvPr id="104" name="グループ化 103"/>
          <p:cNvGrpSpPr/>
          <p:nvPr/>
        </p:nvGrpSpPr>
        <p:grpSpPr>
          <a:xfrm>
            <a:off x="1386286" y="3025211"/>
            <a:ext cx="6371429" cy="2377208"/>
            <a:chOff x="1386286" y="3025211"/>
            <a:chExt cx="6371429" cy="2377208"/>
          </a:xfrm>
        </p:grpSpPr>
        <p:grpSp>
          <p:nvGrpSpPr>
            <p:cNvPr id="108" name="グループ化 107"/>
            <p:cNvGrpSpPr/>
            <p:nvPr/>
          </p:nvGrpSpPr>
          <p:grpSpPr>
            <a:xfrm>
              <a:off x="4835333" y="3025211"/>
              <a:ext cx="2922382" cy="2377208"/>
              <a:chOff x="983046" y="3025211"/>
              <a:chExt cx="2922382" cy="2377208"/>
            </a:xfrm>
          </p:grpSpPr>
          <p:sp>
            <p:nvSpPr>
              <p:cNvPr id="109" name="角丸四角形 108"/>
              <p:cNvSpPr/>
              <p:nvPr/>
            </p:nvSpPr>
            <p:spPr bwMode="auto">
              <a:xfrm>
                <a:off x="983046" y="3025211"/>
                <a:ext cx="2922382" cy="2377208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110" name="グループ化 109"/>
              <p:cNvGrpSpPr/>
              <p:nvPr/>
            </p:nvGrpSpPr>
            <p:grpSpPr>
              <a:xfrm>
                <a:off x="1611768" y="5305136"/>
                <a:ext cx="1664939" cy="97282"/>
                <a:chOff x="1765246" y="4559034"/>
                <a:chExt cx="2163276" cy="109170"/>
              </a:xfrm>
            </p:grpSpPr>
            <p:sp>
              <p:nvSpPr>
                <p:cNvPr id="111" name="角丸四角形 110"/>
                <p:cNvSpPr/>
                <p:nvPr/>
              </p:nvSpPr>
              <p:spPr bwMode="auto">
                <a:xfrm>
                  <a:off x="1765246" y="4559034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2" name="角丸四角形 111"/>
                <p:cNvSpPr/>
                <p:nvPr/>
              </p:nvSpPr>
              <p:spPr bwMode="auto">
                <a:xfrm>
                  <a:off x="2771423" y="4559034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e12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3" name="角丸四角形 112"/>
                <p:cNvSpPr/>
                <p:nvPr/>
              </p:nvSpPr>
              <p:spPr bwMode="auto">
                <a:xfrm>
                  <a:off x="3777599" y="4559034"/>
                  <a:ext cx="150923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5" name="グループ化 4"/>
            <p:cNvGrpSpPr/>
            <p:nvPr/>
          </p:nvGrpSpPr>
          <p:grpSpPr>
            <a:xfrm>
              <a:off x="1386286" y="3025211"/>
              <a:ext cx="2922382" cy="2377208"/>
              <a:chOff x="983046" y="3025211"/>
              <a:chExt cx="2922382" cy="2377208"/>
            </a:xfrm>
          </p:grpSpPr>
          <p:sp>
            <p:nvSpPr>
              <p:cNvPr id="555" name="角丸四角形 554"/>
              <p:cNvSpPr/>
              <p:nvPr/>
            </p:nvSpPr>
            <p:spPr bwMode="auto">
              <a:xfrm>
                <a:off x="983046" y="3025211"/>
                <a:ext cx="2922382" cy="2377208"/>
              </a:xfrm>
              <a:prstGeom prst="roundRect">
                <a:avLst>
                  <a:gd name="adj" fmla="val 37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Leaf1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557" name="グループ化 556"/>
              <p:cNvGrpSpPr/>
              <p:nvPr/>
            </p:nvGrpSpPr>
            <p:grpSpPr>
              <a:xfrm>
                <a:off x="1611768" y="5305136"/>
                <a:ext cx="1664939" cy="97282"/>
                <a:chOff x="1765246" y="4559034"/>
                <a:chExt cx="2163276" cy="109170"/>
              </a:xfrm>
            </p:grpSpPr>
            <p:sp>
              <p:nvSpPr>
                <p:cNvPr id="558" name="角丸四角形 557"/>
                <p:cNvSpPr/>
                <p:nvPr/>
              </p:nvSpPr>
              <p:spPr bwMode="auto">
                <a:xfrm>
                  <a:off x="1765246" y="4559034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59" name="角丸四角形 558"/>
                <p:cNvSpPr/>
                <p:nvPr/>
              </p:nvSpPr>
              <p:spPr bwMode="auto">
                <a:xfrm>
                  <a:off x="2771423" y="4559034"/>
                  <a:ext cx="150922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e12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60" name="角丸四角形 559"/>
                <p:cNvSpPr/>
                <p:nvPr/>
              </p:nvSpPr>
              <p:spPr bwMode="auto">
                <a:xfrm>
                  <a:off x="3777599" y="4559034"/>
                  <a:ext cx="150923" cy="1091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e13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</p:grpSp>
      <p:grpSp>
        <p:nvGrpSpPr>
          <p:cNvPr id="116" name="グループ化 115"/>
          <p:cNvGrpSpPr/>
          <p:nvPr/>
        </p:nvGrpSpPr>
        <p:grpSpPr>
          <a:xfrm>
            <a:off x="2288880" y="4445886"/>
            <a:ext cx="4566240" cy="586217"/>
            <a:chOff x="2288880" y="4445886"/>
            <a:chExt cx="4566240" cy="586217"/>
          </a:xfrm>
        </p:grpSpPr>
        <p:sp>
          <p:nvSpPr>
            <p:cNvPr id="156" name="角丸四角形 155"/>
            <p:cNvSpPr/>
            <p:nvPr/>
          </p:nvSpPr>
          <p:spPr bwMode="auto">
            <a:xfrm>
              <a:off x="2288880" y="4445886"/>
              <a:ext cx="4566240" cy="586217"/>
            </a:xfrm>
            <a:prstGeom prst="roundRect">
              <a:avLst>
                <a:gd name="adj" fmla="val 372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000" b="1" dirty="0" smtClean="0">
                  <a:latin typeface="+mj-ea"/>
                  <a:ea typeface="+mj-ea"/>
                </a:rPr>
                <a:t>仮想</a:t>
              </a:r>
              <a:r>
                <a:rPr lang="en-US" altLang="ja-JP" sz="1000" b="1" dirty="0" smtClean="0">
                  <a:latin typeface="+mj-ea"/>
                  <a:ea typeface="+mj-ea"/>
                </a:rPr>
                <a:t>YC1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3225905" y="4934821"/>
              <a:ext cx="2692191" cy="97282"/>
              <a:chOff x="3225905" y="4934821"/>
              <a:chExt cx="2692191" cy="97282"/>
            </a:xfrm>
          </p:grpSpPr>
          <p:sp>
            <p:nvSpPr>
              <p:cNvPr id="158" name="角丸四角形 157"/>
              <p:cNvSpPr/>
              <p:nvPr/>
            </p:nvSpPr>
            <p:spPr bwMode="auto">
              <a:xfrm>
                <a:off x="3225905" y="4934821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59" name="角丸四角形 158"/>
              <p:cNvSpPr/>
              <p:nvPr/>
            </p:nvSpPr>
            <p:spPr bwMode="auto">
              <a:xfrm>
                <a:off x="4432165" y="4934821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0" name="角丸四角形 159"/>
              <p:cNvSpPr/>
              <p:nvPr/>
            </p:nvSpPr>
            <p:spPr bwMode="auto">
              <a:xfrm>
                <a:off x="5783608" y="4934821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67" name="グループ化 166"/>
          <p:cNvGrpSpPr/>
          <p:nvPr/>
        </p:nvGrpSpPr>
        <p:grpSpPr>
          <a:xfrm>
            <a:off x="2288880" y="3395528"/>
            <a:ext cx="4566240" cy="586217"/>
            <a:chOff x="2288880" y="3395528"/>
            <a:chExt cx="4566240" cy="586217"/>
          </a:xfrm>
        </p:grpSpPr>
        <p:sp>
          <p:nvSpPr>
            <p:cNvPr id="178" name="角丸四角形 177"/>
            <p:cNvSpPr/>
            <p:nvPr/>
          </p:nvSpPr>
          <p:spPr bwMode="auto">
            <a:xfrm>
              <a:off x="2288880" y="3395528"/>
              <a:ext cx="4566240" cy="586217"/>
            </a:xfrm>
            <a:prstGeom prst="roundRect">
              <a:avLst>
                <a:gd name="adj" fmla="val 372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000" b="1" dirty="0" smtClean="0">
                  <a:latin typeface="+mj-ea"/>
                  <a:ea typeface="+mj-ea"/>
                </a:rPr>
                <a:t>仮想</a:t>
              </a:r>
              <a:r>
                <a:rPr lang="en-US" altLang="ja-JP" sz="1000" b="1" dirty="0" smtClean="0">
                  <a:latin typeface="+mj-ea"/>
                  <a:ea typeface="+mj-ea"/>
                </a:rPr>
                <a:t>YC2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179" name="グループ化 178"/>
            <p:cNvGrpSpPr/>
            <p:nvPr/>
          </p:nvGrpSpPr>
          <p:grpSpPr>
            <a:xfrm>
              <a:off x="3225905" y="3884463"/>
              <a:ext cx="2692191" cy="97282"/>
              <a:chOff x="3760227" y="3046397"/>
              <a:chExt cx="2692191" cy="97282"/>
            </a:xfrm>
          </p:grpSpPr>
          <p:sp>
            <p:nvSpPr>
              <p:cNvPr id="180" name="角丸四角形 179"/>
              <p:cNvSpPr/>
              <p:nvPr/>
            </p:nvSpPr>
            <p:spPr bwMode="auto">
              <a:xfrm>
                <a:off x="3760227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1" name="角丸四角形 180"/>
              <p:cNvSpPr/>
              <p:nvPr/>
            </p:nvSpPr>
            <p:spPr bwMode="auto">
              <a:xfrm>
                <a:off x="503907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2" name="角丸四角形 181"/>
              <p:cNvSpPr/>
              <p:nvPr/>
            </p:nvSpPr>
            <p:spPr bwMode="auto">
              <a:xfrm>
                <a:off x="6317930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cxnSp>
        <p:nvCxnSpPr>
          <p:cNvPr id="519" name="直線コネクタ 106"/>
          <p:cNvCxnSpPr>
            <a:stCxn id="543" idx="0"/>
            <a:endCxn id="558" idx="2"/>
          </p:cNvCxnSpPr>
          <p:nvPr/>
        </p:nvCxnSpPr>
        <p:spPr bwMode="auto">
          <a:xfrm rot="5400000" flipH="1" flipV="1">
            <a:off x="1485558" y="5489330"/>
            <a:ext cx="674440" cy="50061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0" name="直線コネクタ 106"/>
          <p:cNvCxnSpPr>
            <a:stCxn id="544" idx="0"/>
            <a:endCxn id="111" idx="2"/>
          </p:cNvCxnSpPr>
          <p:nvPr/>
        </p:nvCxnSpPr>
        <p:spPr bwMode="auto">
          <a:xfrm rot="5400000" flipH="1" flipV="1">
            <a:off x="3399245" y="3953971"/>
            <a:ext cx="674440" cy="357133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2" name="直線コネクタ 106"/>
          <p:cNvCxnSpPr>
            <a:stCxn id="578" idx="0"/>
            <a:endCxn id="112" idx="2"/>
          </p:cNvCxnSpPr>
          <p:nvPr/>
        </p:nvCxnSpPr>
        <p:spPr bwMode="auto">
          <a:xfrm rot="5400000" flipH="1" flipV="1">
            <a:off x="5191624" y="4971958"/>
            <a:ext cx="674440" cy="153536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3" name="直線コネクタ 106"/>
          <p:cNvCxnSpPr>
            <a:stCxn id="577" idx="0"/>
            <a:endCxn id="559" idx="2"/>
          </p:cNvCxnSpPr>
          <p:nvPr/>
        </p:nvCxnSpPr>
        <p:spPr bwMode="auto">
          <a:xfrm rot="16200000" flipV="1">
            <a:off x="3277937" y="4971959"/>
            <a:ext cx="674440" cy="1535358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8" name="直線コネクタ 106"/>
          <p:cNvCxnSpPr>
            <a:stCxn id="583" idx="0"/>
            <a:endCxn id="113" idx="2"/>
          </p:cNvCxnSpPr>
          <p:nvPr/>
        </p:nvCxnSpPr>
        <p:spPr bwMode="auto">
          <a:xfrm rot="16200000" flipV="1">
            <a:off x="6984003" y="5489331"/>
            <a:ext cx="674440" cy="500614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9" name="直線コネクタ 106"/>
          <p:cNvCxnSpPr>
            <a:stCxn id="582" idx="0"/>
            <a:endCxn id="560" idx="2"/>
          </p:cNvCxnSpPr>
          <p:nvPr/>
        </p:nvCxnSpPr>
        <p:spPr bwMode="auto">
          <a:xfrm rot="16200000" flipV="1">
            <a:off x="5070316" y="3953971"/>
            <a:ext cx="674440" cy="3571333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100" name="グループ化 99"/>
          <p:cNvGrpSpPr/>
          <p:nvPr/>
        </p:nvGrpSpPr>
        <p:grpSpPr>
          <a:xfrm>
            <a:off x="1269965" y="5840992"/>
            <a:ext cx="6604071" cy="629940"/>
            <a:chOff x="789354" y="5840992"/>
            <a:chExt cx="6604071" cy="629940"/>
          </a:xfrm>
        </p:grpSpPr>
        <p:grpSp>
          <p:nvGrpSpPr>
            <p:cNvPr id="574" name="グループ化 573"/>
            <p:cNvGrpSpPr/>
            <p:nvPr/>
          </p:nvGrpSpPr>
          <p:grpSpPr>
            <a:xfrm>
              <a:off x="3599720" y="6076858"/>
              <a:ext cx="983339" cy="394074"/>
              <a:chOff x="568898" y="5504282"/>
              <a:chExt cx="983339" cy="394074"/>
            </a:xfrm>
          </p:grpSpPr>
          <p:sp>
            <p:nvSpPr>
              <p:cNvPr id="575" name="角丸四角形 574"/>
              <p:cNvSpPr/>
              <p:nvPr/>
            </p:nvSpPr>
            <p:spPr bwMode="auto">
              <a:xfrm>
                <a:off x="568898" y="5504283"/>
                <a:ext cx="983339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6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Router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576" name="グループ化 575"/>
              <p:cNvGrpSpPr/>
              <p:nvPr/>
            </p:nvGrpSpPr>
            <p:grpSpPr>
              <a:xfrm>
                <a:off x="813326" y="5504282"/>
                <a:ext cx="494483" cy="97282"/>
                <a:chOff x="4974159" y="3891145"/>
                <a:chExt cx="572534" cy="97282"/>
              </a:xfrm>
            </p:grpSpPr>
            <p:sp>
              <p:nvSpPr>
                <p:cNvPr id="577" name="角丸四角形 576"/>
                <p:cNvSpPr/>
                <p:nvPr/>
              </p:nvSpPr>
              <p:spPr bwMode="auto">
                <a:xfrm>
                  <a:off x="4974159" y="3891145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78" name="角丸四角形 577"/>
                <p:cNvSpPr/>
                <p:nvPr/>
              </p:nvSpPr>
              <p:spPr bwMode="auto">
                <a:xfrm>
                  <a:off x="5412203" y="3891145"/>
                  <a:ext cx="134490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23" name="グループ化 22"/>
            <p:cNvGrpSpPr/>
            <p:nvPr/>
          </p:nvGrpSpPr>
          <p:grpSpPr>
            <a:xfrm>
              <a:off x="789354" y="5840992"/>
              <a:ext cx="983339" cy="629940"/>
              <a:chOff x="789354" y="5840992"/>
              <a:chExt cx="983339" cy="629940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789354" y="6076858"/>
                <a:ext cx="983339" cy="394074"/>
                <a:chOff x="568898" y="5504282"/>
                <a:chExt cx="983339" cy="394074"/>
              </a:xfrm>
            </p:grpSpPr>
            <p:sp>
              <p:nvSpPr>
                <p:cNvPr id="541" name="角丸四角形 540"/>
                <p:cNvSpPr/>
                <p:nvPr/>
              </p:nvSpPr>
              <p:spPr bwMode="auto">
                <a:xfrm>
                  <a:off x="568898" y="5504283"/>
                  <a:ext cx="983339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Server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542" name="グループ化 541"/>
                <p:cNvGrpSpPr/>
                <p:nvPr/>
              </p:nvGrpSpPr>
              <p:grpSpPr>
                <a:xfrm>
                  <a:off x="813326" y="5504282"/>
                  <a:ext cx="494483" cy="97282"/>
                  <a:chOff x="4974159" y="3891145"/>
                  <a:chExt cx="572534" cy="97282"/>
                </a:xfrm>
              </p:grpSpPr>
              <p:sp>
                <p:nvSpPr>
                  <p:cNvPr id="543" name="角丸四角形 542"/>
                  <p:cNvSpPr/>
                  <p:nvPr/>
                </p:nvSpPr>
                <p:spPr bwMode="auto">
                  <a:xfrm>
                    <a:off x="4974159" y="3891145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544" name="角丸四角形 543"/>
                  <p:cNvSpPr/>
                  <p:nvPr/>
                </p:nvSpPr>
                <p:spPr bwMode="auto">
                  <a:xfrm>
                    <a:off x="5412203" y="3891145"/>
                    <a:ext cx="134490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e2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  <p:sp>
            <p:nvSpPr>
              <p:cNvPr id="1252" name="アーチ 1251"/>
              <p:cNvSpPr/>
              <p:nvPr/>
            </p:nvSpPr>
            <p:spPr bwMode="auto">
              <a:xfrm>
                <a:off x="935686" y="5840992"/>
                <a:ext cx="690674" cy="195701"/>
              </a:xfrm>
              <a:prstGeom prst="blockArc">
                <a:avLst>
                  <a:gd name="adj1" fmla="val 9066289"/>
                  <a:gd name="adj2" fmla="val 1649541"/>
                  <a:gd name="adj3" fmla="val 0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6410086" y="5840992"/>
              <a:ext cx="983339" cy="629940"/>
              <a:chOff x="2846042" y="5840992"/>
              <a:chExt cx="983339" cy="629940"/>
            </a:xfrm>
          </p:grpSpPr>
          <p:grpSp>
            <p:nvGrpSpPr>
              <p:cNvPr id="579" name="グループ化 578"/>
              <p:cNvGrpSpPr/>
              <p:nvPr/>
            </p:nvGrpSpPr>
            <p:grpSpPr>
              <a:xfrm>
                <a:off x="2846042" y="6076858"/>
                <a:ext cx="983339" cy="394074"/>
                <a:chOff x="568898" y="5504282"/>
                <a:chExt cx="983339" cy="394074"/>
              </a:xfrm>
            </p:grpSpPr>
            <p:sp>
              <p:nvSpPr>
                <p:cNvPr id="580" name="角丸四角形 579"/>
                <p:cNvSpPr/>
                <p:nvPr/>
              </p:nvSpPr>
              <p:spPr bwMode="auto">
                <a:xfrm>
                  <a:off x="568898" y="5504283"/>
                  <a:ext cx="983339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Storage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581" name="グループ化 580"/>
                <p:cNvGrpSpPr/>
                <p:nvPr/>
              </p:nvGrpSpPr>
              <p:grpSpPr>
                <a:xfrm>
                  <a:off x="813326" y="5504282"/>
                  <a:ext cx="494483" cy="97282"/>
                  <a:chOff x="4974159" y="3891145"/>
                  <a:chExt cx="572534" cy="97282"/>
                </a:xfrm>
              </p:grpSpPr>
              <p:sp>
                <p:nvSpPr>
                  <p:cNvPr id="582" name="角丸四角形 581"/>
                  <p:cNvSpPr/>
                  <p:nvPr/>
                </p:nvSpPr>
                <p:spPr bwMode="auto">
                  <a:xfrm>
                    <a:off x="4974159" y="3891145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583" name="角丸四角形 582"/>
                  <p:cNvSpPr/>
                  <p:nvPr/>
                </p:nvSpPr>
                <p:spPr bwMode="auto">
                  <a:xfrm>
                    <a:off x="5412203" y="3891145"/>
                    <a:ext cx="134490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e2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  <p:sp>
            <p:nvSpPr>
              <p:cNvPr id="1253" name="アーチ 1252"/>
              <p:cNvSpPr/>
              <p:nvPr/>
            </p:nvSpPr>
            <p:spPr bwMode="auto">
              <a:xfrm>
                <a:off x="2992374" y="5840992"/>
                <a:ext cx="690674" cy="195701"/>
              </a:xfrm>
              <a:prstGeom prst="blockArc">
                <a:avLst>
                  <a:gd name="adj1" fmla="val 9066289"/>
                  <a:gd name="adj2" fmla="val 1649541"/>
                  <a:gd name="adj3" fmla="val 0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+mj-ea"/>
                  <a:ea typeface="+mj-ea"/>
                </a:endParaRPr>
              </a:p>
            </p:txBody>
          </p:sp>
        </p:grpSp>
      </p:grpSp>
      <p:cxnSp>
        <p:nvCxnSpPr>
          <p:cNvPr id="121" name="直線コネクタ 106"/>
          <p:cNvCxnSpPr>
            <a:stCxn id="543" idx="0"/>
            <a:endCxn id="158" idx="2"/>
          </p:cNvCxnSpPr>
          <p:nvPr/>
        </p:nvCxnSpPr>
        <p:spPr bwMode="auto">
          <a:xfrm rot="5400000" flipH="1" flipV="1">
            <a:off x="1910432" y="4694142"/>
            <a:ext cx="1044755" cy="1720679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" name="直線コネクタ 106"/>
          <p:cNvCxnSpPr>
            <a:stCxn id="544" idx="0"/>
            <a:endCxn id="159" idx="2"/>
          </p:cNvCxnSpPr>
          <p:nvPr/>
        </p:nvCxnSpPr>
        <p:spPr bwMode="auto">
          <a:xfrm rot="5400000" flipH="1" flipV="1">
            <a:off x="2702726" y="4280176"/>
            <a:ext cx="1044755" cy="254861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" name="直線コネクタ 106"/>
          <p:cNvCxnSpPr>
            <a:stCxn id="578" idx="0"/>
            <a:endCxn id="180" idx="2"/>
          </p:cNvCxnSpPr>
          <p:nvPr/>
        </p:nvCxnSpPr>
        <p:spPr bwMode="auto">
          <a:xfrm rot="16200000" flipV="1">
            <a:off x="2979601" y="4295294"/>
            <a:ext cx="2095113" cy="146801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直線コネクタ 106"/>
          <p:cNvCxnSpPr>
            <a:stCxn id="577" idx="0"/>
            <a:endCxn id="160" idx="2"/>
          </p:cNvCxnSpPr>
          <p:nvPr/>
        </p:nvCxnSpPr>
        <p:spPr bwMode="auto">
          <a:xfrm rot="5400000" flipH="1" flipV="1">
            <a:off x="4594467" y="4820473"/>
            <a:ext cx="1044755" cy="146801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" name="直線コネクタ 106"/>
          <p:cNvCxnSpPr>
            <a:stCxn id="583" idx="0"/>
            <a:endCxn id="182" idx="2"/>
          </p:cNvCxnSpPr>
          <p:nvPr/>
        </p:nvCxnSpPr>
        <p:spPr bwMode="auto">
          <a:xfrm rot="16200000" flipV="1">
            <a:off x="5663635" y="4168963"/>
            <a:ext cx="2095113" cy="1720678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直線コネクタ 106"/>
          <p:cNvCxnSpPr>
            <a:stCxn id="582" idx="0"/>
            <a:endCxn id="181" idx="2"/>
          </p:cNvCxnSpPr>
          <p:nvPr/>
        </p:nvCxnSpPr>
        <p:spPr bwMode="auto">
          <a:xfrm rot="16200000" flipV="1">
            <a:off x="4835046" y="3718701"/>
            <a:ext cx="2095113" cy="262120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直線コネクタ 106"/>
          <p:cNvCxnSpPr/>
          <p:nvPr/>
        </p:nvCxnSpPr>
        <p:spPr bwMode="auto">
          <a:xfrm flipV="1">
            <a:off x="2137296" y="5017148"/>
            <a:ext cx="1126562" cy="287988"/>
          </a:xfrm>
          <a:prstGeom prst="straightConnector1">
            <a:avLst/>
          </a:prstGeom>
          <a:solidFill>
            <a:schemeClr val="bg1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直線コネクタ 106"/>
          <p:cNvCxnSpPr>
            <a:endCxn id="182" idx="2"/>
          </p:cNvCxnSpPr>
          <p:nvPr/>
        </p:nvCxnSpPr>
        <p:spPr bwMode="auto">
          <a:xfrm flipH="1" flipV="1">
            <a:off x="5850852" y="3981745"/>
            <a:ext cx="1220063" cy="1319274"/>
          </a:xfrm>
          <a:prstGeom prst="straightConnector1">
            <a:avLst/>
          </a:prstGeom>
          <a:solidFill>
            <a:schemeClr val="bg1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角丸四角形吹き出し 68"/>
          <p:cNvSpPr/>
          <p:nvPr/>
        </p:nvSpPr>
        <p:spPr bwMode="auto">
          <a:xfrm>
            <a:off x="387103" y="3992047"/>
            <a:ext cx="1751371" cy="693371"/>
          </a:xfrm>
          <a:prstGeom prst="wedgeRoundRectCallout">
            <a:avLst>
              <a:gd name="adj1" fmla="val 54641"/>
              <a:gd name="adj2" fmla="val 129415"/>
              <a:gd name="adj3" fmla="val 16667"/>
            </a:avLst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Server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が接続したポートを仮想</a:t>
            </a: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YC1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のポートへ対応</a:t>
            </a:r>
            <a:endParaRPr kumimoji="1" lang="ja-JP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2" name="角丸四角形吹き出し 71"/>
          <p:cNvSpPr/>
          <p:nvPr/>
        </p:nvSpPr>
        <p:spPr bwMode="auto">
          <a:xfrm>
            <a:off x="7221100" y="3867129"/>
            <a:ext cx="1751371" cy="693371"/>
          </a:xfrm>
          <a:prstGeom prst="wedgeRoundRectCallout">
            <a:avLst>
              <a:gd name="adj1" fmla="val -58749"/>
              <a:gd name="adj2" fmla="val 152069"/>
              <a:gd name="adj3" fmla="val 16667"/>
            </a:avLst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Storage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が接続したポートを仮想</a:t>
            </a: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YC2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のポートへ対応</a:t>
            </a:r>
            <a:endParaRPr kumimoji="1" lang="ja-JP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774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404315"/>
            <a:ext cx="8784000" cy="1107996"/>
          </a:xfrm>
        </p:spPr>
        <p:txBody>
          <a:bodyPr lIns="0" tIns="0" rIns="0"/>
          <a:lstStyle/>
          <a:p>
            <a:r>
              <a:rPr lang="en-US" altLang="ja-JP" sz="3600" dirty="0" smtClean="0"/>
              <a:t>IP</a:t>
            </a:r>
            <a:r>
              <a:rPr lang="ja-JP" altLang="en-US" sz="3600" dirty="0" smtClean="0"/>
              <a:t>ファブリック</a:t>
            </a:r>
            <a:r>
              <a:rPr lang="en-US" altLang="ja-JP" sz="3600" dirty="0" smtClean="0"/>
              <a:t>+</a:t>
            </a:r>
            <a:r>
              <a:rPr lang="ja-JP" altLang="en-US" sz="3600" dirty="0" smtClean="0"/>
              <a:t>オーバレイでの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仮想</a:t>
            </a:r>
            <a:r>
              <a:rPr lang="en-US" altLang="ja-JP" sz="3600" dirty="0" smtClean="0"/>
              <a:t>YC</a:t>
            </a:r>
            <a:r>
              <a:rPr lang="ja-JP" altLang="en-US" sz="3600" dirty="0" smtClean="0"/>
              <a:t>について</a:t>
            </a:r>
            <a:endParaRPr kumimoji="1" lang="ja-JP" altLang="en-US" sz="36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7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en-US" altLang="ja-JP" dirty="0"/>
              <a:t>RFC7432 BGP MPLS-Based Ethernet VPN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Ethernet VPN</a:t>
            </a:r>
            <a:r>
              <a:rPr lang="ja-JP" altLang="en-US" dirty="0" smtClean="0"/>
              <a:t>を制御する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/>
        <p:txBody>
          <a:bodyPr lIns="0" tIns="0" rIns="0" bIns="0">
            <a:normAutofit/>
          </a:bodyPr>
          <a:lstStyle/>
          <a:p>
            <a:r>
              <a:rPr lang="en-US" altLang="ja-JP" dirty="0" smtClean="0">
                <a:sym typeface="Wingdings" panose="05000000000000000000" pitchFamily="2" charset="2"/>
              </a:rPr>
              <a:t>VLAN-Based </a:t>
            </a:r>
            <a:r>
              <a:rPr lang="en-US" altLang="ja-JP" dirty="0">
                <a:sym typeface="Wingdings" panose="05000000000000000000" pitchFamily="2" charset="2"/>
              </a:rPr>
              <a:t>Service Interface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VLAN Bundle Service Interface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Port-Based Service Interface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VLAN-Aware Bundle Service Interface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Port-Based VLAN-Aware Service </a:t>
            </a:r>
            <a:r>
              <a:rPr lang="en-US" altLang="ja-JP" dirty="0" smtClean="0">
                <a:sym typeface="Wingdings" panose="05000000000000000000" pitchFamily="2" charset="2"/>
              </a:rPr>
              <a:t>Interface</a:t>
            </a:r>
            <a:endParaRPr lang="en-US" altLang="ja-JP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66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386286" y="3293333"/>
            <a:ext cx="2922382" cy="2109086"/>
            <a:chOff x="983046" y="3293333"/>
            <a:chExt cx="2922382" cy="2109086"/>
          </a:xfrm>
        </p:grpSpPr>
        <p:sp>
          <p:nvSpPr>
            <p:cNvPr id="555" name="角丸四角形 554"/>
            <p:cNvSpPr/>
            <p:nvPr/>
          </p:nvSpPr>
          <p:spPr bwMode="auto">
            <a:xfrm>
              <a:off x="983046" y="3293333"/>
              <a:ext cx="2922382" cy="2109086"/>
            </a:xfrm>
            <a:prstGeom prst="roundRect">
              <a:avLst>
                <a:gd name="adj" fmla="val 372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Leaf1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557" name="グループ化 556"/>
            <p:cNvGrpSpPr/>
            <p:nvPr/>
          </p:nvGrpSpPr>
          <p:grpSpPr>
            <a:xfrm>
              <a:off x="1611768" y="5305136"/>
              <a:ext cx="1664939" cy="97282"/>
              <a:chOff x="1765246" y="4559034"/>
              <a:chExt cx="2163276" cy="109170"/>
            </a:xfrm>
          </p:grpSpPr>
          <p:sp>
            <p:nvSpPr>
              <p:cNvPr id="558" name="角丸四角形 557"/>
              <p:cNvSpPr/>
              <p:nvPr/>
            </p:nvSpPr>
            <p:spPr bwMode="auto">
              <a:xfrm>
                <a:off x="1765246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59" name="角丸四角形 558"/>
              <p:cNvSpPr/>
              <p:nvPr/>
            </p:nvSpPr>
            <p:spPr bwMode="auto">
              <a:xfrm>
                <a:off x="2771423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60" name="角丸四角形 559"/>
              <p:cNvSpPr/>
              <p:nvPr/>
            </p:nvSpPr>
            <p:spPr bwMode="auto">
              <a:xfrm>
                <a:off x="3777599" y="4559034"/>
                <a:ext cx="150923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en-US" altLang="ja-JP" dirty="0" smtClean="0"/>
              <a:t>BGP EVPN</a:t>
            </a:r>
            <a:r>
              <a:rPr lang="ja-JP" altLang="en-US" dirty="0" smtClean="0"/>
              <a:t>と</a:t>
            </a:r>
            <a:r>
              <a:rPr lang="en-US" altLang="ja-JP" dirty="0" smtClean="0"/>
              <a:t>VLAN</a:t>
            </a:r>
            <a:endParaRPr kumimoji="1" lang="ja-JP" altLang="en-US" sz="2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512" y="836712"/>
            <a:ext cx="8784976" cy="162493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VLAN-Based </a:t>
            </a:r>
            <a:r>
              <a:rPr lang="en-US" altLang="ja-JP" dirty="0"/>
              <a:t>Service </a:t>
            </a:r>
            <a:r>
              <a:rPr lang="en-US" altLang="ja-JP" dirty="0" smtClean="0"/>
              <a:t>Interface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EVI</a:t>
            </a:r>
            <a:r>
              <a:rPr lang="ja-JP" altLang="en-US" dirty="0" smtClean="0">
                <a:sym typeface="Wingdings" panose="05000000000000000000" pitchFamily="2" charset="2"/>
              </a:rPr>
              <a:t>と</a:t>
            </a:r>
            <a:r>
              <a:rPr lang="en-US" altLang="ja-JP" dirty="0" smtClean="0">
                <a:sym typeface="Wingdings" panose="05000000000000000000" pitchFamily="2" charset="2"/>
              </a:rPr>
              <a:t>VLAN</a:t>
            </a:r>
            <a:r>
              <a:rPr lang="ja-JP" altLang="en-US" dirty="0" smtClean="0">
                <a:sym typeface="Wingdings" panose="05000000000000000000" pitchFamily="2" charset="2"/>
              </a:rPr>
              <a:t>と</a:t>
            </a:r>
            <a:r>
              <a:rPr lang="en-US" altLang="ja-JP" dirty="0" smtClean="0">
                <a:sym typeface="Wingdings" panose="05000000000000000000" pitchFamily="2" charset="2"/>
              </a:rPr>
              <a:t>MAC</a:t>
            </a:r>
            <a:r>
              <a:rPr lang="ja-JP" altLang="en-US" dirty="0" smtClean="0">
                <a:sym typeface="Wingdings" panose="05000000000000000000" pitchFamily="2" charset="2"/>
              </a:rPr>
              <a:t>学習インスタンスを</a:t>
            </a:r>
            <a:r>
              <a:rPr lang="en-US" altLang="ja-JP" dirty="0" smtClean="0">
                <a:sym typeface="Wingdings" panose="05000000000000000000" pitchFamily="2" charset="2"/>
              </a:rPr>
              <a:t>1:1:1</a:t>
            </a:r>
            <a:r>
              <a:rPr lang="ja-JP" altLang="en-US" dirty="0" smtClean="0">
                <a:sym typeface="Wingdings" panose="05000000000000000000" pitchFamily="2" charset="2"/>
              </a:rPr>
              <a:t>に対応。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Leaf SW</a:t>
            </a:r>
            <a:r>
              <a:rPr lang="ja-JP" altLang="en-US" dirty="0" smtClean="0">
                <a:sym typeface="Wingdings" panose="05000000000000000000" pitchFamily="2" charset="2"/>
              </a:rPr>
              <a:t>あたりポート数</a:t>
            </a:r>
            <a:r>
              <a:rPr lang="en-US" altLang="ja-JP" dirty="0" smtClean="0">
                <a:sym typeface="Wingdings" panose="05000000000000000000" pitchFamily="2" charset="2"/>
              </a:rPr>
              <a:t>*4kVLAN</a:t>
            </a:r>
            <a:r>
              <a:rPr lang="ja-JP" altLang="en-US" dirty="0" smtClean="0">
                <a:sym typeface="Wingdings" panose="05000000000000000000" pitchFamily="2" charset="2"/>
              </a:rPr>
              <a:t>個の</a:t>
            </a:r>
            <a:r>
              <a:rPr lang="en-US" altLang="ja-JP" dirty="0" smtClean="0">
                <a:sym typeface="Wingdings" panose="05000000000000000000" pitchFamily="2" charset="2"/>
              </a:rPr>
              <a:t>EVI</a:t>
            </a:r>
            <a:r>
              <a:rPr lang="ja-JP" altLang="en-US" dirty="0" smtClean="0">
                <a:sym typeface="Wingdings" panose="05000000000000000000" pitchFamily="2" charset="2"/>
              </a:rPr>
              <a:t>を用意出来て、物理ポートと</a:t>
            </a:r>
            <a:r>
              <a:rPr lang="en-US" altLang="ja-JP" dirty="0" smtClean="0">
                <a:sym typeface="Wingdings" panose="05000000000000000000" pitchFamily="2" charset="2"/>
              </a:rPr>
              <a:t>EVI</a:t>
            </a:r>
            <a:r>
              <a:rPr lang="ja-JP" altLang="en-US" dirty="0" smtClean="0">
                <a:sym typeface="Wingdings" panose="05000000000000000000" pitchFamily="2" charset="2"/>
              </a:rPr>
              <a:t>の対応の変更を自由に出来るなら仮想</a:t>
            </a:r>
            <a:r>
              <a:rPr lang="en-US" altLang="ja-JP" dirty="0" smtClean="0">
                <a:sym typeface="Wingdings" panose="05000000000000000000" pitchFamily="2" charset="2"/>
              </a:rPr>
              <a:t>YC</a:t>
            </a:r>
            <a:r>
              <a:rPr lang="ja-JP" altLang="en-US" dirty="0" smtClean="0">
                <a:sym typeface="Wingdings" panose="05000000000000000000" pitchFamily="2" charset="2"/>
              </a:rPr>
              <a:t>と同じ</a:t>
            </a:r>
            <a:endParaRPr lang="en-US" altLang="ja-JP" dirty="0" smtClean="0">
              <a:sym typeface="Wingdings" panose="05000000000000000000" pitchFamily="2" charset="2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2985857" y="4320535"/>
            <a:ext cx="1186075" cy="586217"/>
            <a:chOff x="2431146" y="3645943"/>
            <a:chExt cx="1186075" cy="586217"/>
          </a:xfrm>
        </p:grpSpPr>
        <p:sp>
          <p:nvSpPr>
            <p:cNvPr id="162" name="角丸四角形 161"/>
            <p:cNvSpPr/>
            <p:nvPr/>
          </p:nvSpPr>
          <p:spPr bwMode="auto">
            <a:xfrm>
              <a:off x="2431146" y="3645943"/>
              <a:ext cx="1186075" cy="586217"/>
            </a:xfrm>
            <a:prstGeom prst="roundRect">
              <a:avLst>
                <a:gd name="adj" fmla="val 372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EVI2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163" name="グループ化 162"/>
            <p:cNvGrpSpPr/>
            <p:nvPr/>
          </p:nvGrpSpPr>
          <p:grpSpPr>
            <a:xfrm>
              <a:off x="2613933" y="4134878"/>
              <a:ext cx="820500" cy="97282"/>
              <a:chOff x="4560339" y="3046397"/>
              <a:chExt cx="820500" cy="97282"/>
            </a:xfrm>
          </p:grpSpPr>
          <p:sp>
            <p:nvSpPr>
              <p:cNvPr id="164" name="角丸四角形 163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5" name="角丸四角形 164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6" name="角丸四角形 165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04" name="グループ化 203"/>
            <p:cNvGrpSpPr/>
            <p:nvPr/>
          </p:nvGrpSpPr>
          <p:grpSpPr>
            <a:xfrm>
              <a:off x="2613933" y="3645943"/>
              <a:ext cx="820500" cy="97282"/>
              <a:chOff x="4560339" y="3046397"/>
              <a:chExt cx="820500" cy="97282"/>
            </a:xfrm>
          </p:grpSpPr>
          <p:sp>
            <p:nvSpPr>
              <p:cNvPr id="205" name="角丸四角形 204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e4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06" name="角丸四角形 205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e5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07" name="角丸四角形 206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e6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6" name="グループ化 25"/>
          <p:cNvGrpSpPr/>
          <p:nvPr/>
        </p:nvGrpSpPr>
        <p:grpSpPr>
          <a:xfrm>
            <a:off x="1523022" y="4320535"/>
            <a:ext cx="1186075" cy="586217"/>
            <a:chOff x="1149936" y="4476299"/>
            <a:chExt cx="1186075" cy="586217"/>
          </a:xfrm>
        </p:grpSpPr>
        <p:sp>
          <p:nvSpPr>
            <p:cNvPr id="156" name="角丸四角形 155"/>
            <p:cNvSpPr/>
            <p:nvPr/>
          </p:nvSpPr>
          <p:spPr bwMode="auto">
            <a:xfrm>
              <a:off x="1149936" y="4476299"/>
              <a:ext cx="1186075" cy="586217"/>
            </a:xfrm>
            <a:prstGeom prst="roundRect">
              <a:avLst>
                <a:gd name="adj" fmla="val 372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000" b="1" dirty="0" smtClean="0">
                  <a:latin typeface="+mj-ea"/>
                  <a:ea typeface="+mj-ea"/>
                </a:rPr>
                <a:t>EVI1</a:t>
              </a:r>
            </a:p>
          </p:txBody>
        </p:sp>
        <p:grpSp>
          <p:nvGrpSpPr>
            <p:cNvPr id="157" name="グループ化 156"/>
            <p:cNvGrpSpPr/>
            <p:nvPr/>
          </p:nvGrpSpPr>
          <p:grpSpPr>
            <a:xfrm>
              <a:off x="1332723" y="4965234"/>
              <a:ext cx="820500" cy="97282"/>
              <a:chOff x="4560339" y="3046397"/>
              <a:chExt cx="820500" cy="97282"/>
            </a:xfrm>
          </p:grpSpPr>
          <p:sp>
            <p:nvSpPr>
              <p:cNvPr id="158" name="角丸四角形 157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59" name="角丸四角形 158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0" name="角丸四角形 159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09" name="グループ化 208"/>
            <p:cNvGrpSpPr/>
            <p:nvPr/>
          </p:nvGrpSpPr>
          <p:grpSpPr>
            <a:xfrm>
              <a:off x="1332723" y="4476299"/>
              <a:ext cx="820500" cy="97282"/>
              <a:chOff x="4560339" y="3046397"/>
              <a:chExt cx="820500" cy="97282"/>
            </a:xfrm>
          </p:grpSpPr>
          <p:sp>
            <p:nvSpPr>
              <p:cNvPr id="210" name="角丸四角形 209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e4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11" name="角丸四角形 210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e5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12" name="角丸四角形 211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e6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08" name="グループ化 107"/>
          <p:cNvGrpSpPr/>
          <p:nvPr/>
        </p:nvGrpSpPr>
        <p:grpSpPr>
          <a:xfrm>
            <a:off x="4835333" y="3293333"/>
            <a:ext cx="2922382" cy="2109086"/>
            <a:chOff x="983046" y="3293333"/>
            <a:chExt cx="2922382" cy="2109086"/>
          </a:xfrm>
        </p:grpSpPr>
        <p:sp>
          <p:nvSpPr>
            <p:cNvPr id="109" name="角丸四角形 108"/>
            <p:cNvSpPr/>
            <p:nvPr/>
          </p:nvSpPr>
          <p:spPr bwMode="auto">
            <a:xfrm>
              <a:off x="983046" y="3293333"/>
              <a:ext cx="2922382" cy="2109086"/>
            </a:xfrm>
            <a:prstGeom prst="roundRect">
              <a:avLst>
                <a:gd name="adj" fmla="val 372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Leaf2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110" name="グループ化 109"/>
            <p:cNvGrpSpPr/>
            <p:nvPr/>
          </p:nvGrpSpPr>
          <p:grpSpPr>
            <a:xfrm>
              <a:off x="1611768" y="5305136"/>
              <a:ext cx="1664939" cy="97282"/>
              <a:chOff x="1765246" y="4559034"/>
              <a:chExt cx="2163276" cy="109170"/>
            </a:xfrm>
          </p:grpSpPr>
          <p:sp>
            <p:nvSpPr>
              <p:cNvPr id="111" name="角丸四角形 110"/>
              <p:cNvSpPr/>
              <p:nvPr/>
            </p:nvSpPr>
            <p:spPr bwMode="auto">
              <a:xfrm>
                <a:off x="1765246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2" name="角丸四角形 111"/>
              <p:cNvSpPr/>
              <p:nvPr/>
            </p:nvSpPr>
            <p:spPr bwMode="auto">
              <a:xfrm>
                <a:off x="2771423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3" name="角丸四角形 112"/>
              <p:cNvSpPr/>
              <p:nvPr/>
            </p:nvSpPr>
            <p:spPr bwMode="auto">
              <a:xfrm>
                <a:off x="3777599" y="4559034"/>
                <a:ext cx="150923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4" name="グループ化 23"/>
          <p:cNvGrpSpPr/>
          <p:nvPr/>
        </p:nvGrpSpPr>
        <p:grpSpPr>
          <a:xfrm>
            <a:off x="6434904" y="4320535"/>
            <a:ext cx="1186075" cy="586217"/>
            <a:chOff x="5788506" y="3703136"/>
            <a:chExt cx="1186075" cy="586217"/>
          </a:xfrm>
        </p:grpSpPr>
        <p:sp>
          <p:nvSpPr>
            <p:cNvPr id="178" name="角丸四角形 177"/>
            <p:cNvSpPr/>
            <p:nvPr/>
          </p:nvSpPr>
          <p:spPr bwMode="auto">
            <a:xfrm>
              <a:off x="5788506" y="3703136"/>
              <a:ext cx="1186075" cy="586217"/>
            </a:xfrm>
            <a:prstGeom prst="roundRect">
              <a:avLst>
                <a:gd name="adj" fmla="val 372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EVI2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179" name="グループ化 178"/>
            <p:cNvGrpSpPr/>
            <p:nvPr/>
          </p:nvGrpSpPr>
          <p:grpSpPr>
            <a:xfrm>
              <a:off x="5971293" y="4192071"/>
              <a:ext cx="820500" cy="97282"/>
              <a:chOff x="4560339" y="3046397"/>
              <a:chExt cx="820500" cy="97282"/>
            </a:xfrm>
          </p:grpSpPr>
          <p:sp>
            <p:nvSpPr>
              <p:cNvPr id="180" name="角丸四角形 179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1" name="角丸四角形 180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2" name="角丸四角形 181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94" name="グループ化 193"/>
            <p:cNvGrpSpPr/>
            <p:nvPr/>
          </p:nvGrpSpPr>
          <p:grpSpPr>
            <a:xfrm>
              <a:off x="5971293" y="3703136"/>
              <a:ext cx="820500" cy="97282"/>
              <a:chOff x="4560339" y="3046397"/>
              <a:chExt cx="820500" cy="97282"/>
            </a:xfrm>
          </p:grpSpPr>
          <p:sp>
            <p:nvSpPr>
              <p:cNvPr id="195" name="角丸四角形 194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e4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6" name="角丸四角形 195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e5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7" name="角丸四角形 196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e6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7" name="グループ化 26"/>
          <p:cNvGrpSpPr/>
          <p:nvPr/>
        </p:nvGrpSpPr>
        <p:grpSpPr>
          <a:xfrm>
            <a:off x="4972069" y="4320535"/>
            <a:ext cx="1186075" cy="586217"/>
            <a:chOff x="4571513" y="4410288"/>
            <a:chExt cx="1186075" cy="586217"/>
          </a:xfrm>
        </p:grpSpPr>
        <p:sp>
          <p:nvSpPr>
            <p:cNvPr id="170" name="角丸四角形 169"/>
            <p:cNvSpPr/>
            <p:nvPr/>
          </p:nvSpPr>
          <p:spPr bwMode="auto">
            <a:xfrm>
              <a:off x="4571513" y="4410288"/>
              <a:ext cx="1186075" cy="586217"/>
            </a:xfrm>
            <a:prstGeom prst="roundRect">
              <a:avLst>
                <a:gd name="adj" fmla="val 372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EVI1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171" name="グループ化 170"/>
            <p:cNvGrpSpPr/>
            <p:nvPr/>
          </p:nvGrpSpPr>
          <p:grpSpPr>
            <a:xfrm>
              <a:off x="4754300" y="4899223"/>
              <a:ext cx="820500" cy="97282"/>
              <a:chOff x="4560339" y="3046397"/>
              <a:chExt cx="820500" cy="97282"/>
            </a:xfrm>
          </p:grpSpPr>
          <p:sp>
            <p:nvSpPr>
              <p:cNvPr id="172" name="角丸四角形 171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3" name="角丸四角形 172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4" name="角丸四角形 173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14" name="グループ化 213"/>
            <p:cNvGrpSpPr/>
            <p:nvPr/>
          </p:nvGrpSpPr>
          <p:grpSpPr>
            <a:xfrm>
              <a:off x="4754300" y="4410288"/>
              <a:ext cx="820500" cy="97282"/>
              <a:chOff x="4560339" y="3046397"/>
              <a:chExt cx="820500" cy="97282"/>
            </a:xfrm>
          </p:grpSpPr>
          <p:sp>
            <p:nvSpPr>
              <p:cNvPr id="215" name="角丸四角形 214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e4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16" name="角丸四角形 215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e5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17" name="角丸四角形 216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e6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cxnSp>
        <p:nvCxnSpPr>
          <p:cNvPr id="519" name="直線コネクタ 106"/>
          <p:cNvCxnSpPr>
            <a:stCxn id="543" idx="0"/>
            <a:endCxn id="558" idx="2"/>
          </p:cNvCxnSpPr>
          <p:nvPr/>
        </p:nvCxnSpPr>
        <p:spPr bwMode="auto">
          <a:xfrm rot="5400000" flipH="1" flipV="1">
            <a:off x="1485558" y="5489330"/>
            <a:ext cx="674440" cy="50061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0" name="直線コネクタ 106"/>
          <p:cNvCxnSpPr>
            <a:stCxn id="544" idx="0"/>
            <a:endCxn id="111" idx="2"/>
          </p:cNvCxnSpPr>
          <p:nvPr/>
        </p:nvCxnSpPr>
        <p:spPr bwMode="auto">
          <a:xfrm rot="5400000" flipH="1" flipV="1">
            <a:off x="3399245" y="3953971"/>
            <a:ext cx="674440" cy="357133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2" name="直線コネクタ 106"/>
          <p:cNvCxnSpPr>
            <a:stCxn id="578" idx="0"/>
            <a:endCxn id="112" idx="2"/>
          </p:cNvCxnSpPr>
          <p:nvPr/>
        </p:nvCxnSpPr>
        <p:spPr bwMode="auto">
          <a:xfrm rot="5400000" flipH="1" flipV="1">
            <a:off x="5191624" y="4971958"/>
            <a:ext cx="674440" cy="153536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3" name="直線コネクタ 106"/>
          <p:cNvCxnSpPr>
            <a:stCxn id="577" idx="0"/>
            <a:endCxn id="559" idx="2"/>
          </p:cNvCxnSpPr>
          <p:nvPr/>
        </p:nvCxnSpPr>
        <p:spPr bwMode="auto">
          <a:xfrm rot="16200000" flipV="1">
            <a:off x="3277937" y="4971959"/>
            <a:ext cx="674440" cy="1535358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8" name="直線コネクタ 106"/>
          <p:cNvCxnSpPr>
            <a:stCxn id="583" idx="0"/>
            <a:endCxn id="113" idx="2"/>
          </p:cNvCxnSpPr>
          <p:nvPr/>
        </p:nvCxnSpPr>
        <p:spPr bwMode="auto">
          <a:xfrm rot="16200000" flipV="1">
            <a:off x="6984003" y="5489331"/>
            <a:ext cx="674440" cy="500614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9" name="直線コネクタ 106"/>
          <p:cNvCxnSpPr>
            <a:stCxn id="582" idx="0"/>
            <a:endCxn id="560" idx="2"/>
          </p:cNvCxnSpPr>
          <p:nvPr/>
        </p:nvCxnSpPr>
        <p:spPr bwMode="auto">
          <a:xfrm rot="16200000" flipV="1">
            <a:off x="5070316" y="3953971"/>
            <a:ext cx="674440" cy="3571333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100" name="グループ化 99"/>
          <p:cNvGrpSpPr/>
          <p:nvPr/>
        </p:nvGrpSpPr>
        <p:grpSpPr>
          <a:xfrm>
            <a:off x="1269965" y="5840992"/>
            <a:ext cx="6604071" cy="629940"/>
            <a:chOff x="789354" y="5840992"/>
            <a:chExt cx="6604071" cy="629940"/>
          </a:xfrm>
        </p:grpSpPr>
        <p:grpSp>
          <p:nvGrpSpPr>
            <p:cNvPr id="574" name="グループ化 573"/>
            <p:cNvGrpSpPr/>
            <p:nvPr/>
          </p:nvGrpSpPr>
          <p:grpSpPr>
            <a:xfrm>
              <a:off x="3599720" y="6076858"/>
              <a:ext cx="983339" cy="394074"/>
              <a:chOff x="568898" y="5504282"/>
              <a:chExt cx="983339" cy="394074"/>
            </a:xfrm>
          </p:grpSpPr>
          <p:sp>
            <p:nvSpPr>
              <p:cNvPr id="575" name="角丸四角形 574"/>
              <p:cNvSpPr/>
              <p:nvPr/>
            </p:nvSpPr>
            <p:spPr bwMode="auto">
              <a:xfrm>
                <a:off x="568898" y="5504283"/>
                <a:ext cx="983339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6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Router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576" name="グループ化 575"/>
              <p:cNvGrpSpPr/>
              <p:nvPr/>
            </p:nvGrpSpPr>
            <p:grpSpPr>
              <a:xfrm>
                <a:off x="813326" y="5504282"/>
                <a:ext cx="494483" cy="97282"/>
                <a:chOff x="4974159" y="3891145"/>
                <a:chExt cx="572534" cy="97282"/>
              </a:xfrm>
            </p:grpSpPr>
            <p:sp>
              <p:nvSpPr>
                <p:cNvPr id="577" name="角丸四角形 576"/>
                <p:cNvSpPr/>
                <p:nvPr/>
              </p:nvSpPr>
              <p:spPr bwMode="auto">
                <a:xfrm>
                  <a:off x="4974159" y="3891145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78" name="角丸四角形 577"/>
                <p:cNvSpPr/>
                <p:nvPr/>
              </p:nvSpPr>
              <p:spPr bwMode="auto">
                <a:xfrm>
                  <a:off x="5412203" y="3891145"/>
                  <a:ext cx="134490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23" name="グループ化 22"/>
            <p:cNvGrpSpPr/>
            <p:nvPr/>
          </p:nvGrpSpPr>
          <p:grpSpPr>
            <a:xfrm>
              <a:off x="789354" y="5840992"/>
              <a:ext cx="983339" cy="629940"/>
              <a:chOff x="789354" y="5840992"/>
              <a:chExt cx="983339" cy="629940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789354" y="6076858"/>
                <a:ext cx="983339" cy="394074"/>
                <a:chOff x="568898" y="5504282"/>
                <a:chExt cx="983339" cy="394074"/>
              </a:xfrm>
            </p:grpSpPr>
            <p:sp>
              <p:nvSpPr>
                <p:cNvPr id="541" name="角丸四角形 540"/>
                <p:cNvSpPr/>
                <p:nvPr/>
              </p:nvSpPr>
              <p:spPr bwMode="auto">
                <a:xfrm>
                  <a:off x="568898" y="5504283"/>
                  <a:ext cx="983339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Server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542" name="グループ化 541"/>
                <p:cNvGrpSpPr/>
                <p:nvPr/>
              </p:nvGrpSpPr>
              <p:grpSpPr>
                <a:xfrm>
                  <a:off x="813326" y="5504282"/>
                  <a:ext cx="494483" cy="97282"/>
                  <a:chOff x="4974159" y="3891145"/>
                  <a:chExt cx="572534" cy="97282"/>
                </a:xfrm>
              </p:grpSpPr>
              <p:sp>
                <p:nvSpPr>
                  <p:cNvPr id="543" name="角丸四角形 542"/>
                  <p:cNvSpPr/>
                  <p:nvPr/>
                </p:nvSpPr>
                <p:spPr bwMode="auto">
                  <a:xfrm>
                    <a:off x="4974159" y="3891145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544" name="角丸四角形 543"/>
                  <p:cNvSpPr/>
                  <p:nvPr/>
                </p:nvSpPr>
                <p:spPr bwMode="auto">
                  <a:xfrm>
                    <a:off x="5412203" y="3891145"/>
                    <a:ext cx="134490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e2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  <p:sp>
            <p:nvSpPr>
              <p:cNvPr id="1252" name="アーチ 1251"/>
              <p:cNvSpPr/>
              <p:nvPr/>
            </p:nvSpPr>
            <p:spPr bwMode="auto">
              <a:xfrm>
                <a:off x="935686" y="5840992"/>
                <a:ext cx="690674" cy="195701"/>
              </a:xfrm>
              <a:prstGeom prst="blockArc">
                <a:avLst>
                  <a:gd name="adj1" fmla="val 9066289"/>
                  <a:gd name="adj2" fmla="val 1649541"/>
                  <a:gd name="adj3" fmla="val 0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6410086" y="5840992"/>
              <a:ext cx="983339" cy="629940"/>
              <a:chOff x="2846042" y="5840992"/>
              <a:chExt cx="983339" cy="629940"/>
            </a:xfrm>
          </p:grpSpPr>
          <p:grpSp>
            <p:nvGrpSpPr>
              <p:cNvPr id="579" name="グループ化 578"/>
              <p:cNvGrpSpPr/>
              <p:nvPr/>
            </p:nvGrpSpPr>
            <p:grpSpPr>
              <a:xfrm>
                <a:off x="2846042" y="6076858"/>
                <a:ext cx="983339" cy="394074"/>
                <a:chOff x="568898" y="5504282"/>
                <a:chExt cx="983339" cy="394074"/>
              </a:xfrm>
            </p:grpSpPr>
            <p:sp>
              <p:nvSpPr>
                <p:cNvPr id="580" name="角丸四角形 579"/>
                <p:cNvSpPr/>
                <p:nvPr/>
              </p:nvSpPr>
              <p:spPr bwMode="auto">
                <a:xfrm>
                  <a:off x="568898" y="5504283"/>
                  <a:ext cx="983339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Storage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581" name="グループ化 580"/>
                <p:cNvGrpSpPr/>
                <p:nvPr/>
              </p:nvGrpSpPr>
              <p:grpSpPr>
                <a:xfrm>
                  <a:off x="813326" y="5504282"/>
                  <a:ext cx="494483" cy="97282"/>
                  <a:chOff x="4974159" y="3891145"/>
                  <a:chExt cx="572534" cy="97282"/>
                </a:xfrm>
              </p:grpSpPr>
              <p:sp>
                <p:nvSpPr>
                  <p:cNvPr id="582" name="角丸四角形 581"/>
                  <p:cNvSpPr/>
                  <p:nvPr/>
                </p:nvSpPr>
                <p:spPr bwMode="auto">
                  <a:xfrm>
                    <a:off x="4974159" y="3891145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583" name="角丸四角形 582"/>
                  <p:cNvSpPr/>
                  <p:nvPr/>
                </p:nvSpPr>
                <p:spPr bwMode="auto">
                  <a:xfrm>
                    <a:off x="5412203" y="3891145"/>
                    <a:ext cx="134490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e2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  <p:sp>
            <p:nvSpPr>
              <p:cNvPr id="1253" name="アーチ 1252"/>
              <p:cNvSpPr/>
              <p:nvPr/>
            </p:nvSpPr>
            <p:spPr bwMode="auto">
              <a:xfrm>
                <a:off x="2992374" y="5840992"/>
                <a:ext cx="690674" cy="195701"/>
              </a:xfrm>
              <a:prstGeom prst="blockArc">
                <a:avLst>
                  <a:gd name="adj1" fmla="val 9066289"/>
                  <a:gd name="adj2" fmla="val 1649541"/>
                  <a:gd name="adj3" fmla="val 0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+mj-ea"/>
                  <a:ea typeface="+mj-ea"/>
                </a:endParaRPr>
              </a:p>
            </p:txBody>
          </p:sp>
        </p:grpSp>
      </p:grpSp>
      <p:cxnSp>
        <p:nvCxnSpPr>
          <p:cNvPr id="122" name="直線コネクタ 106"/>
          <p:cNvCxnSpPr>
            <a:stCxn id="558" idx="0"/>
            <a:endCxn id="158" idx="2"/>
          </p:cNvCxnSpPr>
          <p:nvPr/>
        </p:nvCxnSpPr>
        <p:spPr bwMode="auto">
          <a:xfrm rot="16200000" flipV="1">
            <a:off x="1723878" y="4955927"/>
            <a:ext cx="398384" cy="300033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" name="直線コネクタ 106"/>
          <p:cNvCxnSpPr>
            <a:endCxn id="182" idx="2"/>
          </p:cNvCxnSpPr>
          <p:nvPr/>
        </p:nvCxnSpPr>
        <p:spPr bwMode="auto">
          <a:xfrm rot="5400000" flipH="1" flipV="1">
            <a:off x="7025105" y="4952563"/>
            <a:ext cx="391653" cy="300032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" name="直線コネクタ 106"/>
          <p:cNvCxnSpPr>
            <a:stCxn id="207" idx="0"/>
            <a:endCxn id="195" idx="0"/>
          </p:cNvCxnSpPr>
          <p:nvPr/>
        </p:nvCxnSpPr>
        <p:spPr bwMode="auto">
          <a:xfrm rot="5400000" flipH="1" flipV="1">
            <a:off x="5303417" y="2939018"/>
            <a:ext cx="12700" cy="2763035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50800" cap="flat" cmpd="sng" algn="ctr">
            <a:solidFill>
              <a:schemeClr val="accent2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25" name="直線コネクタ 106"/>
          <p:cNvCxnSpPr>
            <a:stCxn id="215" idx="0"/>
            <a:endCxn id="212" idx="0"/>
          </p:cNvCxnSpPr>
          <p:nvPr/>
        </p:nvCxnSpPr>
        <p:spPr bwMode="auto">
          <a:xfrm rot="16200000" flipV="1">
            <a:off x="3840583" y="2939017"/>
            <a:ext cx="12700" cy="2763035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直線コネクタ 106"/>
          <p:cNvCxnSpPr>
            <a:stCxn id="111" idx="0"/>
            <a:endCxn id="174" idx="2"/>
          </p:cNvCxnSpPr>
          <p:nvPr/>
        </p:nvCxnSpPr>
        <p:spPr bwMode="auto">
          <a:xfrm rot="5400000" flipH="1" flipV="1">
            <a:off x="5515930" y="4912955"/>
            <a:ext cx="398384" cy="385979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直線コネクタ 106"/>
          <p:cNvCxnSpPr>
            <a:stCxn id="560" idx="0"/>
            <a:endCxn id="164" idx="2"/>
          </p:cNvCxnSpPr>
          <p:nvPr/>
        </p:nvCxnSpPr>
        <p:spPr bwMode="auto">
          <a:xfrm rot="16200000" flipV="1">
            <a:off x="3229687" y="4912953"/>
            <a:ext cx="398384" cy="38598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直線コネクタ 106"/>
          <p:cNvCxnSpPr>
            <a:stCxn id="112" idx="0"/>
            <a:endCxn id="181" idx="2"/>
          </p:cNvCxnSpPr>
          <p:nvPr/>
        </p:nvCxnSpPr>
        <p:spPr bwMode="auto">
          <a:xfrm rot="5400000" flipH="1" flipV="1">
            <a:off x="6463041" y="4740236"/>
            <a:ext cx="398384" cy="73141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直線コネクタ 106"/>
          <p:cNvCxnSpPr>
            <a:stCxn id="559" idx="0"/>
            <a:endCxn id="159" idx="2"/>
          </p:cNvCxnSpPr>
          <p:nvPr/>
        </p:nvCxnSpPr>
        <p:spPr bwMode="auto">
          <a:xfrm rot="16200000" flipV="1">
            <a:off x="2282577" y="4740234"/>
            <a:ext cx="398384" cy="731419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25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グループ化 107"/>
          <p:cNvGrpSpPr/>
          <p:nvPr/>
        </p:nvGrpSpPr>
        <p:grpSpPr>
          <a:xfrm>
            <a:off x="4835333" y="3293333"/>
            <a:ext cx="2922382" cy="2109086"/>
            <a:chOff x="983046" y="3293333"/>
            <a:chExt cx="2922382" cy="2109086"/>
          </a:xfrm>
        </p:grpSpPr>
        <p:sp>
          <p:nvSpPr>
            <p:cNvPr id="109" name="角丸四角形 108"/>
            <p:cNvSpPr/>
            <p:nvPr/>
          </p:nvSpPr>
          <p:spPr bwMode="auto">
            <a:xfrm>
              <a:off x="983046" y="3293333"/>
              <a:ext cx="2922382" cy="2109086"/>
            </a:xfrm>
            <a:prstGeom prst="roundRect">
              <a:avLst>
                <a:gd name="adj" fmla="val 372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Leaf2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110" name="グループ化 109"/>
            <p:cNvGrpSpPr/>
            <p:nvPr/>
          </p:nvGrpSpPr>
          <p:grpSpPr>
            <a:xfrm>
              <a:off x="1611768" y="5305136"/>
              <a:ext cx="1664939" cy="97282"/>
              <a:chOff x="1765246" y="4559034"/>
              <a:chExt cx="2163276" cy="109170"/>
            </a:xfrm>
          </p:grpSpPr>
          <p:sp>
            <p:nvSpPr>
              <p:cNvPr id="111" name="角丸四角形 110"/>
              <p:cNvSpPr/>
              <p:nvPr/>
            </p:nvSpPr>
            <p:spPr bwMode="auto">
              <a:xfrm>
                <a:off x="1765246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2" name="角丸四角形 111"/>
              <p:cNvSpPr/>
              <p:nvPr/>
            </p:nvSpPr>
            <p:spPr bwMode="auto">
              <a:xfrm>
                <a:off x="2771423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3" name="角丸四角形 112"/>
              <p:cNvSpPr/>
              <p:nvPr/>
            </p:nvSpPr>
            <p:spPr bwMode="auto">
              <a:xfrm>
                <a:off x="3777599" y="4559034"/>
                <a:ext cx="150923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5" name="グループ化 4"/>
          <p:cNvGrpSpPr/>
          <p:nvPr/>
        </p:nvGrpSpPr>
        <p:grpSpPr>
          <a:xfrm>
            <a:off x="1386286" y="3293333"/>
            <a:ext cx="2922382" cy="2109086"/>
            <a:chOff x="983046" y="3293333"/>
            <a:chExt cx="2922382" cy="2109086"/>
          </a:xfrm>
        </p:grpSpPr>
        <p:sp>
          <p:nvSpPr>
            <p:cNvPr id="555" name="角丸四角形 554"/>
            <p:cNvSpPr/>
            <p:nvPr/>
          </p:nvSpPr>
          <p:spPr bwMode="auto">
            <a:xfrm>
              <a:off x="983046" y="3293333"/>
              <a:ext cx="2922382" cy="2109086"/>
            </a:xfrm>
            <a:prstGeom prst="roundRect">
              <a:avLst>
                <a:gd name="adj" fmla="val 372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Leaf1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557" name="グループ化 556"/>
            <p:cNvGrpSpPr/>
            <p:nvPr/>
          </p:nvGrpSpPr>
          <p:grpSpPr>
            <a:xfrm>
              <a:off x="1611768" y="5305136"/>
              <a:ext cx="1664939" cy="97282"/>
              <a:chOff x="1765246" y="4559034"/>
              <a:chExt cx="2163276" cy="109170"/>
            </a:xfrm>
          </p:grpSpPr>
          <p:sp>
            <p:nvSpPr>
              <p:cNvPr id="558" name="角丸四角形 557"/>
              <p:cNvSpPr/>
              <p:nvPr/>
            </p:nvSpPr>
            <p:spPr bwMode="auto">
              <a:xfrm>
                <a:off x="1765246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59" name="角丸四角形 558"/>
              <p:cNvSpPr/>
              <p:nvPr/>
            </p:nvSpPr>
            <p:spPr bwMode="auto">
              <a:xfrm>
                <a:off x="2771423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60" name="角丸四角形 559"/>
              <p:cNvSpPr/>
              <p:nvPr/>
            </p:nvSpPr>
            <p:spPr bwMode="auto">
              <a:xfrm>
                <a:off x="3777599" y="4559034"/>
                <a:ext cx="150923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en-US" altLang="ja-JP" dirty="0" smtClean="0"/>
              <a:t>BGP EVPN</a:t>
            </a:r>
            <a:r>
              <a:rPr lang="ja-JP" altLang="en-US" dirty="0" smtClean="0"/>
              <a:t>と</a:t>
            </a:r>
            <a:r>
              <a:rPr lang="en-US" altLang="ja-JP" dirty="0" smtClean="0"/>
              <a:t>VLAN</a:t>
            </a:r>
            <a:endParaRPr kumimoji="1" lang="ja-JP" altLang="en-US" sz="2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512" y="836712"/>
            <a:ext cx="8784976" cy="1624933"/>
          </a:xfrm>
        </p:spPr>
        <p:txBody>
          <a:bodyPr>
            <a:normAutofit/>
          </a:bodyPr>
          <a:lstStyle/>
          <a:p>
            <a:r>
              <a:rPr lang="en-US" altLang="ja-JP" dirty="0"/>
              <a:t>VLAN Bundle Service </a:t>
            </a:r>
            <a:r>
              <a:rPr lang="en-US" altLang="ja-JP" dirty="0" smtClean="0"/>
              <a:t>Interface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EVI</a:t>
            </a:r>
            <a:r>
              <a:rPr lang="ja-JP" altLang="en-US" dirty="0" smtClean="0">
                <a:sym typeface="Wingdings" panose="05000000000000000000" pitchFamily="2" charset="2"/>
              </a:rPr>
              <a:t>と</a:t>
            </a:r>
            <a:r>
              <a:rPr lang="en-US" altLang="ja-JP" dirty="0" smtClean="0">
                <a:sym typeface="Wingdings" panose="05000000000000000000" pitchFamily="2" charset="2"/>
              </a:rPr>
              <a:t>VLAN</a:t>
            </a:r>
            <a:r>
              <a:rPr lang="ja-JP" altLang="en-US" dirty="0" smtClean="0">
                <a:sym typeface="Wingdings" panose="05000000000000000000" pitchFamily="2" charset="2"/>
              </a:rPr>
              <a:t>と</a:t>
            </a:r>
            <a:r>
              <a:rPr lang="en-US" altLang="ja-JP" dirty="0" smtClean="0">
                <a:sym typeface="Wingdings" panose="05000000000000000000" pitchFamily="2" charset="2"/>
              </a:rPr>
              <a:t>MAC</a:t>
            </a:r>
            <a:r>
              <a:rPr lang="ja-JP" altLang="en-US" dirty="0" smtClean="0">
                <a:sym typeface="Wingdings" panose="05000000000000000000" pitchFamily="2" charset="2"/>
              </a:rPr>
              <a:t>学習インスタンスを</a:t>
            </a:r>
            <a:r>
              <a:rPr lang="en-US" altLang="ja-JP" dirty="0" smtClean="0">
                <a:sym typeface="Wingdings" panose="05000000000000000000" pitchFamily="2" charset="2"/>
              </a:rPr>
              <a:t>1:n:1</a:t>
            </a:r>
            <a:r>
              <a:rPr lang="ja-JP" altLang="en-US" dirty="0" smtClean="0">
                <a:sym typeface="Wingdings" panose="05000000000000000000" pitchFamily="2" charset="2"/>
              </a:rPr>
              <a:t>に対応。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dirty="0"/>
              <a:t>Port-Based Service </a:t>
            </a:r>
            <a:r>
              <a:rPr lang="en-US" altLang="ja-JP" dirty="0" smtClean="0"/>
              <a:t>Interface</a:t>
            </a:r>
            <a:r>
              <a:rPr lang="ja-JP" altLang="en-US" dirty="0" smtClean="0"/>
              <a:t>として全</a:t>
            </a:r>
            <a:r>
              <a:rPr lang="en-US" altLang="ja-JP" dirty="0" smtClean="0"/>
              <a:t>VLAN</a:t>
            </a:r>
            <a:r>
              <a:rPr lang="ja-JP" altLang="en-US" dirty="0"/>
              <a:t>を扱えば仮想</a:t>
            </a:r>
            <a:r>
              <a:rPr lang="en-US" altLang="ja-JP" dirty="0"/>
              <a:t>YC</a:t>
            </a:r>
            <a:r>
              <a:rPr lang="ja-JP" altLang="en-US" dirty="0"/>
              <a:t>に似て</a:t>
            </a:r>
            <a:r>
              <a:rPr lang="ja-JP" altLang="en-US" dirty="0" smtClean="0"/>
              <a:t>いる</a:t>
            </a:r>
            <a:endParaRPr lang="en-US" altLang="ja-JP" dirty="0">
              <a:sym typeface="Wingdings" panose="05000000000000000000" pitchFamily="2" charset="2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523022" y="4320535"/>
            <a:ext cx="2648910" cy="586217"/>
            <a:chOff x="1523022" y="4320535"/>
            <a:chExt cx="2648910" cy="586217"/>
          </a:xfrm>
        </p:grpSpPr>
        <p:sp>
          <p:nvSpPr>
            <p:cNvPr id="156" name="角丸四角形 155"/>
            <p:cNvSpPr/>
            <p:nvPr/>
          </p:nvSpPr>
          <p:spPr bwMode="auto">
            <a:xfrm>
              <a:off x="1523022" y="4320535"/>
              <a:ext cx="2648910" cy="586217"/>
            </a:xfrm>
            <a:prstGeom prst="roundRect">
              <a:avLst>
                <a:gd name="adj" fmla="val 372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EVI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157" name="グループ化 156"/>
            <p:cNvGrpSpPr/>
            <p:nvPr/>
          </p:nvGrpSpPr>
          <p:grpSpPr>
            <a:xfrm>
              <a:off x="1705809" y="4809470"/>
              <a:ext cx="820500" cy="97282"/>
              <a:chOff x="4560339" y="3046397"/>
              <a:chExt cx="820500" cy="97282"/>
            </a:xfrm>
          </p:grpSpPr>
          <p:sp>
            <p:nvSpPr>
              <p:cNvPr id="158" name="角丸四角形 157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59" name="角丸四角形 158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0" name="角丸四角形 159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11" name="角丸四角形 210"/>
            <p:cNvSpPr/>
            <p:nvPr/>
          </p:nvSpPr>
          <p:spPr bwMode="auto">
            <a:xfrm>
              <a:off x="2048815" y="4320535"/>
              <a:ext cx="134488" cy="9728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e5</a:t>
              </a:r>
              <a:endParaRPr kumimoji="1" lang="en-US" altLang="ja-JP" sz="400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163" name="グループ化 162"/>
            <p:cNvGrpSpPr/>
            <p:nvPr/>
          </p:nvGrpSpPr>
          <p:grpSpPr>
            <a:xfrm>
              <a:off x="3168644" y="4809470"/>
              <a:ext cx="820500" cy="97282"/>
              <a:chOff x="4560339" y="3046397"/>
              <a:chExt cx="820500" cy="97282"/>
            </a:xfrm>
          </p:grpSpPr>
          <p:sp>
            <p:nvSpPr>
              <p:cNvPr id="164" name="角丸四角形 163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5" name="角丸四角形 164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6" name="角丸四角形 165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9" name="グループ化 18"/>
          <p:cNvGrpSpPr/>
          <p:nvPr/>
        </p:nvGrpSpPr>
        <p:grpSpPr>
          <a:xfrm>
            <a:off x="4972069" y="4320535"/>
            <a:ext cx="2648910" cy="586217"/>
            <a:chOff x="4972069" y="4320535"/>
            <a:chExt cx="2648910" cy="586217"/>
          </a:xfrm>
        </p:grpSpPr>
        <p:sp>
          <p:nvSpPr>
            <p:cNvPr id="170" name="角丸四角形 169"/>
            <p:cNvSpPr/>
            <p:nvPr/>
          </p:nvSpPr>
          <p:spPr bwMode="auto">
            <a:xfrm>
              <a:off x="4972069" y="4320535"/>
              <a:ext cx="2648910" cy="586217"/>
            </a:xfrm>
            <a:prstGeom prst="roundRect">
              <a:avLst>
                <a:gd name="adj" fmla="val 372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000" b="1" dirty="0" smtClean="0">
                  <a:latin typeface="+mj-ea"/>
                  <a:ea typeface="+mj-ea"/>
                </a:rPr>
                <a:t>EVI</a:t>
              </a:r>
            </a:p>
          </p:txBody>
        </p:sp>
        <p:grpSp>
          <p:nvGrpSpPr>
            <p:cNvPr id="171" name="グループ化 170"/>
            <p:cNvGrpSpPr/>
            <p:nvPr/>
          </p:nvGrpSpPr>
          <p:grpSpPr>
            <a:xfrm>
              <a:off x="5154856" y="4809470"/>
              <a:ext cx="820500" cy="97282"/>
              <a:chOff x="4560339" y="3046397"/>
              <a:chExt cx="820500" cy="97282"/>
            </a:xfrm>
          </p:grpSpPr>
          <p:sp>
            <p:nvSpPr>
              <p:cNvPr id="172" name="角丸四角形 171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3" name="角丸四角形 172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4" name="角丸四角形 173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16" name="角丸四角形 215"/>
            <p:cNvSpPr/>
            <p:nvPr/>
          </p:nvSpPr>
          <p:spPr bwMode="auto">
            <a:xfrm>
              <a:off x="5497862" y="4320535"/>
              <a:ext cx="134488" cy="9728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e5</a:t>
              </a:r>
              <a:endParaRPr kumimoji="1" lang="en-US" altLang="ja-JP" sz="400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179" name="グループ化 178"/>
            <p:cNvGrpSpPr/>
            <p:nvPr/>
          </p:nvGrpSpPr>
          <p:grpSpPr>
            <a:xfrm>
              <a:off x="6617691" y="4809470"/>
              <a:ext cx="820500" cy="97282"/>
              <a:chOff x="4560339" y="3046397"/>
              <a:chExt cx="820500" cy="97282"/>
            </a:xfrm>
          </p:grpSpPr>
          <p:sp>
            <p:nvSpPr>
              <p:cNvPr id="180" name="角丸四角形 179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1" name="角丸四角形 180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2" name="角丸四角形 181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cxnSp>
        <p:nvCxnSpPr>
          <p:cNvPr id="519" name="直線コネクタ 106"/>
          <p:cNvCxnSpPr>
            <a:stCxn id="543" idx="0"/>
            <a:endCxn id="558" idx="2"/>
          </p:cNvCxnSpPr>
          <p:nvPr/>
        </p:nvCxnSpPr>
        <p:spPr bwMode="auto">
          <a:xfrm rot="5400000" flipH="1" flipV="1">
            <a:off x="1485558" y="5489330"/>
            <a:ext cx="674440" cy="50061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0" name="直線コネクタ 106"/>
          <p:cNvCxnSpPr>
            <a:stCxn id="544" idx="0"/>
            <a:endCxn id="111" idx="2"/>
          </p:cNvCxnSpPr>
          <p:nvPr/>
        </p:nvCxnSpPr>
        <p:spPr bwMode="auto">
          <a:xfrm rot="5400000" flipH="1" flipV="1">
            <a:off x="3399245" y="3953971"/>
            <a:ext cx="674440" cy="357133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2" name="直線コネクタ 106"/>
          <p:cNvCxnSpPr>
            <a:stCxn id="578" idx="0"/>
            <a:endCxn id="112" idx="2"/>
          </p:cNvCxnSpPr>
          <p:nvPr/>
        </p:nvCxnSpPr>
        <p:spPr bwMode="auto">
          <a:xfrm rot="5400000" flipH="1" flipV="1">
            <a:off x="5191624" y="4971958"/>
            <a:ext cx="674440" cy="153536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3" name="直線コネクタ 106"/>
          <p:cNvCxnSpPr>
            <a:stCxn id="577" idx="0"/>
            <a:endCxn id="559" idx="2"/>
          </p:cNvCxnSpPr>
          <p:nvPr/>
        </p:nvCxnSpPr>
        <p:spPr bwMode="auto">
          <a:xfrm rot="16200000" flipV="1">
            <a:off x="3277937" y="4971959"/>
            <a:ext cx="674440" cy="1535358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8" name="直線コネクタ 106"/>
          <p:cNvCxnSpPr>
            <a:stCxn id="583" idx="0"/>
            <a:endCxn id="113" idx="2"/>
          </p:cNvCxnSpPr>
          <p:nvPr/>
        </p:nvCxnSpPr>
        <p:spPr bwMode="auto">
          <a:xfrm rot="16200000" flipV="1">
            <a:off x="6984003" y="5489331"/>
            <a:ext cx="674440" cy="500614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9" name="直線コネクタ 106"/>
          <p:cNvCxnSpPr>
            <a:stCxn id="582" idx="0"/>
            <a:endCxn id="560" idx="2"/>
          </p:cNvCxnSpPr>
          <p:nvPr/>
        </p:nvCxnSpPr>
        <p:spPr bwMode="auto">
          <a:xfrm rot="16200000" flipV="1">
            <a:off x="5070316" y="3953971"/>
            <a:ext cx="674440" cy="3571333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100" name="グループ化 99"/>
          <p:cNvGrpSpPr/>
          <p:nvPr/>
        </p:nvGrpSpPr>
        <p:grpSpPr>
          <a:xfrm>
            <a:off x="1269965" y="5840992"/>
            <a:ext cx="6604071" cy="629940"/>
            <a:chOff x="789354" y="5840992"/>
            <a:chExt cx="6604071" cy="629940"/>
          </a:xfrm>
        </p:grpSpPr>
        <p:grpSp>
          <p:nvGrpSpPr>
            <p:cNvPr id="574" name="グループ化 573"/>
            <p:cNvGrpSpPr/>
            <p:nvPr/>
          </p:nvGrpSpPr>
          <p:grpSpPr>
            <a:xfrm>
              <a:off x="3599720" y="6076858"/>
              <a:ext cx="983339" cy="394074"/>
              <a:chOff x="568898" y="5504282"/>
              <a:chExt cx="983339" cy="394074"/>
            </a:xfrm>
          </p:grpSpPr>
          <p:sp>
            <p:nvSpPr>
              <p:cNvPr id="575" name="角丸四角形 574"/>
              <p:cNvSpPr/>
              <p:nvPr/>
            </p:nvSpPr>
            <p:spPr bwMode="auto">
              <a:xfrm>
                <a:off x="568898" y="5504283"/>
                <a:ext cx="983339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6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Router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576" name="グループ化 575"/>
              <p:cNvGrpSpPr/>
              <p:nvPr/>
            </p:nvGrpSpPr>
            <p:grpSpPr>
              <a:xfrm>
                <a:off x="813326" y="5504282"/>
                <a:ext cx="494483" cy="97282"/>
                <a:chOff x="4974159" y="3891145"/>
                <a:chExt cx="572534" cy="97282"/>
              </a:xfrm>
            </p:grpSpPr>
            <p:sp>
              <p:nvSpPr>
                <p:cNvPr id="577" name="角丸四角形 576"/>
                <p:cNvSpPr/>
                <p:nvPr/>
              </p:nvSpPr>
              <p:spPr bwMode="auto">
                <a:xfrm>
                  <a:off x="4974159" y="3891145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78" name="角丸四角形 577"/>
                <p:cNvSpPr/>
                <p:nvPr/>
              </p:nvSpPr>
              <p:spPr bwMode="auto">
                <a:xfrm>
                  <a:off x="5412203" y="3891145"/>
                  <a:ext cx="134490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23" name="グループ化 22"/>
            <p:cNvGrpSpPr/>
            <p:nvPr/>
          </p:nvGrpSpPr>
          <p:grpSpPr>
            <a:xfrm>
              <a:off x="789354" y="5840992"/>
              <a:ext cx="983339" cy="629940"/>
              <a:chOff x="789354" y="5840992"/>
              <a:chExt cx="983339" cy="629940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789354" y="6076858"/>
                <a:ext cx="983339" cy="394074"/>
                <a:chOff x="568898" y="5504282"/>
                <a:chExt cx="983339" cy="394074"/>
              </a:xfrm>
            </p:grpSpPr>
            <p:sp>
              <p:nvSpPr>
                <p:cNvPr id="541" name="角丸四角形 540"/>
                <p:cNvSpPr/>
                <p:nvPr/>
              </p:nvSpPr>
              <p:spPr bwMode="auto">
                <a:xfrm>
                  <a:off x="568898" y="5504283"/>
                  <a:ext cx="983339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Server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542" name="グループ化 541"/>
                <p:cNvGrpSpPr/>
                <p:nvPr/>
              </p:nvGrpSpPr>
              <p:grpSpPr>
                <a:xfrm>
                  <a:off x="813326" y="5504282"/>
                  <a:ext cx="494483" cy="97282"/>
                  <a:chOff x="4974159" y="3891145"/>
                  <a:chExt cx="572534" cy="97282"/>
                </a:xfrm>
              </p:grpSpPr>
              <p:sp>
                <p:nvSpPr>
                  <p:cNvPr id="543" name="角丸四角形 542"/>
                  <p:cNvSpPr/>
                  <p:nvPr/>
                </p:nvSpPr>
                <p:spPr bwMode="auto">
                  <a:xfrm>
                    <a:off x="4974159" y="3891145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544" name="角丸四角形 543"/>
                  <p:cNvSpPr/>
                  <p:nvPr/>
                </p:nvSpPr>
                <p:spPr bwMode="auto">
                  <a:xfrm>
                    <a:off x="5412203" y="3891145"/>
                    <a:ext cx="134490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e2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  <p:sp>
            <p:nvSpPr>
              <p:cNvPr id="1252" name="アーチ 1251"/>
              <p:cNvSpPr/>
              <p:nvPr/>
            </p:nvSpPr>
            <p:spPr bwMode="auto">
              <a:xfrm>
                <a:off x="935686" y="5840992"/>
                <a:ext cx="690674" cy="195701"/>
              </a:xfrm>
              <a:prstGeom prst="blockArc">
                <a:avLst>
                  <a:gd name="adj1" fmla="val 9066289"/>
                  <a:gd name="adj2" fmla="val 1649541"/>
                  <a:gd name="adj3" fmla="val 0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6410086" y="5840992"/>
              <a:ext cx="983339" cy="629940"/>
              <a:chOff x="2846042" y="5840992"/>
              <a:chExt cx="983339" cy="629940"/>
            </a:xfrm>
          </p:grpSpPr>
          <p:grpSp>
            <p:nvGrpSpPr>
              <p:cNvPr id="579" name="グループ化 578"/>
              <p:cNvGrpSpPr/>
              <p:nvPr/>
            </p:nvGrpSpPr>
            <p:grpSpPr>
              <a:xfrm>
                <a:off x="2846042" y="6076858"/>
                <a:ext cx="983339" cy="394074"/>
                <a:chOff x="568898" y="5504282"/>
                <a:chExt cx="983339" cy="394074"/>
              </a:xfrm>
            </p:grpSpPr>
            <p:sp>
              <p:nvSpPr>
                <p:cNvPr id="580" name="角丸四角形 579"/>
                <p:cNvSpPr/>
                <p:nvPr/>
              </p:nvSpPr>
              <p:spPr bwMode="auto">
                <a:xfrm>
                  <a:off x="568898" y="5504283"/>
                  <a:ext cx="983339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Storage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581" name="グループ化 580"/>
                <p:cNvGrpSpPr/>
                <p:nvPr/>
              </p:nvGrpSpPr>
              <p:grpSpPr>
                <a:xfrm>
                  <a:off x="813326" y="5504282"/>
                  <a:ext cx="494483" cy="97282"/>
                  <a:chOff x="4974159" y="3891145"/>
                  <a:chExt cx="572534" cy="97282"/>
                </a:xfrm>
              </p:grpSpPr>
              <p:sp>
                <p:nvSpPr>
                  <p:cNvPr id="582" name="角丸四角形 581"/>
                  <p:cNvSpPr/>
                  <p:nvPr/>
                </p:nvSpPr>
                <p:spPr bwMode="auto">
                  <a:xfrm>
                    <a:off x="4974159" y="3891145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583" name="角丸四角形 582"/>
                  <p:cNvSpPr/>
                  <p:nvPr/>
                </p:nvSpPr>
                <p:spPr bwMode="auto">
                  <a:xfrm>
                    <a:off x="5412203" y="3891145"/>
                    <a:ext cx="134490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e2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  <p:sp>
            <p:nvSpPr>
              <p:cNvPr id="1253" name="アーチ 1252"/>
              <p:cNvSpPr/>
              <p:nvPr/>
            </p:nvSpPr>
            <p:spPr bwMode="auto">
              <a:xfrm>
                <a:off x="2992374" y="5840992"/>
                <a:ext cx="690674" cy="195701"/>
              </a:xfrm>
              <a:prstGeom prst="blockArc">
                <a:avLst>
                  <a:gd name="adj1" fmla="val 9066289"/>
                  <a:gd name="adj2" fmla="val 1649541"/>
                  <a:gd name="adj3" fmla="val 0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+mj-ea"/>
                  <a:ea typeface="+mj-ea"/>
                </a:endParaRPr>
              </a:p>
            </p:txBody>
          </p:sp>
        </p:grpSp>
      </p:grpSp>
      <p:cxnSp>
        <p:nvCxnSpPr>
          <p:cNvPr id="122" name="直線コネクタ 106"/>
          <p:cNvCxnSpPr>
            <a:stCxn id="558" idx="0"/>
            <a:endCxn id="158" idx="2"/>
          </p:cNvCxnSpPr>
          <p:nvPr/>
        </p:nvCxnSpPr>
        <p:spPr bwMode="auto">
          <a:xfrm rot="16200000" flipV="1">
            <a:off x="1723878" y="4955927"/>
            <a:ext cx="398384" cy="300033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" name="直線コネクタ 106"/>
          <p:cNvCxnSpPr>
            <a:endCxn id="182" idx="2"/>
          </p:cNvCxnSpPr>
          <p:nvPr/>
        </p:nvCxnSpPr>
        <p:spPr bwMode="auto">
          <a:xfrm rot="5400000" flipH="1" flipV="1">
            <a:off x="7025105" y="4952563"/>
            <a:ext cx="391653" cy="300032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" name="直線コネクタ 106"/>
          <p:cNvCxnSpPr>
            <a:stCxn id="211" idx="0"/>
            <a:endCxn id="216" idx="0"/>
          </p:cNvCxnSpPr>
          <p:nvPr/>
        </p:nvCxnSpPr>
        <p:spPr bwMode="auto">
          <a:xfrm rot="5400000" flipH="1" flipV="1">
            <a:off x="3840582" y="2596012"/>
            <a:ext cx="12700" cy="3449047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直線コネクタ 106"/>
          <p:cNvCxnSpPr>
            <a:stCxn id="111" idx="0"/>
            <a:endCxn id="174" idx="2"/>
          </p:cNvCxnSpPr>
          <p:nvPr/>
        </p:nvCxnSpPr>
        <p:spPr bwMode="auto">
          <a:xfrm rot="5400000" flipH="1" flipV="1">
            <a:off x="5515930" y="4912955"/>
            <a:ext cx="398384" cy="385979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直線コネクタ 106"/>
          <p:cNvCxnSpPr>
            <a:stCxn id="560" idx="0"/>
            <a:endCxn id="164" idx="2"/>
          </p:cNvCxnSpPr>
          <p:nvPr/>
        </p:nvCxnSpPr>
        <p:spPr bwMode="auto">
          <a:xfrm rot="16200000" flipV="1">
            <a:off x="3229687" y="4912953"/>
            <a:ext cx="398384" cy="38598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直線コネクタ 106"/>
          <p:cNvCxnSpPr>
            <a:stCxn id="112" idx="0"/>
            <a:endCxn id="181" idx="2"/>
          </p:cNvCxnSpPr>
          <p:nvPr/>
        </p:nvCxnSpPr>
        <p:spPr bwMode="auto">
          <a:xfrm rot="5400000" flipH="1" flipV="1">
            <a:off x="6463041" y="4740236"/>
            <a:ext cx="398384" cy="73141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直線コネクタ 106"/>
          <p:cNvCxnSpPr>
            <a:stCxn id="559" idx="0"/>
            <a:endCxn id="159" idx="2"/>
          </p:cNvCxnSpPr>
          <p:nvPr/>
        </p:nvCxnSpPr>
        <p:spPr bwMode="auto">
          <a:xfrm rot="16200000" flipV="1">
            <a:off x="2282577" y="4740234"/>
            <a:ext cx="398384" cy="731419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28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グループ化 107"/>
          <p:cNvGrpSpPr/>
          <p:nvPr/>
        </p:nvGrpSpPr>
        <p:grpSpPr>
          <a:xfrm>
            <a:off x="4835333" y="3293333"/>
            <a:ext cx="2922382" cy="2109086"/>
            <a:chOff x="983046" y="3293333"/>
            <a:chExt cx="2922382" cy="2109086"/>
          </a:xfrm>
        </p:grpSpPr>
        <p:sp>
          <p:nvSpPr>
            <p:cNvPr id="109" name="角丸四角形 108"/>
            <p:cNvSpPr/>
            <p:nvPr/>
          </p:nvSpPr>
          <p:spPr bwMode="auto">
            <a:xfrm>
              <a:off x="983046" y="3293333"/>
              <a:ext cx="2922382" cy="2109086"/>
            </a:xfrm>
            <a:prstGeom prst="roundRect">
              <a:avLst>
                <a:gd name="adj" fmla="val 372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Leaf2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110" name="グループ化 109"/>
            <p:cNvGrpSpPr/>
            <p:nvPr/>
          </p:nvGrpSpPr>
          <p:grpSpPr>
            <a:xfrm>
              <a:off x="1611768" y="5305136"/>
              <a:ext cx="1664939" cy="97282"/>
              <a:chOff x="1765246" y="4559034"/>
              <a:chExt cx="2163276" cy="109170"/>
            </a:xfrm>
          </p:grpSpPr>
          <p:sp>
            <p:nvSpPr>
              <p:cNvPr id="111" name="角丸四角形 110"/>
              <p:cNvSpPr/>
              <p:nvPr/>
            </p:nvSpPr>
            <p:spPr bwMode="auto">
              <a:xfrm>
                <a:off x="1765246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2" name="角丸四角形 111"/>
              <p:cNvSpPr/>
              <p:nvPr/>
            </p:nvSpPr>
            <p:spPr bwMode="auto">
              <a:xfrm>
                <a:off x="2771423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3" name="角丸四角形 112"/>
              <p:cNvSpPr/>
              <p:nvPr/>
            </p:nvSpPr>
            <p:spPr bwMode="auto">
              <a:xfrm>
                <a:off x="3777599" y="4559034"/>
                <a:ext cx="150923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5" name="グループ化 4"/>
          <p:cNvGrpSpPr/>
          <p:nvPr/>
        </p:nvGrpSpPr>
        <p:grpSpPr>
          <a:xfrm>
            <a:off x="1386286" y="3293333"/>
            <a:ext cx="2922382" cy="2109086"/>
            <a:chOff x="983046" y="3293333"/>
            <a:chExt cx="2922382" cy="2109086"/>
          </a:xfrm>
        </p:grpSpPr>
        <p:sp>
          <p:nvSpPr>
            <p:cNvPr id="555" name="角丸四角形 554"/>
            <p:cNvSpPr/>
            <p:nvPr/>
          </p:nvSpPr>
          <p:spPr bwMode="auto">
            <a:xfrm>
              <a:off x="983046" y="3293333"/>
              <a:ext cx="2922382" cy="2109086"/>
            </a:xfrm>
            <a:prstGeom prst="roundRect">
              <a:avLst>
                <a:gd name="adj" fmla="val 372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Leaf1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557" name="グループ化 556"/>
            <p:cNvGrpSpPr/>
            <p:nvPr/>
          </p:nvGrpSpPr>
          <p:grpSpPr>
            <a:xfrm>
              <a:off x="1611768" y="5305136"/>
              <a:ext cx="1664939" cy="97282"/>
              <a:chOff x="1765246" y="4559034"/>
              <a:chExt cx="2163276" cy="109170"/>
            </a:xfrm>
          </p:grpSpPr>
          <p:sp>
            <p:nvSpPr>
              <p:cNvPr id="558" name="角丸四角形 557"/>
              <p:cNvSpPr/>
              <p:nvPr/>
            </p:nvSpPr>
            <p:spPr bwMode="auto">
              <a:xfrm>
                <a:off x="1765246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59" name="角丸四角形 558"/>
              <p:cNvSpPr/>
              <p:nvPr/>
            </p:nvSpPr>
            <p:spPr bwMode="auto">
              <a:xfrm>
                <a:off x="2771423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60" name="角丸四角形 559"/>
              <p:cNvSpPr/>
              <p:nvPr/>
            </p:nvSpPr>
            <p:spPr bwMode="auto">
              <a:xfrm>
                <a:off x="3777599" y="4559034"/>
                <a:ext cx="150923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en-US" altLang="ja-JP" dirty="0" smtClean="0"/>
              <a:t>BGP EVPN</a:t>
            </a:r>
            <a:r>
              <a:rPr lang="ja-JP" altLang="en-US" dirty="0" smtClean="0"/>
              <a:t>と</a:t>
            </a:r>
            <a:r>
              <a:rPr lang="en-US" altLang="ja-JP" dirty="0" smtClean="0"/>
              <a:t>VLAN</a:t>
            </a:r>
            <a:endParaRPr kumimoji="1" lang="ja-JP" altLang="en-US" sz="2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79512" y="836712"/>
            <a:ext cx="8784976" cy="1624933"/>
          </a:xfrm>
        </p:spPr>
        <p:txBody>
          <a:bodyPr>
            <a:normAutofit/>
          </a:bodyPr>
          <a:lstStyle/>
          <a:p>
            <a:r>
              <a:rPr lang="en-US" altLang="ja-JP" dirty="0"/>
              <a:t>VLAN-Aware Bundle Service Interface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EVI</a:t>
            </a:r>
            <a:r>
              <a:rPr lang="ja-JP" altLang="en-US" dirty="0" smtClean="0">
                <a:sym typeface="Wingdings" panose="05000000000000000000" pitchFamily="2" charset="2"/>
              </a:rPr>
              <a:t>は一つで</a:t>
            </a:r>
            <a:r>
              <a:rPr lang="en-US" altLang="ja-JP" dirty="0" smtClean="0">
                <a:sym typeface="Wingdings" panose="05000000000000000000" pitchFamily="2" charset="2"/>
              </a:rPr>
              <a:t>VLAN</a:t>
            </a:r>
            <a:r>
              <a:rPr lang="ja-JP" altLang="en-US" dirty="0" smtClean="0">
                <a:sym typeface="Wingdings" panose="05000000000000000000" pitchFamily="2" charset="2"/>
              </a:rPr>
              <a:t>と</a:t>
            </a:r>
            <a:r>
              <a:rPr lang="en-US" altLang="ja-JP" dirty="0" smtClean="0">
                <a:sym typeface="Wingdings" panose="05000000000000000000" pitchFamily="2" charset="2"/>
              </a:rPr>
              <a:t>MAC</a:t>
            </a:r>
            <a:r>
              <a:rPr lang="ja-JP" altLang="en-US" dirty="0" smtClean="0">
                <a:sym typeface="Wingdings" panose="05000000000000000000" pitchFamily="2" charset="2"/>
              </a:rPr>
              <a:t>学習インスタンスとを</a:t>
            </a:r>
            <a:r>
              <a:rPr lang="en-US" altLang="ja-JP" dirty="0">
                <a:sym typeface="Wingdings" panose="05000000000000000000" pitchFamily="2" charset="2"/>
              </a:rPr>
              <a:t>1</a:t>
            </a:r>
            <a:r>
              <a:rPr lang="en-US" altLang="ja-JP" dirty="0" smtClean="0">
                <a:sym typeface="Wingdings" panose="05000000000000000000" pitchFamily="2" charset="2"/>
              </a:rPr>
              <a:t>:(</a:t>
            </a:r>
            <a:r>
              <a:rPr lang="en-US" altLang="ja-JP" dirty="0" err="1" smtClean="0">
                <a:sym typeface="Wingdings" panose="05000000000000000000" pitchFamily="2" charset="2"/>
              </a:rPr>
              <a:t>n:n</a:t>
            </a:r>
            <a:r>
              <a:rPr lang="en-US" altLang="ja-JP" dirty="0" smtClean="0">
                <a:sym typeface="Wingdings" panose="05000000000000000000" pitchFamily="2" charset="2"/>
              </a:rPr>
              <a:t>)</a:t>
            </a:r>
            <a:r>
              <a:rPr lang="ja-JP" altLang="en-US" dirty="0" smtClean="0">
                <a:sym typeface="Wingdings" panose="05000000000000000000" pitchFamily="2" charset="2"/>
              </a:rPr>
              <a:t>に</a:t>
            </a:r>
            <a:r>
              <a:rPr lang="ja-JP" altLang="en-US" dirty="0">
                <a:sym typeface="Wingdings" panose="05000000000000000000" pitchFamily="2" charset="2"/>
              </a:rPr>
              <a:t>対応。</a:t>
            </a:r>
            <a:endParaRPr lang="en-US" altLang="ja-JP" dirty="0">
              <a:sym typeface="Wingdings" panose="05000000000000000000" pitchFamily="2" charset="2"/>
            </a:endParaRPr>
          </a:p>
          <a:p>
            <a:pPr lvl="1"/>
            <a:r>
              <a:rPr lang="en-US" altLang="ja-JP" dirty="0" smtClean="0"/>
              <a:t>Port-Based </a:t>
            </a:r>
            <a:r>
              <a:rPr lang="en-US" altLang="ja-JP" dirty="0"/>
              <a:t>VLAN-Aware Service </a:t>
            </a:r>
            <a:r>
              <a:rPr lang="en-US" altLang="ja-JP" dirty="0" smtClean="0"/>
              <a:t>Interface</a:t>
            </a:r>
            <a:r>
              <a:rPr lang="ja-JP" altLang="en-US" dirty="0" smtClean="0"/>
              <a:t>とし</a:t>
            </a:r>
            <a:r>
              <a:rPr lang="ja-JP" altLang="en-US" dirty="0"/>
              <a:t>て</a:t>
            </a:r>
            <a:r>
              <a:rPr lang="ja-JP" altLang="en-US" dirty="0" smtClean="0"/>
              <a:t>全</a:t>
            </a:r>
            <a:r>
              <a:rPr lang="en-US" altLang="ja-JP" dirty="0" smtClean="0"/>
              <a:t>VLAN</a:t>
            </a:r>
            <a:r>
              <a:rPr lang="ja-JP" altLang="en-US" dirty="0" smtClean="0"/>
              <a:t>を扱えば仮想</a:t>
            </a:r>
            <a:r>
              <a:rPr lang="en-US" altLang="ja-JP" dirty="0" smtClean="0"/>
              <a:t>YC</a:t>
            </a:r>
            <a:r>
              <a:rPr lang="ja-JP" altLang="en-US" dirty="0" smtClean="0"/>
              <a:t>に似ている</a:t>
            </a:r>
            <a:endParaRPr lang="en-US" altLang="ja-JP" dirty="0" smtClean="0">
              <a:sym typeface="Wingdings" panose="05000000000000000000" pitchFamily="2" charset="2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523022" y="4320535"/>
            <a:ext cx="2648910" cy="586217"/>
            <a:chOff x="1523022" y="4320535"/>
            <a:chExt cx="2648910" cy="586217"/>
          </a:xfrm>
        </p:grpSpPr>
        <p:sp>
          <p:nvSpPr>
            <p:cNvPr id="156" name="角丸四角形 155"/>
            <p:cNvSpPr/>
            <p:nvPr/>
          </p:nvSpPr>
          <p:spPr bwMode="auto">
            <a:xfrm>
              <a:off x="1523022" y="4320535"/>
              <a:ext cx="2648910" cy="586217"/>
            </a:xfrm>
            <a:prstGeom prst="roundRect">
              <a:avLst>
                <a:gd name="adj" fmla="val 372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000" b="1" dirty="0" smtClean="0">
                  <a:latin typeface="+mj-ea"/>
                  <a:ea typeface="+mj-ea"/>
                </a:rPr>
                <a:t>EVI</a:t>
              </a:r>
            </a:p>
          </p:txBody>
        </p:sp>
        <p:grpSp>
          <p:nvGrpSpPr>
            <p:cNvPr id="157" name="グループ化 156"/>
            <p:cNvGrpSpPr/>
            <p:nvPr/>
          </p:nvGrpSpPr>
          <p:grpSpPr>
            <a:xfrm>
              <a:off x="1705809" y="4809470"/>
              <a:ext cx="820500" cy="97282"/>
              <a:chOff x="4560339" y="3046397"/>
              <a:chExt cx="820500" cy="97282"/>
            </a:xfrm>
          </p:grpSpPr>
          <p:sp>
            <p:nvSpPr>
              <p:cNvPr id="158" name="角丸四角形 157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59" name="角丸四角形 158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0" name="角丸四角形 159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09" name="グループ化 208"/>
            <p:cNvGrpSpPr/>
            <p:nvPr/>
          </p:nvGrpSpPr>
          <p:grpSpPr>
            <a:xfrm>
              <a:off x="1705809" y="4320535"/>
              <a:ext cx="820500" cy="97282"/>
              <a:chOff x="4560339" y="3046397"/>
              <a:chExt cx="820500" cy="97282"/>
            </a:xfrm>
          </p:grpSpPr>
          <p:sp>
            <p:nvSpPr>
              <p:cNvPr id="210" name="角丸四角形 209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e4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11" name="角丸四角形 210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e5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12" name="角丸四角形 211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e6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63" name="グループ化 162"/>
            <p:cNvGrpSpPr/>
            <p:nvPr/>
          </p:nvGrpSpPr>
          <p:grpSpPr>
            <a:xfrm>
              <a:off x="3168644" y="4809470"/>
              <a:ext cx="820500" cy="97282"/>
              <a:chOff x="4560339" y="3046397"/>
              <a:chExt cx="820500" cy="97282"/>
            </a:xfrm>
          </p:grpSpPr>
          <p:sp>
            <p:nvSpPr>
              <p:cNvPr id="164" name="角丸四角形 163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5" name="角丸四角形 164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6" name="角丸四角形 165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04" name="グループ化 203"/>
            <p:cNvGrpSpPr/>
            <p:nvPr/>
          </p:nvGrpSpPr>
          <p:grpSpPr>
            <a:xfrm>
              <a:off x="3168644" y="4320535"/>
              <a:ext cx="820500" cy="97282"/>
              <a:chOff x="4560339" y="3046397"/>
              <a:chExt cx="820500" cy="97282"/>
            </a:xfrm>
          </p:grpSpPr>
          <p:sp>
            <p:nvSpPr>
              <p:cNvPr id="205" name="角丸四角形 204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e4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06" name="角丸四角形 205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e5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07" name="角丸四角形 206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e6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7" name="グループ化 6"/>
          <p:cNvGrpSpPr/>
          <p:nvPr/>
        </p:nvGrpSpPr>
        <p:grpSpPr>
          <a:xfrm>
            <a:off x="4972069" y="4320535"/>
            <a:ext cx="2648910" cy="586217"/>
            <a:chOff x="4972069" y="4320535"/>
            <a:chExt cx="2648910" cy="586217"/>
          </a:xfrm>
        </p:grpSpPr>
        <p:sp>
          <p:nvSpPr>
            <p:cNvPr id="170" name="角丸四角形 169"/>
            <p:cNvSpPr/>
            <p:nvPr/>
          </p:nvSpPr>
          <p:spPr bwMode="auto">
            <a:xfrm>
              <a:off x="4972069" y="4320535"/>
              <a:ext cx="2648910" cy="586217"/>
            </a:xfrm>
            <a:prstGeom prst="roundRect">
              <a:avLst>
                <a:gd name="adj" fmla="val 372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EVI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171" name="グループ化 170"/>
            <p:cNvGrpSpPr/>
            <p:nvPr/>
          </p:nvGrpSpPr>
          <p:grpSpPr>
            <a:xfrm>
              <a:off x="5154856" y="4809470"/>
              <a:ext cx="820500" cy="97282"/>
              <a:chOff x="4560339" y="3046397"/>
              <a:chExt cx="820500" cy="97282"/>
            </a:xfrm>
          </p:grpSpPr>
          <p:sp>
            <p:nvSpPr>
              <p:cNvPr id="172" name="角丸四角形 171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3" name="角丸四角形 172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4" name="角丸四角形 173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14" name="グループ化 213"/>
            <p:cNvGrpSpPr/>
            <p:nvPr/>
          </p:nvGrpSpPr>
          <p:grpSpPr>
            <a:xfrm>
              <a:off x="5154856" y="4320535"/>
              <a:ext cx="820500" cy="97282"/>
              <a:chOff x="4560339" y="3046397"/>
              <a:chExt cx="820500" cy="97282"/>
            </a:xfrm>
          </p:grpSpPr>
          <p:sp>
            <p:nvSpPr>
              <p:cNvPr id="215" name="角丸四角形 214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e4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16" name="角丸四角形 215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e5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17" name="角丸四角形 216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e6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79" name="グループ化 178"/>
            <p:cNvGrpSpPr/>
            <p:nvPr/>
          </p:nvGrpSpPr>
          <p:grpSpPr>
            <a:xfrm>
              <a:off x="6617691" y="4809470"/>
              <a:ext cx="820500" cy="97282"/>
              <a:chOff x="4560339" y="3046397"/>
              <a:chExt cx="820500" cy="97282"/>
            </a:xfrm>
          </p:grpSpPr>
          <p:sp>
            <p:nvSpPr>
              <p:cNvPr id="180" name="角丸四角形 179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1" name="角丸四角形 180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2" name="角丸四角形 181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94" name="グループ化 193"/>
            <p:cNvGrpSpPr/>
            <p:nvPr/>
          </p:nvGrpSpPr>
          <p:grpSpPr>
            <a:xfrm>
              <a:off x="6617691" y="4320535"/>
              <a:ext cx="820500" cy="97282"/>
              <a:chOff x="4560339" y="3046397"/>
              <a:chExt cx="820500" cy="97282"/>
            </a:xfrm>
          </p:grpSpPr>
          <p:sp>
            <p:nvSpPr>
              <p:cNvPr id="195" name="角丸四角形 194"/>
              <p:cNvSpPr/>
              <p:nvPr/>
            </p:nvSpPr>
            <p:spPr bwMode="auto">
              <a:xfrm>
                <a:off x="4560339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e4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6" name="角丸四角形 195"/>
              <p:cNvSpPr/>
              <p:nvPr/>
            </p:nvSpPr>
            <p:spPr bwMode="auto">
              <a:xfrm>
                <a:off x="4903345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e5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7" name="角丸四角形 196"/>
              <p:cNvSpPr/>
              <p:nvPr/>
            </p:nvSpPr>
            <p:spPr bwMode="auto">
              <a:xfrm>
                <a:off x="5246351" y="3046397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e6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cxnSp>
        <p:nvCxnSpPr>
          <p:cNvPr id="519" name="直線コネクタ 106"/>
          <p:cNvCxnSpPr>
            <a:stCxn id="543" idx="0"/>
            <a:endCxn id="558" idx="2"/>
          </p:cNvCxnSpPr>
          <p:nvPr/>
        </p:nvCxnSpPr>
        <p:spPr bwMode="auto">
          <a:xfrm rot="5400000" flipH="1" flipV="1">
            <a:off x="1485558" y="5489330"/>
            <a:ext cx="674440" cy="50061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0" name="直線コネクタ 106"/>
          <p:cNvCxnSpPr>
            <a:stCxn id="544" idx="0"/>
            <a:endCxn id="111" idx="2"/>
          </p:cNvCxnSpPr>
          <p:nvPr/>
        </p:nvCxnSpPr>
        <p:spPr bwMode="auto">
          <a:xfrm rot="5400000" flipH="1" flipV="1">
            <a:off x="3399245" y="3953971"/>
            <a:ext cx="674440" cy="357133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2" name="直線コネクタ 106"/>
          <p:cNvCxnSpPr>
            <a:stCxn id="578" idx="0"/>
            <a:endCxn id="112" idx="2"/>
          </p:cNvCxnSpPr>
          <p:nvPr/>
        </p:nvCxnSpPr>
        <p:spPr bwMode="auto">
          <a:xfrm rot="5400000" flipH="1" flipV="1">
            <a:off x="5191624" y="4971958"/>
            <a:ext cx="674440" cy="153536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3" name="直線コネクタ 106"/>
          <p:cNvCxnSpPr>
            <a:stCxn id="577" idx="0"/>
            <a:endCxn id="559" idx="2"/>
          </p:cNvCxnSpPr>
          <p:nvPr/>
        </p:nvCxnSpPr>
        <p:spPr bwMode="auto">
          <a:xfrm rot="16200000" flipV="1">
            <a:off x="3277937" y="4971959"/>
            <a:ext cx="674440" cy="1535358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8" name="直線コネクタ 106"/>
          <p:cNvCxnSpPr>
            <a:stCxn id="583" idx="0"/>
            <a:endCxn id="113" idx="2"/>
          </p:cNvCxnSpPr>
          <p:nvPr/>
        </p:nvCxnSpPr>
        <p:spPr bwMode="auto">
          <a:xfrm rot="16200000" flipV="1">
            <a:off x="6984003" y="5489331"/>
            <a:ext cx="674440" cy="500614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29" name="直線コネクタ 106"/>
          <p:cNvCxnSpPr>
            <a:stCxn id="582" idx="0"/>
            <a:endCxn id="560" idx="2"/>
          </p:cNvCxnSpPr>
          <p:nvPr/>
        </p:nvCxnSpPr>
        <p:spPr bwMode="auto">
          <a:xfrm rot="16200000" flipV="1">
            <a:off x="5070316" y="3953971"/>
            <a:ext cx="674440" cy="3571333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100" name="グループ化 99"/>
          <p:cNvGrpSpPr/>
          <p:nvPr/>
        </p:nvGrpSpPr>
        <p:grpSpPr>
          <a:xfrm>
            <a:off x="1269965" y="5840992"/>
            <a:ext cx="6604071" cy="629940"/>
            <a:chOff x="789354" y="5840992"/>
            <a:chExt cx="6604071" cy="629940"/>
          </a:xfrm>
        </p:grpSpPr>
        <p:grpSp>
          <p:nvGrpSpPr>
            <p:cNvPr id="574" name="グループ化 573"/>
            <p:cNvGrpSpPr/>
            <p:nvPr/>
          </p:nvGrpSpPr>
          <p:grpSpPr>
            <a:xfrm>
              <a:off x="3599720" y="6076858"/>
              <a:ext cx="983339" cy="394074"/>
              <a:chOff x="568898" y="5504282"/>
              <a:chExt cx="983339" cy="394074"/>
            </a:xfrm>
          </p:grpSpPr>
          <p:sp>
            <p:nvSpPr>
              <p:cNvPr id="575" name="角丸四角形 574"/>
              <p:cNvSpPr/>
              <p:nvPr/>
            </p:nvSpPr>
            <p:spPr bwMode="auto">
              <a:xfrm>
                <a:off x="568898" y="5504283"/>
                <a:ext cx="983339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6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Router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grpSp>
            <p:nvGrpSpPr>
              <p:cNvPr id="576" name="グループ化 575"/>
              <p:cNvGrpSpPr/>
              <p:nvPr/>
            </p:nvGrpSpPr>
            <p:grpSpPr>
              <a:xfrm>
                <a:off x="813326" y="5504282"/>
                <a:ext cx="494483" cy="97282"/>
                <a:chOff x="4974159" y="3891145"/>
                <a:chExt cx="572534" cy="97282"/>
              </a:xfrm>
            </p:grpSpPr>
            <p:sp>
              <p:nvSpPr>
                <p:cNvPr id="577" name="角丸四角形 576"/>
                <p:cNvSpPr/>
                <p:nvPr/>
              </p:nvSpPr>
              <p:spPr bwMode="auto">
                <a:xfrm>
                  <a:off x="4974159" y="3891145"/>
                  <a:ext cx="134488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e1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78" name="角丸四角形 577"/>
                <p:cNvSpPr/>
                <p:nvPr/>
              </p:nvSpPr>
              <p:spPr bwMode="auto">
                <a:xfrm>
                  <a:off x="5412203" y="3891145"/>
                  <a:ext cx="134490" cy="97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e2</a:t>
                  </a:r>
                  <a:endParaRPr kumimoji="1"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23" name="グループ化 22"/>
            <p:cNvGrpSpPr/>
            <p:nvPr/>
          </p:nvGrpSpPr>
          <p:grpSpPr>
            <a:xfrm>
              <a:off x="789354" y="5840992"/>
              <a:ext cx="983339" cy="629940"/>
              <a:chOff x="789354" y="5840992"/>
              <a:chExt cx="983339" cy="629940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789354" y="6076858"/>
                <a:ext cx="983339" cy="394074"/>
                <a:chOff x="568898" y="5504282"/>
                <a:chExt cx="983339" cy="394074"/>
              </a:xfrm>
            </p:grpSpPr>
            <p:sp>
              <p:nvSpPr>
                <p:cNvPr id="541" name="角丸四角形 540"/>
                <p:cNvSpPr/>
                <p:nvPr/>
              </p:nvSpPr>
              <p:spPr bwMode="auto">
                <a:xfrm>
                  <a:off x="568898" y="5504283"/>
                  <a:ext cx="983339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Server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542" name="グループ化 541"/>
                <p:cNvGrpSpPr/>
                <p:nvPr/>
              </p:nvGrpSpPr>
              <p:grpSpPr>
                <a:xfrm>
                  <a:off x="813326" y="5504282"/>
                  <a:ext cx="494483" cy="97282"/>
                  <a:chOff x="4974159" y="3891145"/>
                  <a:chExt cx="572534" cy="97282"/>
                </a:xfrm>
              </p:grpSpPr>
              <p:sp>
                <p:nvSpPr>
                  <p:cNvPr id="543" name="角丸四角形 542"/>
                  <p:cNvSpPr/>
                  <p:nvPr/>
                </p:nvSpPr>
                <p:spPr bwMode="auto">
                  <a:xfrm>
                    <a:off x="4974159" y="3891145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544" name="角丸四角形 543"/>
                  <p:cNvSpPr/>
                  <p:nvPr/>
                </p:nvSpPr>
                <p:spPr bwMode="auto">
                  <a:xfrm>
                    <a:off x="5412203" y="3891145"/>
                    <a:ext cx="134490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e2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  <p:sp>
            <p:nvSpPr>
              <p:cNvPr id="1252" name="アーチ 1251"/>
              <p:cNvSpPr/>
              <p:nvPr/>
            </p:nvSpPr>
            <p:spPr bwMode="auto">
              <a:xfrm>
                <a:off x="935686" y="5840992"/>
                <a:ext cx="690674" cy="195701"/>
              </a:xfrm>
              <a:prstGeom prst="blockArc">
                <a:avLst>
                  <a:gd name="adj1" fmla="val 9066289"/>
                  <a:gd name="adj2" fmla="val 1649541"/>
                  <a:gd name="adj3" fmla="val 0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6410086" y="5840992"/>
              <a:ext cx="983339" cy="629940"/>
              <a:chOff x="2846042" y="5840992"/>
              <a:chExt cx="983339" cy="629940"/>
            </a:xfrm>
          </p:grpSpPr>
          <p:grpSp>
            <p:nvGrpSpPr>
              <p:cNvPr id="579" name="グループ化 578"/>
              <p:cNvGrpSpPr/>
              <p:nvPr/>
            </p:nvGrpSpPr>
            <p:grpSpPr>
              <a:xfrm>
                <a:off x="2846042" y="6076858"/>
                <a:ext cx="983339" cy="394074"/>
                <a:chOff x="568898" y="5504282"/>
                <a:chExt cx="983339" cy="394074"/>
              </a:xfrm>
            </p:grpSpPr>
            <p:sp>
              <p:nvSpPr>
                <p:cNvPr id="580" name="角丸四角形 579"/>
                <p:cNvSpPr/>
                <p:nvPr/>
              </p:nvSpPr>
              <p:spPr bwMode="auto">
                <a:xfrm>
                  <a:off x="568898" y="5504283"/>
                  <a:ext cx="983339" cy="394073"/>
                </a:xfrm>
                <a:prstGeom prst="roundRect">
                  <a:avLst>
                    <a:gd name="adj" fmla="val 3724"/>
                  </a:avLst>
                </a:prstGeom>
                <a:solidFill>
                  <a:schemeClr val="accent6">
                    <a:lumMod val="25000"/>
                    <a:lumOff val="75000"/>
                  </a:schemeClr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000" b="1" dirty="0" smtClean="0">
                      <a:latin typeface="+mj-ea"/>
                      <a:ea typeface="+mj-ea"/>
                    </a:rPr>
                    <a:t>Storage</a:t>
                  </a:r>
                  <a:endParaRPr kumimoji="1" lang="en-US" altLang="ja-JP" sz="1000" b="1" dirty="0" smtClean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581" name="グループ化 580"/>
                <p:cNvGrpSpPr/>
                <p:nvPr/>
              </p:nvGrpSpPr>
              <p:grpSpPr>
                <a:xfrm>
                  <a:off x="813326" y="5504282"/>
                  <a:ext cx="494483" cy="97282"/>
                  <a:chOff x="4974159" y="3891145"/>
                  <a:chExt cx="572534" cy="97282"/>
                </a:xfrm>
              </p:grpSpPr>
              <p:sp>
                <p:nvSpPr>
                  <p:cNvPr id="582" name="角丸四角形 581"/>
                  <p:cNvSpPr/>
                  <p:nvPr/>
                </p:nvSpPr>
                <p:spPr bwMode="auto">
                  <a:xfrm>
                    <a:off x="4974159" y="3891145"/>
                    <a:ext cx="134488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e1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583" name="角丸四角形 582"/>
                  <p:cNvSpPr/>
                  <p:nvPr/>
                </p:nvSpPr>
                <p:spPr bwMode="auto">
                  <a:xfrm>
                    <a:off x="5412203" y="3891145"/>
                    <a:ext cx="134490" cy="972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e2</a:t>
                    </a:r>
                    <a:endParaRPr kumimoji="1" lang="en-US" altLang="ja-JP" sz="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  <p:sp>
            <p:nvSpPr>
              <p:cNvPr id="1253" name="アーチ 1252"/>
              <p:cNvSpPr/>
              <p:nvPr/>
            </p:nvSpPr>
            <p:spPr bwMode="auto">
              <a:xfrm>
                <a:off x="2992374" y="5840992"/>
                <a:ext cx="690674" cy="195701"/>
              </a:xfrm>
              <a:prstGeom prst="blockArc">
                <a:avLst>
                  <a:gd name="adj1" fmla="val 9066289"/>
                  <a:gd name="adj2" fmla="val 1649541"/>
                  <a:gd name="adj3" fmla="val 0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+mj-ea"/>
                  <a:ea typeface="+mj-ea"/>
                </a:endParaRPr>
              </a:p>
            </p:txBody>
          </p:sp>
        </p:grpSp>
      </p:grpSp>
      <p:cxnSp>
        <p:nvCxnSpPr>
          <p:cNvPr id="122" name="直線コネクタ 106"/>
          <p:cNvCxnSpPr>
            <a:stCxn id="558" idx="0"/>
            <a:endCxn id="158" idx="2"/>
          </p:cNvCxnSpPr>
          <p:nvPr/>
        </p:nvCxnSpPr>
        <p:spPr bwMode="auto">
          <a:xfrm rot="16200000" flipV="1">
            <a:off x="1723878" y="4955927"/>
            <a:ext cx="398384" cy="300033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" name="直線コネクタ 106"/>
          <p:cNvCxnSpPr>
            <a:endCxn id="182" idx="2"/>
          </p:cNvCxnSpPr>
          <p:nvPr/>
        </p:nvCxnSpPr>
        <p:spPr bwMode="auto">
          <a:xfrm rot="5400000" flipH="1" flipV="1">
            <a:off x="7025105" y="4952563"/>
            <a:ext cx="391653" cy="300032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" name="直線コネクタ 106"/>
          <p:cNvCxnSpPr>
            <a:stCxn id="207" idx="0"/>
            <a:endCxn id="195" idx="0"/>
          </p:cNvCxnSpPr>
          <p:nvPr/>
        </p:nvCxnSpPr>
        <p:spPr bwMode="auto">
          <a:xfrm rot="5400000" flipH="1" flipV="1">
            <a:off x="5303417" y="2939018"/>
            <a:ext cx="12700" cy="2763035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50800" cap="flat" cmpd="sng" algn="ctr">
            <a:solidFill>
              <a:schemeClr val="accent2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25" name="直線コネクタ 106"/>
          <p:cNvCxnSpPr>
            <a:stCxn id="215" idx="0"/>
            <a:endCxn id="212" idx="0"/>
          </p:cNvCxnSpPr>
          <p:nvPr/>
        </p:nvCxnSpPr>
        <p:spPr bwMode="auto">
          <a:xfrm rot="16200000" flipV="1">
            <a:off x="3840583" y="2939017"/>
            <a:ext cx="12700" cy="2763035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直線コネクタ 106"/>
          <p:cNvCxnSpPr>
            <a:stCxn id="111" idx="0"/>
            <a:endCxn id="174" idx="2"/>
          </p:cNvCxnSpPr>
          <p:nvPr/>
        </p:nvCxnSpPr>
        <p:spPr bwMode="auto">
          <a:xfrm rot="5400000" flipH="1" flipV="1">
            <a:off x="5515930" y="4912955"/>
            <a:ext cx="398384" cy="385979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直線コネクタ 106"/>
          <p:cNvCxnSpPr>
            <a:stCxn id="560" idx="0"/>
            <a:endCxn id="164" idx="2"/>
          </p:cNvCxnSpPr>
          <p:nvPr/>
        </p:nvCxnSpPr>
        <p:spPr bwMode="auto">
          <a:xfrm rot="16200000" flipV="1">
            <a:off x="3229687" y="4912953"/>
            <a:ext cx="398384" cy="38598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直線コネクタ 106"/>
          <p:cNvCxnSpPr>
            <a:stCxn id="112" idx="0"/>
            <a:endCxn id="181" idx="2"/>
          </p:cNvCxnSpPr>
          <p:nvPr/>
        </p:nvCxnSpPr>
        <p:spPr bwMode="auto">
          <a:xfrm rot="5400000" flipH="1" flipV="1">
            <a:off x="6463041" y="4740236"/>
            <a:ext cx="398384" cy="73141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直線コネクタ 106"/>
          <p:cNvCxnSpPr>
            <a:stCxn id="559" idx="0"/>
            <a:endCxn id="159" idx="2"/>
          </p:cNvCxnSpPr>
          <p:nvPr/>
        </p:nvCxnSpPr>
        <p:spPr bwMode="auto">
          <a:xfrm rot="16200000" flipV="1">
            <a:off x="2282577" y="4740234"/>
            <a:ext cx="398384" cy="731419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24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グループ化 98"/>
          <p:cNvGrpSpPr/>
          <p:nvPr/>
        </p:nvGrpSpPr>
        <p:grpSpPr>
          <a:xfrm>
            <a:off x="1386286" y="2973157"/>
            <a:ext cx="2922382" cy="746233"/>
            <a:chOff x="1386286" y="2973157"/>
            <a:chExt cx="2922382" cy="746233"/>
          </a:xfrm>
        </p:grpSpPr>
        <p:sp>
          <p:nvSpPr>
            <p:cNvPr id="84" name="角丸四角形 83"/>
            <p:cNvSpPr/>
            <p:nvPr/>
          </p:nvSpPr>
          <p:spPr bwMode="auto">
            <a:xfrm>
              <a:off x="1386286" y="2973157"/>
              <a:ext cx="2922382" cy="746233"/>
            </a:xfrm>
            <a:prstGeom prst="roundRect">
              <a:avLst>
                <a:gd name="adj" fmla="val 372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Leaf1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93" name="グループ化 92"/>
            <p:cNvGrpSpPr/>
            <p:nvPr/>
          </p:nvGrpSpPr>
          <p:grpSpPr>
            <a:xfrm>
              <a:off x="2015008" y="3622108"/>
              <a:ext cx="890547" cy="97282"/>
              <a:chOff x="1765246" y="4559034"/>
              <a:chExt cx="1157099" cy="109170"/>
            </a:xfrm>
          </p:grpSpPr>
          <p:sp>
            <p:nvSpPr>
              <p:cNvPr id="94" name="角丸四角形 93"/>
              <p:cNvSpPr/>
              <p:nvPr/>
            </p:nvSpPr>
            <p:spPr bwMode="auto">
              <a:xfrm>
                <a:off x="1765246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5" name="角丸四角形 94"/>
              <p:cNvSpPr/>
              <p:nvPr/>
            </p:nvSpPr>
            <p:spPr bwMode="auto">
              <a:xfrm>
                <a:off x="2771423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e12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98" name="グループ化 97"/>
          <p:cNvGrpSpPr/>
          <p:nvPr/>
        </p:nvGrpSpPr>
        <p:grpSpPr>
          <a:xfrm>
            <a:off x="4835333" y="2973157"/>
            <a:ext cx="2922382" cy="746233"/>
            <a:chOff x="4835333" y="2973157"/>
            <a:chExt cx="2922382" cy="746233"/>
          </a:xfrm>
        </p:grpSpPr>
        <p:sp>
          <p:nvSpPr>
            <p:cNvPr id="83" name="角丸四角形 82"/>
            <p:cNvSpPr/>
            <p:nvPr/>
          </p:nvSpPr>
          <p:spPr bwMode="auto">
            <a:xfrm>
              <a:off x="4835333" y="2973157"/>
              <a:ext cx="2922382" cy="746233"/>
            </a:xfrm>
            <a:prstGeom prst="roundRect">
              <a:avLst>
                <a:gd name="adj" fmla="val 372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Leaf2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87" name="グループ化 86"/>
            <p:cNvGrpSpPr/>
            <p:nvPr/>
          </p:nvGrpSpPr>
          <p:grpSpPr>
            <a:xfrm>
              <a:off x="5464055" y="3622108"/>
              <a:ext cx="1664939" cy="97282"/>
              <a:chOff x="1765246" y="4559034"/>
              <a:chExt cx="2163276" cy="109170"/>
            </a:xfrm>
          </p:grpSpPr>
          <p:sp>
            <p:nvSpPr>
              <p:cNvPr id="88" name="角丸四角形 87"/>
              <p:cNvSpPr/>
              <p:nvPr/>
            </p:nvSpPr>
            <p:spPr bwMode="auto">
              <a:xfrm>
                <a:off x="1765246" y="4559034"/>
                <a:ext cx="150922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0" name="角丸四角形 89"/>
              <p:cNvSpPr/>
              <p:nvPr/>
            </p:nvSpPr>
            <p:spPr bwMode="auto">
              <a:xfrm>
                <a:off x="3777599" y="4559034"/>
                <a:ext cx="150923" cy="10917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kumimoji="1" lang="ja-JP" altLang="en-US" sz="2800" dirty="0" smtClean="0"/>
              <a:t>理想の論物分離は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VLAN</a:t>
            </a:r>
            <a:r>
              <a:rPr kumimoji="1" lang="ja-JP" altLang="en-US" sz="2400" dirty="0" smtClean="0"/>
              <a:t>タグ有無だけではなく、</a:t>
            </a:r>
            <a:r>
              <a:rPr lang="en-US" altLang="ja-JP" dirty="0" smtClean="0"/>
              <a:t>LLDP</a:t>
            </a:r>
            <a:r>
              <a:rPr lang="ja-JP" altLang="en-US" dirty="0" smtClean="0"/>
              <a:t>も</a:t>
            </a:r>
            <a:r>
              <a:rPr lang="en-US" altLang="ja-JP" dirty="0" smtClean="0"/>
              <a:t>STP</a:t>
            </a:r>
            <a:r>
              <a:rPr lang="ja-JP" altLang="en-US" dirty="0" smtClean="0"/>
              <a:t>も仮想</a:t>
            </a:r>
            <a:r>
              <a:rPr lang="en-US" altLang="ja-JP" dirty="0" smtClean="0"/>
              <a:t>YC</a:t>
            </a:r>
            <a:r>
              <a:rPr lang="ja-JP" altLang="en-US" dirty="0" smtClean="0"/>
              <a:t>と会話</a:t>
            </a:r>
            <a:endParaRPr lang="en-US" altLang="ja-JP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225392" y="1449966"/>
            <a:ext cx="8785225" cy="5040000"/>
          </a:xfrm>
        </p:spPr>
        <p:txBody>
          <a:bodyPr lIns="0" tIns="0" rIns="0" bIns="0">
            <a:normAutofit/>
          </a:bodyPr>
          <a:lstStyle/>
          <a:p>
            <a:r>
              <a:rPr lang="ja-JP" altLang="en-US" dirty="0" smtClean="0"/>
              <a:t>物理</a:t>
            </a:r>
            <a:r>
              <a:rPr lang="en-US" altLang="ja-JP" dirty="0" smtClean="0"/>
              <a:t>SW</a:t>
            </a:r>
            <a:r>
              <a:rPr lang="ja-JP" altLang="en-US" dirty="0" smtClean="0"/>
              <a:t>は</a:t>
            </a:r>
            <a:r>
              <a:rPr lang="en-US" altLang="ja-JP" dirty="0" err="1" smtClean="0"/>
              <a:t>HaaS</a:t>
            </a:r>
            <a:r>
              <a:rPr lang="en-US" altLang="ja-JP" dirty="0" smtClean="0"/>
              <a:t> Resource</a:t>
            </a:r>
            <a:r>
              <a:rPr lang="ja-JP" altLang="en-US" dirty="0" smtClean="0"/>
              <a:t>が喋る</a:t>
            </a:r>
            <a:r>
              <a:rPr lang="en-US" altLang="ja-JP" dirty="0" smtClean="0"/>
              <a:t>MAC Frame</a:t>
            </a:r>
            <a:r>
              <a:rPr lang="ja-JP" altLang="en-US" dirty="0" smtClean="0"/>
              <a:t>を仮想</a:t>
            </a:r>
            <a:r>
              <a:rPr lang="en-US" altLang="ja-JP" dirty="0" smtClean="0"/>
              <a:t>YC</a:t>
            </a:r>
            <a:r>
              <a:rPr lang="ja-JP" altLang="en-US" dirty="0" smtClean="0"/>
              <a:t>へ中継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VLAN</a:t>
            </a:r>
            <a:r>
              <a:rPr lang="ja-JP" altLang="en-US" dirty="0" smtClean="0">
                <a:solidFill>
                  <a:srgbClr val="FF0000"/>
                </a:solidFill>
              </a:rPr>
              <a:t>タグ有無だけではなく、</a:t>
            </a:r>
            <a:r>
              <a:rPr lang="en-US" altLang="ja-JP" dirty="0" smtClean="0">
                <a:solidFill>
                  <a:srgbClr val="FF0000"/>
                </a:solidFill>
              </a:rPr>
              <a:t>Slow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Protocol</a:t>
            </a:r>
            <a:r>
              <a:rPr lang="ja-JP" altLang="en-US" dirty="0" smtClean="0">
                <a:solidFill>
                  <a:srgbClr val="FF0000"/>
                </a:solidFill>
              </a:rPr>
              <a:t>も全ての</a:t>
            </a:r>
            <a:r>
              <a:rPr lang="en-US" altLang="ja-JP" dirty="0" smtClean="0">
                <a:solidFill>
                  <a:srgbClr val="FF0000"/>
                </a:solidFill>
              </a:rPr>
              <a:t>MAC Frame</a:t>
            </a:r>
            <a:r>
              <a:rPr lang="ja-JP" altLang="en-US" dirty="0" smtClean="0">
                <a:solidFill>
                  <a:srgbClr val="FF0000"/>
                </a:solidFill>
              </a:rPr>
              <a:t>を仮想</a:t>
            </a:r>
            <a:r>
              <a:rPr lang="en-US" altLang="ja-JP" dirty="0" smtClean="0">
                <a:solidFill>
                  <a:srgbClr val="FF0000"/>
                </a:solidFill>
              </a:rPr>
              <a:t>YC</a:t>
            </a:r>
            <a:r>
              <a:rPr lang="ja-JP" altLang="en-US" dirty="0" smtClean="0">
                <a:solidFill>
                  <a:srgbClr val="FF0000"/>
                </a:solidFill>
              </a:rPr>
              <a:t>とサーバー間で話す。途中、物理</a:t>
            </a:r>
            <a:r>
              <a:rPr lang="en-US" altLang="ja-JP" dirty="0" smtClean="0">
                <a:solidFill>
                  <a:srgbClr val="FF0000"/>
                </a:solidFill>
              </a:rPr>
              <a:t>SW</a:t>
            </a:r>
            <a:r>
              <a:rPr lang="ja-JP" altLang="en-US" dirty="0" smtClean="0">
                <a:solidFill>
                  <a:srgbClr val="FF0000"/>
                </a:solidFill>
              </a:rPr>
              <a:t>が横取りしない</a:t>
            </a:r>
            <a:r>
              <a:rPr lang="ja-JP" altLang="en-US" dirty="0" err="1" smtClean="0">
                <a:solidFill>
                  <a:srgbClr val="FF0000"/>
                </a:solidFill>
              </a:rPr>
              <a:t>べ</a:t>
            </a:r>
            <a:r>
              <a:rPr lang="ja-JP" altLang="en-US" dirty="0" smtClean="0">
                <a:solidFill>
                  <a:srgbClr val="FF0000"/>
                </a:solidFill>
              </a:rPr>
              <a:t>き</a:t>
            </a:r>
            <a:r>
              <a:rPr lang="ja-JP" altLang="en-US" dirty="0">
                <a:solidFill>
                  <a:srgbClr val="FF0000"/>
                </a:solidFill>
              </a:rPr>
              <a:t>。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288880" y="3408821"/>
            <a:ext cx="4566240" cy="165540"/>
            <a:chOff x="2288880" y="4866563"/>
            <a:chExt cx="4566240" cy="165540"/>
          </a:xfrm>
        </p:grpSpPr>
        <p:sp>
          <p:nvSpPr>
            <p:cNvPr id="79" name="角丸四角形 78"/>
            <p:cNvSpPr/>
            <p:nvPr/>
          </p:nvSpPr>
          <p:spPr bwMode="auto">
            <a:xfrm>
              <a:off x="2288880" y="4866563"/>
              <a:ext cx="4566240" cy="165540"/>
            </a:xfrm>
            <a:prstGeom prst="roundRect">
              <a:avLst>
                <a:gd name="adj" fmla="val 372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 b="1" dirty="0" smtClean="0">
                  <a:latin typeface="+mj-ea"/>
                  <a:ea typeface="+mj-ea"/>
                </a:rPr>
                <a:t>MAC-VRF</a:t>
              </a:r>
              <a:endParaRPr kumimoji="1" lang="en-US" altLang="ja-JP" sz="1000" b="1" dirty="0" smtClean="0">
                <a:latin typeface="+mj-ea"/>
                <a:ea typeface="+mj-ea"/>
              </a:endParaRPr>
            </a:p>
          </p:txBody>
        </p:sp>
        <p:grpSp>
          <p:nvGrpSpPr>
            <p:cNvPr id="80" name="グループ化 79"/>
            <p:cNvGrpSpPr/>
            <p:nvPr/>
          </p:nvGrpSpPr>
          <p:grpSpPr>
            <a:xfrm>
              <a:off x="3225905" y="4934821"/>
              <a:ext cx="2692191" cy="97282"/>
              <a:chOff x="3225905" y="4934821"/>
              <a:chExt cx="2692191" cy="97282"/>
            </a:xfrm>
          </p:grpSpPr>
          <p:sp>
            <p:nvSpPr>
              <p:cNvPr id="81" name="角丸四角形 80"/>
              <p:cNvSpPr/>
              <p:nvPr/>
            </p:nvSpPr>
            <p:spPr bwMode="auto">
              <a:xfrm>
                <a:off x="3225905" y="4934821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2" name="角丸四角形 81"/>
              <p:cNvSpPr/>
              <p:nvPr/>
            </p:nvSpPr>
            <p:spPr bwMode="auto">
              <a:xfrm>
                <a:off x="5783608" y="4934821"/>
                <a:ext cx="134488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e3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75" name="角丸四角形 74"/>
          <p:cNvSpPr/>
          <p:nvPr/>
        </p:nvSpPr>
        <p:spPr bwMode="auto">
          <a:xfrm>
            <a:off x="2288880" y="3163390"/>
            <a:ext cx="4566240" cy="168997"/>
          </a:xfrm>
          <a:prstGeom prst="roundRect">
            <a:avLst>
              <a:gd name="adj" fmla="val 372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latin typeface="+mj-ea"/>
                <a:ea typeface="+mj-ea"/>
              </a:rPr>
              <a:t>MAC-VRF</a:t>
            </a:r>
            <a:endParaRPr kumimoji="1" lang="en-US" altLang="ja-JP" sz="1000" b="1" dirty="0" smtClean="0">
              <a:latin typeface="+mj-ea"/>
              <a:ea typeface="+mj-ea"/>
            </a:endParaRPr>
          </a:p>
        </p:txBody>
      </p:sp>
      <p:cxnSp>
        <p:nvCxnSpPr>
          <p:cNvPr id="9" name="直線コネクタ 106"/>
          <p:cNvCxnSpPr>
            <a:stCxn id="74" idx="0"/>
            <a:endCxn id="94" idx="2"/>
          </p:cNvCxnSpPr>
          <p:nvPr/>
        </p:nvCxnSpPr>
        <p:spPr bwMode="auto">
          <a:xfrm rot="5400000" flipH="1" flipV="1">
            <a:off x="1445259" y="3453116"/>
            <a:ext cx="361552" cy="89410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10" name="グループ化 9"/>
          <p:cNvGrpSpPr/>
          <p:nvPr/>
        </p:nvGrpSpPr>
        <p:grpSpPr>
          <a:xfrm>
            <a:off x="876475" y="4080942"/>
            <a:ext cx="1778756" cy="2410004"/>
            <a:chOff x="1059547" y="3882162"/>
            <a:chExt cx="1778756" cy="2410004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1059547" y="3882162"/>
              <a:ext cx="1778756" cy="2410004"/>
              <a:chOff x="568898" y="5504282"/>
              <a:chExt cx="1778756" cy="2410004"/>
            </a:xfrm>
          </p:grpSpPr>
          <p:sp>
            <p:nvSpPr>
              <p:cNvPr id="73" name="角丸四角形 72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accent6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err="1" smtClean="0">
                    <a:latin typeface="+mj-ea"/>
                    <a:ea typeface="+mj-ea"/>
                  </a:rPr>
                  <a:t>IaaS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-A Server1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74" name="角丸四角形 73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>
              <a:off x="1970033" y="4663969"/>
              <a:ext cx="729042" cy="394074"/>
              <a:chOff x="568899" y="5504282"/>
              <a:chExt cx="729042" cy="394074"/>
            </a:xfrm>
          </p:grpSpPr>
          <p:sp>
            <p:nvSpPr>
              <p:cNvPr id="71" name="角丸四角形 70"/>
              <p:cNvSpPr/>
              <p:nvPr/>
            </p:nvSpPr>
            <p:spPr bwMode="auto">
              <a:xfrm>
                <a:off x="568899" y="5504283"/>
                <a:ext cx="729042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VM1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72" name="角丸四角形 71"/>
              <p:cNvSpPr/>
              <p:nvPr/>
            </p:nvSpPr>
            <p:spPr bwMode="auto">
              <a:xfrm>
                <a:off x="875343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64" name="グループ化 63"/>
            <p:cNvGrpSpPr/>
            <p:nvPr/>
          </p:nvGrpSpPr>
          <p:grpSpPr>
            <a:xfrm>
              <a:off x="1277381" y="5627332"/>
              <a:ext cx="729042" cy="394074"/>
              <a:chOff x="568899" y="5504282"/>
              <a:chExt cx="729042" cy="394074"/>
            </a:xfrm>
          </p:grpSpPr>
          <p:sp>
            <p:nvSpPr>
              <p:cNvPr id="69" name="角丸四角形 68"/>
              <p:cNvSpPr/>
              <p:nvPr/>
            </p:nvSpPr>
            <p:spPr bwMode="auto">
              <a:xfrm>
                <a:off x="568899" y="5504283"/>
                <a:ext cx="729042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VM2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70" name="角丸四角形 69"/>
              <p:cNvSpPr/>
              <p:nvPr/>
            </p:nvSpPr>
            <p:spPr bwMode="auto">
              <a:xfrm>
                <a:off x="875343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65" name="直線コネクタ 106"/>
            <p:cNvCxnSpPr>
              <a:stCxn id="72" idx="0"/>
              <a:endCxn id="74" idx="2"/>
            </p:cNvCxnSpPr>
            <p:nvPr/>
          </p:nvCxnSpPr>
          <p:spPr bwMode="auto">
            <a:xfrm rot="16200000" flipV="1">
              <a:off x="1506044" y="3835458"/>
              <a:ext cx="684525" cy="97249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" name="直線コネクタ 106"/>
            <p:cNvCxnSpPr>
              <a:stCxn id="70" idx="0"/>
              <a:endCxn id="74" idx="2"/>
            </p:cNvCxnSpPr>
            <p:nvPr/>
          </p:nvCxnSpPr>
          <p:spPr bwMode="auto">
            <a:xfrm rot="16200000" flipV="1">
              <a:off x="678036" y="4663465"/>
              <a:ext cx="1647888" cy="279845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" name="角丸四角形吹き出し 66"/>
            <p:cNvSpPr/>
            <p:nvPr/>
          </p:nvSpPr>
          <p:spPr bwMode="auto">
            <a:xfrm>
              <a:off x="1924358" y="4007601"/>
              <a:ext cx="820392" cy="284749"/>
            </a:xfrm>
            <a:prstGeom prst="wedgeRoundRectCallout">
              <a:avLst>
                <a:gd name="adj1" fmla="val -68968"/>
                <a:gd name="adj2" fmla="val 51684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  <a:effectLst/>
            <a:ex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VLAN-10</a:t>
              </a:r>
            </a:p>
          </p:txBody>
        </p:sp>
        <p:sp>
          <p:nvSpPr>
            <p:cNvPr id="68" name="角丸四角形吹き出し 67"/>
            <p:cNvSpPr/>
            <p:nvPr/>
          </p:nvSpPr>
          <p:spPr bwMode="auto">
            <a:xfrm>
              <a:off x="1924358" y="5214198"/>
              <a:ext cx="820392" cy="284749"/>
            </a:xfrm>
            <a:prstGeom prst="wedgeRoundRectCallout">
              <a:avLst>
                <a:gd name="adj1" fmla="val -85122"/>
                <a:gd name="adj2" fmla="val 49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  <a:effectLst/>
            <a:ex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VLAN-20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747240" y="4080942"/>
            <a:ext cx="1778756" cy="2410004"/>
            <a:chOff x="1059547" y="3882162"/>
            <a:chExt cx="1778756" cy="2410004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1059547" y="3882162"/>
              <a:ext cx="1778756" cy="2410004"/>
              <a:chOff x="568898" y="5504282"/>
              <a:chExt cx="1778756" cy="2410004"/>
            </a:xfrm>
          </p:grpSpPr>
          <p:sp>
            <p:nvSpPr>
              <p:cNvPr id="60" name="角丸四角形 59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accent5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err="1" smtClean="0">
                    <a:latin typeface="+mj-ea"/>
                    <a:ea typeface="+mj-ea"/>
                  </a:rPr>
                  <a:t>IaaS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-B Server2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61" name="角丸四角形 60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50" name="グループ化 49"/>
            <p:cNvGrpSpPr/>
            <p:nvPr/>
          </p:nvGrpSpPr>
          <p:grpSpPr>
            <a:xfrm>
              <a:off x="1970033" y="4663969"/>
              <a:ext cx="729042" cy="394074"/>
              <a:chOff x="568899" y="5504282"/>
              <a:chExt cx="729042" cy="394074"/>
            </a:xfrm>
          </p:grpSpPr>
          <p:sp>
            <p:nvSpPr>
              <p:cNvPr id="58" name="角丸四角形 57"/>
              <p:cNvSpPr/>
              <p:nvPr/>
            </p:nvSpPr>
            <p:spPr bwMode="auto">
              <a:xfrm>
                <a:off x="568899" y="5504283"/>
                <a:ext cx="729042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VM1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59" name="角丸四角形 58"/>
              <p:cNvSpPr/>
              <p:nvPr/>
            </p:nvSpPr>
            <p:spPr bwMode="auto">
              <a:xfrm>
                <a:off x="875343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1277381" y="5627332"/>
              <a:ext cx="729042" cy="394074"/>
              <a:chOff x="568899" y="5504282"/>
              <a:chExt cx="729042" cy="394074"/>
            </a:xfrm>
          </p:grpSpPr>
          <p:sp>
            <p:nvSpPr>
              <p:cNvPr id="56" name="角丸四角形 55"/>
              <p:cNvSpPr/>
              <p:nvPr/>
            </p:nvSpPr>
            <p:spPr bwMode="auto">
              <a:xfrm>
                <a:off x="568899" y="5504283"/>
                <a:ext cx="729042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VM2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57" name="角丸四角形 56"/>
              <p:cNvSpPr/>
              <p:nvPr/>
            </p:nvSpPr>
            <p:spPr bwMode="auto">
              <a:xfrm>
                <a:off x="875343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52" name="直線コネクタ 106"/>
            <p:cNvCxnSpPr>
              <a:stCxn id="59" idx="0"/>
              <a:endCxn id="61" idx="2"/>
            </p:cNvCxnSpPr>
            <p:nvPr/>
          </p:nvCxnSpPr>
          <p:spPr bwMode="auto">
            <a:xfrm rot="16200000" flipV="1">
              <a:off x="1506044" y="3835458"/>
              <a:ext cx="684525" cy="97249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直線コネクタ 106"/>
            <p:cNvCxnSpPr>
              <a:stCxn id="57" idx="0"/>
              <a:endCxn id="61" idx="2"/>
            </p:cNvCxnSpPr>
            <p:nvPr/>
          </p:nvCxnSpPr>
          <p:spPr bwMode="auto">
            <a:xfrm rot="16200000" flipV="1">
              <a:off x="678036" y="4663465"/>
              <a:ext cx="1647888" cy="279845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4" name="角丸四角形吹き出し 53"/>
            <p:cNvSpPr/>
            <p:nvPr/>
          </p:nvSpPr>
          <p:spPr bwMode="auto">
            <a:xfrm>
              <a:off x="1924358" y="4007601"/>
              <a:ext cx="820392" cy="284749"/>
            </a:xfrm>
            <a:prstGeom prst="wedgeRoundRectCallout">
              <a:avLst>
                <a:gd name="adj1" fmla="val -68968"/>
                <a:gd name="adj2" fmla="val 51684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  <a:effectLst/>
            <a:ex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VLAN-10</a:t>
              </a:r>
            </a:p>
          </p:txBody>
        </p:sp>
        <p:sp>
          <p:nvSpPr>
            <p:cNvPr id="55" name="角丸四角形吹き出し 54"/>
            <p:cNvSpPr/>
            <p:nvPr/>
          </p:nvSpPr>
          <p:spPr bwMode="auto">
            <a:xfrm>
              <a:off x="1924358" y="5214198"/>
              <a:ext cx="820392" cy="284749"/>
            </a:xfrm>
            <a:prstGeom prst="wedgeRoundRectCallout">
              <a:avLst>
                <a:gd name="adj1" fmla="val -85122"/>
                <a:gd name="adj2" fmla="val 49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  <a:effectLst/>
            <a:ex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VLAN-20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618005" y="4080942"/>
            <a:ext cx="1778756" cy="2410004"/>
            <a:chOff x="1059547" y="3882162"/>
            <a:chExt cx="1778756" cy="241000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1059547" y="3882162"/>
              <a:ext cx="1778756" cy="2410004"/>
              <a:chOff x="568898" y="5504282"/>
              <a:chExt cx="1778756" cy="2410004"/>
            </a:xfrm>
          </p:grpSpPr>
          <p:sp>
            <p:nvSpPr>
              <p:cNvPr id="47" name="角丸四角形 46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accent5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err="1" smtClean="0">
                    <a:latin typeface="+mj-ea"/>
                    <a:ea typeface="+mj-ea"/>
                  </a:rPr>
                  <a:t>IaaS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-B Server3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48" name="角丸四角形 47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1970033" y="4663969"/>
              <a:ext cx="729042" cy="394074"/>
              <a:chOff x="568899" y="5504282"/>
              <a:chExt cx="729042" cy="394074"/>
            </a:xfrm>
          </p:grpSpPr>
          <p:sp>
            <p:nvSpPr>
              <p:cNvPr id="45" name="角丸四角形 44"/>
              <p:cNvSpPr/>
              <p:nvPr/>
            </p:nvSpPr>
            <p:spPr bwMode="auto">
              <a:xfrm>
                <a:off x="568899" y="5504283"/>
                <a:ext cx="729042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VM1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46" name="角丸四角形 45"/>
              <p:cNvSpPr/>
              <p:nvPr/>
            </p:nvSpPr>
            <p:spPr bwMode="auto">
              <a:xfrm>
                <a:off x="875343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1277381" y="5627332"/>
              <a:ext cx="729042" cy="394074"/>
              <a:chOff x="568899" y="5504282"/>
              <a:chExt cx="729042" cy="394074"/>
            </a:xfrm>
          </p:grpSpPr>
          <p:sp>
            <p:nvSpPr>
              <p:cNvPr id="43" name="角丸四角形 42"/>
              <p:cNvSpPr/>
              <p:nvPr/>
            </p:nvSpPr>
            <p:spPr bwMode="auto">
              <a:xfrm>
                <a:off x="568899" y="5504283"/>
                <a:ext cx="729042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VM2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44" name="角丸四角形 43"/>
              <p:cNvSpPr/>
              <p:nvPr/>
            </p:nvSpPr>
            <p:spPr bwMode="auto">
              <a:xfrm>
                <a:off x="875343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39" name="直線コネクタ 106"/>
            <p:cNvCxnSpPr>
              <a:stCxn id="46" idx="0"/>
              <a:endCxn id="48" idx="2"/>
            </p:cNvCxnSpPr>
            <p:nvPr/>
          </p:nvCxnSpPr>
          <p:spPr bwMode="auto">
            <a:xfrm rot="16200000" flipV="1">
              <a:off x="1506044" y="3835458"/>
              <a:ext cx="684525" cy="97249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直線コネクタ 106"/>
            <p:cNvCxnSpPr>
              <a:stCxn id="44" idx="0"/>
              <a:endCxn id="48" idx="2"/>
            </p:cNvCxnSpPr>
            <p:nvPr/>
          </p:nvCxnSpPr>
          <p:spPr bwMode="auto">
            <a:xfrm rot="16200000" flipV="1">
              <a:off x="678036" y="4663465"/>
              <a:ext cx="1647888" cy="279845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1" name="角丸四角形吹き出し 40"/>
            <p:cNvSpPr/>
            <p:nvPr/>
          </p:nvSpPr>
          <p:spPr bwMode="auto">
            <a:xfrm>
              <a:off x="1924358" y="4007601"/>
              <a:ext cx="820392" cy="284749"/>
            </a:xfrm>
            <a:prstGeom prst="wedgeRoundRectCallout">
              <a:avLst>
                <a:gd name="adj1" fmla="val -68968"/>
                <a:gd name="adj2" fmla="val 51684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  <a:effectLst/>
            <a:ex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VLAN-10</a:t>
              </a:r>
            </a:p>
          </p:txBody>
        </p:sp>
        <p:sp>
          <p:nvSpPr>
            <p:cNvPr id="42" name="角丸四角形吹き出し 41"/>
            <p:cNvSpPr/>
            <p:nvPr/>
          </p:nvSpPr>
          <p:spPr bwMode="auto">
            <a:xfrm>
              <a:off x="1924358" y="5214198"/>
              <a:ext cx="820392" cy="284749"/>
            </a:xfrm>
            <a:prstGeom prst="wedgeRoundRectCallout">
              <a:avLst>
                <a:gd name="adj1" fmla="val -85122"/>
                <a:gd name="adj2" fmla="val 49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  <a:effectLst/>
            <a:ex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VLAN-20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6488770" y="4080942"/>
            <a:ext cx="1778756" cy="2410004"/>
            <a:chOff x="1059547" y="3882162"/>
            <a:chExt cx="1778756" cy="2410004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1059547" y="3882162"/>
              <a:ext cx="1778756" cy="2410004"/>
              <a:chOff x="568898" y="5504282"/>
              <a:chExt cx="1778756" cy="2410004"/>
            </a:xfrm>
          </p:grpSpPr>
          <p:sp>
            <p:nvSpPr>
              <p:cNvPr id="34" name="角丸四角形 33"/>
              <p:cNvSpPr/>
              <p:nvPr/>
            </p:nvSpPr>
            <p:spPr bwMode="auto">
              <a:xfrm>
                <a:off x="568898" y="5504283"/>
                <a:ext cx="1778756" cy="2410003"/>
              </a:xfrm>
              <a:prstGeom prst="roundRect">
                <a:avLst>
                  <a:gd name="adj" fmla="val 3724"/>
                </a:avLst>
              </a:prstGeom>
              <a:solidFill>
                <a:schemeClr val="accent6">
                  <a:lumMod val="25000"/>
                  <a:lumOff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err="1" smtClean="0">
                    <a:latin typeface="+mj-ea"/>
                    <a:ea typeface="+mj-ea"/>
                  </a:rPr>
                  <a:t>IaaS</a:t>
                </a:r>
                <a:r>
                  <a:rPr lang="en-US" altLang="ja-JP" sz="1000" b="1" dirty="0" smtClean="0">
                    <a:latin typeface="+mj-ea"/>
                    <a:ea typeface="+mj-ea"/>
                  </a:rPr>
                  <a:t>-A Server4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35" name="角丸四角形 34"/>
              <p:cNvSpPr/>
              <p:nvPr/>
            </p:nvSpPr>
            <p:spPr bwMode="auto">
              <a:xfrm>
                <a:off x="813331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1970033" y="4663969"/>
              <a:ext cx="729042" cy="394074"/>
              <a:chOff x="568899" y="5504282"/>
              <a:chExt cx="729042" cy="394074"/>
            </a:xfrm>
          </p:grpSpPr>
          <p:sp>
            <p:nvSpPr>
              <p:cNvPr id="32" name="角丸四角形 31"/>
              <p:cNvSpPr/>
              <p:nvPr/>
            </p:nvSpPr>
            <p:spPr bwMode="auto">
              <a:xfrm>
                <a:off x="568899" y="5504283"/>
                <a:ext cx="729042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VM1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33" name="角丸四角形 32"/>
              <p:cNvSpPr/>
              <p:nvPr/>
            </p:nvSpPr>
            <p:spPr bwMode="auto">
              <a:xfrm>
                <a:off x="875343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1277381" y="5627332"/>
              <a:ext cx="729042" cy="394074"/>
              <a:chOff x="568899" y="5504282"/>
              <a:chExt cx="729042" cy="394074"/>
            </a:xfrm>
          </p:grpSpPr>
          <p:sp>
            <p:nvSpPr>
              <p:cNvPr id="30" name="角丸四角形 29"/>
              <p:cNvSpPr/>
              <p:nvPr/>
            </p:nvSpPr>
            <p:spPr bwMode="auto">
              <a:xfrm>
                <a:off x="568899" y="5504283"/>
                <a:ext cx="729042" cy="394073"/>
              </a:xfrm>
              <a:prstGeom prst="roundRect">
                <a:avLst>
                  <a:gd name="adj" fmla="val 372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000" b="1" dirty="0" smtClean="0">
                    <a:latin typeface="+mj-ea"/>
                    <a:ea typeface="+mj-ea"/>
                  </a:rPr>
                  <a:t>VM2</a:t>
                </a:r>
                <a:endParaRPr kumimoji="1" lang="en-US" altLang="ja-JP" sz="1000" b="1" dirty="0" smtClean="0">
                  <a:latin typeface="+mj-ea"/>
                  <a:ea typeface="+mj-ea"/>
                </a:endParaRPr>
              </a:p>
            </p:txBody>
          </p:sp>
          <p:sp>
            <p:nvSpPr>
              <p:cNvPr id="31" name="角丸四角形 30"/>
              <p:cNvSpPr/>
              <p:nvPr/>
            </p:nvSpPr>
            <p:spPr bwMode="auto">
              <a:xfrm>
                <a:off x="875343" y="5504282"/>
                <a:ext cx="116154" cy="9728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e1</a:t>
                </a:r>
                <a:endParaRPr kumimoji="1" lang="en-US" altLang="ja-JP" sz="4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26" name="直線コネクタ 106"/>
            <p:cNvCxnSpPr>
              <a:stCxn id="33" idx="0"/>
              <a:endCxn id="35" idx="2"/>
            </p:cNvCxnSpPr>
            <p:nvPr/>
          </p:nvCxnSpPr>
          <p:spPr bwMode="auto">
            <a:xfrm rot="16200000" flipV="1">
              <a:off x="1506044" y="3835458"/>
              <a:ext cx="684525" cy="972497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直線コネクタ 106"/>
            <p:cNvCxnSpPr>
              <a:stCxn id="31" idx="0"/>
              <a:endCxn id="35" idx="2"/>
            </p:cNvCxnSpPr>
            <p:nvPr/>
          </p:nvCxnSpPr>
          <p:spPr bwMode="auto">
            <a:xfrm rot="16200000" flipV="1">
              <a:off x="678036" y="4663465"/>
              <a:ext cx="1647888" cy="279845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508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8" name="角丸四角形吹き出し 27"/>
            <p:cNvSpPr/>
            <p:nvPr/>
          </p:nvSpPr>
          <p:spPr bwMode="auto">
            <a:xfrm>
              <a:off x="1924358" y="4007601"/>
              <a:ext cx="820392" cy="284749"/>
            </a:xfrm>
            <a:prstGeom prst="wedgeRoundRectCallout">
              <a:avLst>
                <a:gd name="adj1" fmla="val -68968"/>
                <a:gd name="adj2" fmla="val 51684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  <a:effectLst/>
            <a:ex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VLAN-10</a:t>
              </a:r>
            </a:p>
          </p:txBody>
        </p:sp>
        <p:sp>
          <p:nvSpPr>
            <p:cNvPr id="29" name="角丸四角形吹き出し 28"/>
            <p:cNvSpPr/>
            <p:nvPr/>
          </p:nvSpPr>
          <p:spPr bwMode="auto">
            <a:xfrm>
              <a:off x="1924358" y="5214198"/>
              <a:ext cx="820392" cy="284749"/>
            </a:xfrm>
            <a:prstGeom prst="wedgeRoundRectCallout">
              <a:avLst>
                <a:gd name="adj1" fmla="val -85122"/>
                <a:gd name="adj2" fmla="val 49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  <a:effectLst/>
            <a:ex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VLAN-20</a:t>
              </a:r>
            </a:p>
          </p:txBody>
        </p:sp>
      </p:grpSp>
      <p:cxnSp>
        <p:nvCxnSpPr>
          <p:cNvPr id="14" name="直線コネクタ 106"/>
          <p:cNvCxnSpPr>
            <a:stCxn id="61" idx="0"/>
            <a:endCxn id="95" idx="2"/>
          </p:cNvCxnSpPr>
          <p:nvPr/>
        </p:nvCxnSpPr>
        <p:spPr bwMode="auto">
          <a:xfrm rot="16200000" flipV="1">
            <a:off x="2767838" y="3799030"/>
            <a:ext cx="361552" cy="202272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直線コネクタ 106"/>
          <p:cNvCxnSpPr>
            <a:stCxn id="48" idx="0"/>
            <a:endCxn id="88" idx="2"/>
          </p:cNvCxnSpPr>
          <p:nvPr/>
        </p:nvCxnSpPr>
        <p:spPr bwMode="auto">
          <a:xfrm rot="5400000" flipH="1" flipV="1">
            <a:off x="5040548" y="3599357"/>
            <a:ext cx="361552" cy="601618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直線コネクタ 106"/>
          <p:cNvCxnSpPr>
            <a:stCxn id="35" idx="0"/>
            <a:endCxn id="90" idx="2"/>
          </p:cNvCxnSpPr>
          <p:nvPr/>
        </p:nvCxnSpPr>
        <p:spPr bwMode="auto">
          <a:xfrm rot="5400000" flipH="1" flipV="1">
            <a:off x="6750322" y="3760348"/>
            <a:ext cx="361552" cy="27963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直線コネクタ 106"/>
          <p:cNvCxnSpPr>
            <a:stCxn id="90" idx="3"/>
            <a:endCxn id="75" idx="3"/>
          </p:cNvCxnSpPr>
          <p:nvPr/>
        </p:nvCxnSpPr>
        <p:spPr bwMode="auto">
          <a:xfrm flipH="1" flipV="1">
            <a:off x="6855120" y="3247889"/>
            <a:ext cx="273874" cy="422860"/>
          </a:xfrm>
          <a:prstGeom prst="curvedConnector3">
            <a:avLst>
              <a:gd name="adj1" fmla="val -83469"/>
            </a:avLst>
          </a:prstGeom>
          <a:solidFill>
            <a:schemeClr val="bg1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" name="直線コネクタ 106"/>
          <p:cNvCxnSpPr>
            <a:stCxn id="90" idx="0"/>
            <a:endCxn id="75" idx="3"/>
          </p:cNvCxnSpPr>
          <p:nvPr/>
        </p:nvCxnSpPr>
        <p:spPr bwMode="auto">
          <a:xfrm rot="16200000" flipV="1">
            <a:off x="6775909" y="3327101"/>
            <a:ext cx="374219" cy="215796"/>
          </a:xfrm>
          <a:prstGeom prst="curvedConnector2">
            <a:avLst/>
          </a:prstGeom>
          <a:solidFill>
            <a:schemeClr val="bg1"/>
          </a:solidFill>
          <a:ln w="508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16" name="角丸四角形吹き出し 115"/>
          <p:cNvSpPr/>
          <p:nvPr/>
        </p:nvSpPr>
        <p:spPr bwMode="auto">
          <a:xfrm>
            <a:off x="309054" y="2597324"/>
            <a:ext cx="2538424" cy="284749"/>
          </a:xfrm>
          <a:prstGeom prst="wedgeRoundRectCallout">
            <a:avLst>
              <a:gd name="adj1" fmla="val 12594"/>
              <a:gd name="adj2" fmla="val 199317"/>
              <a:gd name="adj3" fmla="val 16667"/>
            </a:avLst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物理</a:t>
            </a:r>
            <a:r>
              <a:rPr kumimoji="1"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SW</a:t>
            </a:r>
            <a:r>
              <a:rPr kumimoji="1"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上に</a:t>
            </a:r>
            <a:r>
              <a:rPr kumimoji="1"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VLAN</a:t>
            </a:r>
            <a:r>
              <a:rPr kumimoji="1"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設定が見える</a:t>
            </a:r>
            <a:endParaRPr kumimoji="1" lang="ja-JP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92" name="直線コネクタ 106"/>
          <p:cNvCxnSpPr>
            <a:stCxn id="94" idx="1"/>
            <a:endCxn id="75" idx="1"/>
          </p:cNvCxnSpPr>
          <p:nvPr/>
        </p:nvCxnSpPr>
        <p:spPr bwMode="auto">
          <a:xfrm rot="10800000" flipH="1">
            <a:off x="2015008" y="3247889"/>
            <a:ext cx="273872" cy="422860"/>
          </a:xfrm>
          <a:prstGeom prst="curvedConnector3">
            <a:avLst>
              <a:gd name="adj1" fmla="val -83470"/>
            </a:avLst>
          </a:prstGeom>
          <a:solidFill>
            <a:schemeClr val="bg1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4" name="直線コネクタ 106"/>
          <p:cNvCxnSpPr>
            <a:stCxn id="94" idx="0"/>
            <a:endCxn id="75" idx="1"/>
          </p:cNvCxnSpPr>
          <p:nvPr/>
        </p:nvCxnSpPr>
        <p:spPr bwMode="auto">
          <a:xfrm rot="5400000" flipH="1" flipV="1">
            <a:off x="1993874" y="3327102"/>
            <a:ext cx="374219" cy="215794"/>
          </a:xfrm>
          <a:prstGeom prst="curvedConnector2">
            <a:avLst/>
          </a:prstGeom>
          <a:solidFill>
            <a:schemeClr val="bg1"/>
          </a:solidFill>
          <a:ln w="508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95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lang="ja-JP" altLang="en-US" dirty="0" smtClean="0"/>
              <a:t>まとめ（というか）</a:t>
            </a:r>
            <a:r>
              <a:rPr lang="ja-JP" altLang="en-US" dirty="0" err="1" smtClean="0"/>
              <a:t>。。。</a:t>
            </a:r>
            <a:endParaRPr kumimoji="1" lang="ja-JP" altLang="en-US" sz="28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ファブリック</a:t>
            </a:r>
            <a:r>
              <a:rPr kumimoji="1" lang="en-US" altLang="ja-JP" dirty="0" smtClean="0"/>
              <a:t>+EVPN/</a:t>
            </a:r>
            <a:r>
              <a:rPr kumimoji="1" lang="en-US" altLang="ja-JP" dirty="0" err="1" smtClean="0"/>
              <a:t>VxLAN</a:t>
            </a:r>
            <a:r>
              <a:rPr kumimoji="1" lang="ja-JP" altLang="en-US" dirty="0" err="1" smtClean="0"/>
              <a:t>での</a:t>
            </a:r>
            <a:r>
              <a:rPr lang="ja-JP" altLang="en-US" dirty="0" smtClean="0"/>
              <a:t>物理・仮想の分離について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 lIns="0" tIns="0" rIns="0" bIns="0">
            <a:normAutofit fontScale="92500"/>
          </a:bodyPr>
          <a:lstStyle/>
          <a:p>
            <a:pPr marL="180000" lvl="1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400" dirty="0" smtClean="0"/>
              <a:t>難しそうだ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dirty="0" smtClean="0"/>
              <a:t>SW</a:t>
            </a:r>
            <a:r>
              <a:rPr lang="ja-JP" altLang="en-US" dirty="0" smtClean="0"/>
              <a:t>ファブリックにもどればできるとは思うけど。ベンダー依存（ロックイン）やスケールに限界がある。よね。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400" dirty="0" smtClean="0"/>
              <a:t>オーバレイ技術での期待する機能について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VLAN</a:t>
            </a:r>
            <a:r>
              <a:rPr lang="ja-JP" altLang="en-US" dirty="0"/>
              <a:t> </a:t>
            </a:r>
            <a:r>
              <a:rPr lang="en-US" altLang="ja-JP" dirty="0"/>
              <a:t>Based</a:t>
            </a:r>
            <a:r>
              <a:rPr lang="ja-JP" altLang="en-US" dirty="0"/>
              <a:t>で</a:t>
            </a:r>
            <a:r>
              <a:rPr lang="en-US" altLang="ja-JP" dirty="0"/>
              <a:t>EVI</a:t>
            </a:r>
            <a:r>
              <a:rPr lang="ja-JP" altLang="en-US" dirty="0"/>
              <a:t>を</a:t>
            </a:r>
            <a:r>
              <a:rPr lang="en-US" altLang="ja-JP" dirty="0"/>
              <a:t>8K(</a:t>
            </a:r>
            <a:r>
              <a:rPr lang="ja-JP" altLang="en-US" dirty="0"/>
              <a:t>機種依存？）と言わずたくさん作れるとか</a:t>
            </a:r>
            <a:endParaRPr lang="en-US" altLang="ja-JP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・</a:t>
            </a:r>
            <a:r>
              <a:rPr lang="en-US" altLang="ja-JP" dirty="0" smtClean="0"/>
              <a:t>VLAN </a:t>
            </a:r>
            <a:r>
              <a:rPr lang="en-US" altLang="ja-JP" dirty="0" err="1" smtClean="0"/>
              <a:t>Bundlel</a:t>
            </a:r>
            <a:r>
              <a:rPr lang="ja-JP" altLang="en-US" dirty="0" smtClean="0"/>
              <a:t>で</a:t>
            </a:r>
            <a:r>
              <a:rPr lang="en-US" altLang="ja-JP" dirty="0" err="1" smtClean="0"/>
              <a:t>QinQ</a:t>
            </a:r>
            <a:r>
              <a:rPr lang="ja-JP" altLang="en-US" dirty="0" smtClean="0"/>
              <a:t>の</a:t>
            </a:r>
            <a:r>
              <a:rPr lang="en-US" altLang="ja-JP" dirty="0" smtClean="0"/>
              <a:t>C-tag</a:t>
            </a:r>
            <a:r>
              <a:rPr lang="ja-JP" altLang="en-US" dirty="0" smtClean="0"/>
              <a:t>を認識する　とか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400" dirty="0" smtClean="0"/>
              <a:t>・</a:t>
            </a:r>
            <a:r>
              <a:rPr lang="en-US" altLang="ja-JP" sz="2400" dirty="0" smtClean="0"/>
              <a:t>VLAN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aware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bundle</a:t>
            </a:r>
            <a:r>
              <a:rPr lang="ja-JP" altLang="en-US" sz="2400" dirty="0" smtClean="0"/>
              <a:t>で チップ制限の</a:t>
            </a:r>
            <a:r>
              <a:rPr lang="en-US" altLang="ja-JP" sz="2400" dirty="0" smtClean="0"/>
              <a:t>8K</a:t>
            </a:r>
            <a:r>
              <a:rPr lang="ja-JP" altLang="en-US" sz="2400" dirty="0" smtClean="0"/>
              <a:t>上限を増やすとか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400" dirty="0" smtClean="0"/>
              <a:t>物理</a:t>
            </a:r>
            <a:r>
              <a:rPr lang="en-US" altLang="ja-JP" dirty="0" smtClean="0"/>
              <a:t>/</a:t>
            </a:r>
            <a:r>
              <a:rPr lang="ja-JP" altLang="en-US" dirty="0" smtClean="0"/>
              <a:t>仮想の分離についてディスカッションしませんかー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0730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tIns="0">
            <a:normAutofit/>
          </a:bodyPr>
          <a:lstStyle/>
          <a:p>
            <a:r>
              <a:rPr kumimoji="1" lang="ja-JP" altLang="en-US" sz="2800" dirty="0" smtClean="0"/>
              <a:t>自己紹介</a:t>
            </a:r>
            <a:endParaRPr kumimoji="1" lang="ja-JP" altLang="en-US" sz="2800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179512" y="885076"/>
            <a:ext cx="8784976" cy="742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sz="16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468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sz="1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sz="12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kern="0" dirty="0" smtClean="0">
                <a:latin typeface="+mj-ea"/>
                <a:ea typeface="+mj-ea"/>
              </a:rPr>
              <a:t>氏名：</a:t>
            </a:r>
            <a:r>
              <a:rPr lang="ja-JP" altLang="en-US" sz="2400" b="1" u="sng" kern="0" dirty="0" smtClean="0">
                <a:latin typeface="+mj-ea"/>
                <a:ea typeface="+mj-ea"/>
              </a:rPr>
              <a:t>中原　一彦</a:t>
            </a:r>
            <a:endParaRPr lang="en-US" altLang="ja-JP" sz="2400" b="1" u="sng" kern="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kern="0" dirty="0" smtClean="0">
                <a:latin typeface="+mj-ea"/>
                <a:ea typeface="+mj-ea"/>
              </a:rPr>
              <a:t>所属：日本電気株式会社 サービスプラットフォーム事業部</a:t>
            </a:r>
            <a:endParaRPr lang="en-US" altLang="ja-JP" sz="1800" kern="0" dirty="0" smtClean="0"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7617" y="1638628"/>
            <a:ext cx="9106383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50"/>
              </a:spcBef>
              <a:spcAft>
                <a:spcPct val="0"/>
              </a:spcAft>
              <a:buClr>
                <a:srgbClr val="FFFFFF"/>
              </a:buClr>
            </a:pPr>
            <a:r>
              <a:rPr lang="ja-JP" altLang="en-US" sz="2400" kern="0" dirty="0"/>
              <a:t>現職：</a:t>
            </a:r>
            <a:r>
              <a:rPr lang="ja-JP" altLang="en-US" sz="2400" b="1" u="sng" kern="0" dirty="0"/>
              <a:t>クラウド事業 ネットワーク</a:t>
            </a:r>
            <a:r>
              <a:rPr lang="ja-JP" altLang="en-US" sz="2400" b="1" u="sng" kern="0" dirty="0" smtClean="0"/>
              <a:t>の開発 </a:t>
            </a:r>
            <a:r>
              <a:rPr lang="ja-JP" altLang="en-US" b="1" u="sng" kern="0" dirty="0" smtClean="0">
                <a:solidFill>
                  <a:srgbClr val="FF0000"/>
                </a:solidFill>
              </a:rPr>
              <a:t>（本日はここをお話しします）</a:t>
            </a:r>
            <a:endParaRPr lang="en-US" altLang="ja-JP" sz="2400" b="1" u="sng" kern="0" dirty="0">
              <a:solidFill>
                <a:srgbClr val="FF0000"/>
              </a:solidFill>
            </a:endParaRPr>
          </a:p>
          <a:p>
            <a:pPr lvl="0" fontAlgn="base">
              <a:spcBef>
                <a:spcPts val="50"/>
              </a:spcBef>
              <a:spcAft>
                <a:spcPct val="0"/>
              </a:spcAft>
              <a:buClr>
                <a:srgbClr val="FFFFFF"/>
              </a:buClr>
            </a:pPr>
            <a:r>
              <a:rPr lang="ja-JP" altLang="en-US" sz="1600" kern="0" dirty="0"/>
              <a:t>　　　　</a:t>
            </a:r>
            <a:r>
              <a:rPr lang="ja-JP" altLang="en-US" sz="1600" kern="0" dirty="0" smtClean="0"/>
              <a:t>・</a:t>
            </a:r>
            <a:r>
              <a:rPr lang="en-US" altLang="ja-JP" sz="1600" kern="0" dirty="0" smtClean="0"/>
              <a:t>NEC</a:t>
            </a:r>
            <a:r>
              <a:rPr lang="ja-JP" altLang="en-US" sz="1600" kern="0" dirty="0" smtClean="0"/>
              <a:t> </a:t>
            </a:r>
            <a:r>
              <a:rPr lang="en-US" altLang="ja-JP" sz="1600" kern="0" dirty="0" smtClean="0"/>
              <a:t>Cloud</a:t>
            </a:r>
            <a:r>
              <a:rPr lang="ja-JP" altLang="en-US" sz="1600" kern="0" dirty="0" smtClean="0"/>
              <a:t> </a:t>
            </a:r>
            <a:r>
              <a:rPr lang="en-US" altLang="ja-JP" sz="1600" kern="0" dirty="0" smtClean="0"/>
              <a:t>IaaS</a:t>
            </a:r>
            <a:r>
              <a:rPr lang="ja-JP" altLang="en-US" sz="1600" kern="0" dirty="0" smtClean="0"/>
              <a:t> </a:t>
            </a:r>
            <a:r>
              <a:rPr lang="en-US" altLang="ja-JP" sz="1600" kern="0" dirty="0" smtClean="0"/>
              <a:t>(NEC</a:t>
            </a:r>
            <a:r>
              <a:rPr lang="ja-JP" altLang="en-US" sz="1600" kern="0" dirty="0" smtClean="0"/>
              <a:t>のパブリッククラウド）におけるネットワーク</a:t>
            </a:r>
            <a:r>
              <a:rPr lang="en-US" altLang="ja-JP" sz="1600" kern="0" dirty="0" smtClean="0"/>
              <a:t/>
            </a:r>
            <a:br>
              <a:rPr lang="en-US" altLang="ja-JP" sz="1600" kern="0" dirty="0" smtClean="0"/>
            </a:br>
            <a:r>
              <a:rPr lang="ja-JP" altLang="en-US" sz="1600" kern="0" dirty="0" smtClean="0"/>
              <a:t>              ファンクション</a:t>
            </a:r>
            <a:r>
              <a:rPr lang="ja-JP" altLang="en-US" sz="1600" kern="0" dirty="0"/>
              <a:t>設計</a:t>
            </a:r>
            <a:r>
              <a:rPr lang="ja-JP" altLang="en-US" sz="1600" kern="0" dirty="0" smtClean="0"/>
              <a:t>・開発（</a:t>
            </a:r>
            <a:r>
              <a:rPr lang="en-US" altLang="ja-JP" sz="1600" kern="0" dirty="0"/>
              <a:t>SDN</a:t>
            </a:r>
            <a:r>
              <a:rPr lang="ja-JP" altLang="en-US" sz="1600" kern="0" dirty="0" err="1" smtClean="0"/>
              <a:t>、</a:t>
            </a:r>
            <a:r>
              <a:rPr lang="en-US" altLang="ja-JP" sz="1600" kern="0" dirty="0" smtClean="0"/>
              <a:t>PNF/VN</a:t>
            </a:r>
            <a:r>
              <a:rPr lang="en-US" altLang="ja-JP" sz="1600" kern="0" dirty="0"/>
              <a:t>F</a:t>
            </a:r>
            <a:r>
              <a:rPr lang="ja-JP" altLang="en-US" sz="1600" kern="0" dirty="0" err="1" smtClean="0"/>
              <a:t>、</a:t>
            </a:r>
            <a:r>
              <a:rPr lang="en-US" altLang="ja-JP" sz="1600" kern="0" dirty="0" smtClean="0"/>
              <a:t>IDS/IPS,</a:t>
            </a:r>
            <a:r>
              <a:rPr lang="ja-JP" altLang="en-US" sz="1600" kern="0" dirty="0"/>
              <a:t> </a:t>
            </a:r>
            <a:r>
              <a:rPr lang="en-US" altLang="ja-JP" sz="1600" kern="0" dirty="0" smtClean="0"/>
              <a:t>MVNO,</a:t>
            </a:r>
            <a:r>
              <a:rPr lang="ja-JP" altLang="en-US" sz="1600" kern="0" dirty="0" smtClean="0"/>
              <a:t> マルチクラウド）</a:t>
            </a:r>
            <a:endParaRPr lang="en-US" altLang="ja-JP" sz="1600" kern="0" dirty="0" smtClean="0"/>
          </a:p>
          <a:p>
            <a:pPr lvl="0" fontAlgn="base">
              <a:spcBef>
                <a:spcPts val="50"/>
              </a:spcBef>
              <a:spcAft>
                <a:spcPct val="0"/>
              </a:spcAft>
              <a:buClr>
                <a:srgbClr val="FFFFFF"/>
              </a:buClr>
            </a:pPr>
            <a:r>
              <a:rPr lang="ja-JP" altLang="en-US" sz="1600" kern="0" dirty="0" smtClean="0"/>
              <a:t>　　　　  </a:t>
            </a:r>
            <a:r>
              <a:rPr lang="en-US" altLang="ja-JP" sz="2400" b="1" u="sng" kern="0" dirty="0" smtClean="0">
                <a:solidFill>
                  <a:srgbClr val="000000"/>
                </a:solidFill>
              </a:rPr>
              <a:t>OSS</a:t>
            </a:r>
            <a:r>
              <a:rPr lang="ja-JP" altLang="en-US" sz="2400" b="1" u="sng" kern="0" dirty="0" smtClean="0">
                <a:solidFill>
                  <a:srgbClr val="000000"/>
                </a:solidFill>
              </a:rPr>
              <a:t>構築モデルにおけるネットワーク</a:t>
            </a:r>
            <a:r>
              <a:rPr lang="ja-JP" altLang="en-US" sz="2400" b="1" u="sng" kern="0" dirty="0">
                <a:solidFill>
                  <a:srgbClr val="000000"/>
                </a:solidFill>
              </a:rPr>
              <a:t>の</a:t>
            </a:r>
            <a:r>
              <a:rPr lang="ja-JP" altLang="en-US" sz="2400" b="1" u="sng" kern="0" dirty="0" smtClean="0">
                <a:solidFill>
                  <a:srgbClr val="000000"/>
                </a:solidFill>
              </a:rPr>
              <a:t>開発</a:t>
            </a:r>
            <a:endParaRPr lang="en-US" altLang="ja-JP" sz="2400" b="1" u="sng" kern="0" dirty="0">
              <a:solidFill>
                <a:srgbClr val="000000"/>
              </a:solidFill>
            </a:endParaRPr>
          </a:p>
          <a:p>
            <a:pPr lvl="0" fontAlgn="base">
              <a:spcBef>
                <a:spcPts val="50"/>
              </a:spcBef>
              <a:spcAft>
                <a:spcPct val="0"/>
              </a:spcAft>
              <a:buClr>
                <a:srgbClr val="FFFFFF"/>
              </a:buClr>
            </a:pPr>
            <a:r>
              <a:rPr lang="ja-JP" altLang="en-US" sz="1600" kern="0" dirty="0"/>
              <a:t>　　　　</a:t>
            </a:r>
            <a:r>
              <a:rPr lang="ja-JP" altLang="en-US" sz="1600" kern="0" dirty="0" smtClean="0"/>
              <a:t>・</a:t>
            </a:r>
            <a:r>
              <a:rPr lang="en-US" altLang="ja-JP" sz="1600" kern="0" dirty="0"/>
              <a:t>NEC</a:t>
            </a:r>
            <a:r>
              <a:rPr lang="ja-JP" altLang="en-US" sz="1600" kern="0" dirty="0"/>
              <a:t> </a:t>
            </a:r>
            <a:r>
              <a:rPr lang="en-US" altLang="ja-JP" sz="1600" kern="0" dirty="0"/>
              <a:t>Cloud</a:t>
            </a:r>
            <a:r>
              <a:rPr lang="ja-JP" altLang="en-US" sz="1600" kern="0" dirty="0"/>
              <a:t> </a:t>
            </a:r>
            <a:r>
              <a:rPr lang="en-US" altLang="ja-JP" sz="1600" kern="0" dirty="0" smtClean="0"/>
              <a:t>System</a:t>
            </a:r>
            <a:r>
              <a:rPr lang="ja-JP" altLang="en-US" sz="1600" kern="0" dirty="0" smtClean="0"/>
              <a:t> </a:t>
            </a:r>
            <a:r>
              <a:rPr lang="en-US" altLang="ja-JP" sz="1600" kern="0" dirty="0" smtClean="0"/>
              <a:t>(OSS</a:t>
            </a:r>
            <a:r>
              <a:rPr lang="ja-JP" altLang="en-US" sz="1600" kern="0" dirty="0" smtClean="0"/>
              <a:t>構築モデル）</a:t>
            </a:r>
            <a:r>
              <a:rPr lang="ja-JP" altLang="en-US" sz="1600" kern="0" dirty="0"/>
              <a:t>に</a:t>
            </a:r>
            <a:r>
              <a:rPr lang="ja-JP" altLang="en-US" sz="1600" kern="0" dirty="0" smtClean="0"/>
              <a:t>おける</a:t>
            </a:r>
            <a:r>
              <a:rPr lang="en-US" altLang="ja-JP" sz="1600" kern="0" dirty="0" smtClean="0"/>
              <a:t>SI</a:t>
            </a:r>
            <a:r>
              <a:rPr lang="ja-JP" altLang="en-US" sz="1600" kern="0" dirty="0" smtClean="0"/>
              <a:t>効率化設計テンプレート開発</a:t>
            </a:r>
            <a:endParaRPr lang="en-US" altLang="ja-JP" sz="1600" kern="0" dirty="0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174253" y="4025981"/>
            <a:ext cx="8784976" cy="742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sz="16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468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sz="1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sz="12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kern="0" dirty="0" smtClean="0">
                <a:latin typeface="+mj-ea"/>
                <a:ea typeface="+mj-ea"/>
              </a:rPr>
              <a:t>氏名：</a:t>
            </a:r>
            <a:r>
              <a:rPr lang="ja-JP" altLang="en-US" sz="2400" b="1" u="sng" kern="0" dirty="0">
                <a:latin typeface="+mj-ea"/>
                <a:ea typeface="+mj-ea"/>
              </a:rPr>
              <a:t>国本</a:t>
            </a:r>
            <a:r>
              <a:rPr lang="ja-JP" altLang="en-US" sz="2400" b="1" u="sng" kern="0" dirty="0" smtClean="0">
                <a:latin typeface="+mj-ea"/>
                <a:ea typeface="+mj-ea"/>
              </a:rPr>
              <a:t>　英悟</a:t>
            </a:r>
            <a:endParaRPr lang="en-US" altLang="ja-JP" sz="2400" b="1" u="sng" kern="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1800" kern="0" dirty="0" smtClean="0">
                <a:latin typeface="+mj-ea"/>
                <a:ea typeface="+mj-ea"/>
              </a:rPr>
              <a:t>所属：</a:t>
            </a:r>
            <a:r>
              <a:rPr lang="en-US" altLang="ja-JP" sz="1800" dirty="0"/>
              <a:t> NEC</a:t>
            </a:r>
            <a:r>
              <a:rPr lang="ja-JP" altLang="en-US" sz="1800" dirty="0"/>
              <a:t>ソリューションイノベータ</a:t>
            </a:r>
            <a:r>
              <a:rPr lang="en-US" altLang="ja-JP" sz="1800" dirty="0"/>
              <a:t>(</a:t>
            </a:r>
            <a:r>
              <a:rPr lang="ja-JP" altLang="en-US" sz="1800" dirty="0" smtClean="0"/>
              <a:t>株</a:t>
            </a:r>
            <a:r>
              <a:rPr lang="en-US" altLang="ja-JP" sz="1800" dirty="0" smtClean="0"/>
              <a:t>)</a:t>
            </a:r>
            <a:r>
              <a:rPr lang="ja-JP" altLang="en-US" sz="1800" dirty="0"/>
              <a:t>クラウド</a:t>
            </a:r>
            <a:r>
              <a:rPr lang="en-US" altLang="ja-JP" sz="1800" dirty="0"/>
              <a:t>NW</a:t>
            </a:r>
            <a:r>
              <a:rPr lang="ja-JP" altLang="en-US" sz="1800" dirty="0"/>
              <a:t>ソリューション事業部</a:t>
            </a:r>
            <a:endParaRPr lang="en-US" altLang="ja-JP" sz="1800" kern="0" dirty="0" smtClean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618" y="4774187"/>
            <a:ext cx="8658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50"/>
              </a:spcBef>
              <a:spcAft>
                <a:spcPct val="0"/>
              </a:spcAft>
              <a:buClr>
                <a:srgbClr val="FFFFFF"/>
              </a:buClr>
            </a:pPr>
            <a:r>
              <a:rPr lang="ja-JP" altLang="en-US" sz="2400" kern="0" dirty="0"/>
              <a:t>現職</a:t>
            </a:r>
            <a:r>
              <a:rPr lang="ja-JP" altLang="en-US" sz="2400" kern="0" dirty="0" smtClean="0"/>
              <a:t>：</a:t>
            </a:r>
            <a:r>
              <a:rPr lang="ja-JP" altLang="en-US" sz="2400" b="1" u="sng" kern="0" dirty="0" smtClean="0"/>
              <a:t>ネットワークの設計・開発</a:t>
            </a:r>
            <a:endParaRPr lang="en-US" altLang="ja-JP" sz="2400" b="1" u="sng" kern="0" dirty="0"/>
          </a:p>
          <a:p>
            <a:pPr marL="360363" lvl="1" indent="-214313"/>
            <a:r>
              <a:rPr lang="ja-JP" altLang="en-US" sz="1600" kern="0" dirty="0"/>
              <a:t>　　　　</a:t>
            </a:r>
            <a:r>
              <a:rPr lang="ja-JP" altLang="en-US" sz="2000" dirty="0"/>
              <a:t>・ネットワークアーキテクチャと実装検討</a:t>
            </a:r>
            <a:endParaRPr lang="en-US" altLang="ja-JP" sz="2000" dirty="0"/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346841" y="3871380"/>
            <a:ext cx="8198069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正方形/長方形 12"/>
          <p:cNvSpPr/>
          <p:nvPr/>
        </p:nvSpPr>
        <p:spPr>
          <a:xfrm>
            <a:off x="98578" y="5548379"/>
            <a:ext cx="8658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50"/>
              </a:spcBef>
              <a:spcAft>
                <a:spcPct val="0"/>
              </a:spcAft>
              <a:buClr>
                <a:srgbClr val="FFFFFF"/>
              </a:buClr>
            </a:pPr>
            <a:r>
              <a:rPr lang="ja-JP" altLang="en-US" sz="2400" kern="0" dirty="0"/>
              <a:t>特技</a:t>
            </a:r>
            <a:r>
              <a:rPr lang="ja-JP" altLang="en-US" sz="2400" kern="0" dirty="0" smtClean="0"/>
              <a:t>：</a:t>
            </a:r>
            <a:r>
              <a:rPr lang="ja-JP" altLang="en-US" sz="2000" dirty="0" smtClean="0"/>
              <a:t>・シンプル</a:t>
            </a:r>
            <a:r>
              <a:rPr lang="ja-JP" altLang="en-US" sz="2000" dirty="0"/>
              <a:t>に</a:t>
            </a:r>
            <a:r>
              <a:rPr lang="en-US" altLang="ja-JP" sz="2000" dirty="0"/>
              <a:t>…</a:t>
            </a:r>
            <a:r>
              <a:rPr lang="ja-JP" altLang="en-US" sz="2000" dirty="0"/>
              <a:t>美しさ追及</a:t>
            </a:r>
            <a:r>
              <a:rPr lang="en-US" altLang="ja-JP" sz="2000" dirty="0" smtClean="0"/>
              <a:t>…</a:t>
            </a:r>
            <a:r>
              <a:rPr lang="ja-JP" altLang="en-US" b="1" u="sng" kern="0" dirty="0">
                <a:solidFill>
                  <a:srgbClr val="FF0000"/>
                </a:solidFill>
              </a:rPr>
              <a:t>（本日はここをお話しします</a:t>
            </a:r>
            <a:r>
              <a:rPr lang="ja-JP" altLang="en-US" b="1" u="sng" kern="0" dirty="0" smtClean="0">
                <a:solidFill>
                  <a:srgbClr val="FF0000"/>
                </a:solidFill>
              </a:rPr>
              <a:t>）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2000" dirty="0" smtClean="0"/>
              <a:t>　　     ・複雑</a:t>
            </a:r>
            <a:r>
              <a:rPr lang="ja-JP" altLang="en-US" sz="2000" dirty="0"/>
              <a:t>な仕掛け、機能てんこ盛りの</a:t>
            </a:r>
            <a:r>
              <a:rPr lang="en-US" altLang="ja-JP" sz="2000" dirty="0"/>
              <a:t>NW</a:t>
            </a:r>
            <a:r>
              <a:rPr lang="ja-JP" altLang="en-US" sz="2000" dirty="0"/>
              <a:t>はトラブる</a:t>
            </a:r>
            <a:r>
              <a:rPr lang="en-US" altLang="ja-JP" sz="2000" dirty="0"/>
              <a:t>…</a:t>
            </a:r>
            <a:r>
              <a:rPr lang="ja-JP" altLang="en-US" sz="2000" dirty="0" err="1"/>
              <a:t>。</a:t>
            </a:r>
            <a:endParaRPr lang="en-US" altLang="ja-JP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68098" y="3164921"/>
            <a:ext cx="865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50"/>
              </a:spcBef>
              <a:spcAft>
                <a:spcPct val="0"/>
              </a:spcAft>
              <a:buClr>
                <a:srgbClr val="FFFFFF"/>
              </a:buClr>
            </a:pPr>
            <a:r>
              <a:rPr lang="ja-JP" altLang="en-US" sz="2400" kern="0" dirty="0"/>
              <a:t>特技</a:t>
            </a:r>
            <a:r>
              <a:rPr lang="ja-JP" altLang="en-US" sz="2400" kern="0" dirty="0" smtClean="0"/>
              <a:t>：</a:t>
            </a:r>
            <a:r>
              <a:rPr lang="ja-JP" altLang="en-US" sz="2000" dirty="0" smtClean="0"/>
              <a:t>・むかしは</a:t>
            </a:r>
            <a:r>
              <a:rPr lang="en-US" altLang="ja-JP" sz="2000" dirty="0" smtClean="0"/>
              <a:t>IPv6</a:t>
            </a:r>
            <a:r>
              <a:rPr lang="ja-JP" altLang="en-US" sz="2000" dirty="0" err="1" smtClean="0"/>
              <a:t>やさんで</a:t>
            </a:r>
            <a:r>
              <a:rPr lang="ja-JP" altLang="en-US" sz="2000" dirty="0" smtClean="0"/>
              <a:t>した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8436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2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現在</a:t>
            </a:r>
            <a:r>
              <a:rPr lang="ja-JP" altLang="en-US" dirty="0" smtClean="0"/>
              <a:t>の提供可能ネットワーク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98086" y="2361216"/>
            <a:ext cx="8735068" cy="3962911"/>
            <a:chOff x="298086" y="686300"/>
            <a:chExt cx="8735068" cy="5637828"/>
          </a:xfrm>
        </p:grpSpPr>
        <p:sp>
          <p:nvSpPr>
            <p:cNvPr id="5" name="角丸四角形 4"/>
            <p:cNvSpPr/>
            <p:nvPr/>
          </p:nvSpPr>
          <p:spPr>
            <a:xfrm>
              <a:off x="2204232" y="3040039"/>
              <a:ext cx="3569576" cy="3234852"/>
            </a:xfrm>
            <a:prstGeom prst="roundRect">
              <a:avLst>
                <a:gd name="adj" fmla="val 4266"/>
              </a:avLst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 w="6350">
              <a:solidFill>
                <a:srgbClr val="808080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2925942" y="3345027"/>
              <a:ext cx="0" cy="55211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" name="角丸四角形 6"/>
            <p:cNvSpPr/>
            <p:nvPr/>
          </p:nvSpPr>
          <p:spPr>
            <a:xfrm>
              <a:off x="7215094" y="794722"/>
              <a:ext cx="1818060" cy="1182179"/>
            </a:xfrm>
            <a:prstGeom prst="roundRect">
              <a:avLst>
                <a:gd name="adj" fmla="val 4266"/>
              </a:avLst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808080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1706211" y="700338"/>
              <a:ext cx="1984800" cy="824521"/>
            </a:xfrm>
            <a:prstGeom prst="roundRect">
              <a:avLst>
                <a:gd name="adj" fmla="val 4266"/>
              </a:avLst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808080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7274728" y="2528169"/>
              <a:ext cx="1746690" cy="1943822"/>
            </a:xfrm>
            <a:prstGeom prst="roundRect">
              <a:avLst>
                <a:gd name="adj" fmla="val 4266"/>
              </a:avLst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808080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304800" y="4779124"/>
              <a:ext cx="1602904" cy="1495767"/>
            </a:xfrm>
            <a:prstGeom prst="roundRect">
              <a:avLst>
                <a:gd name="adj" fmla="val 4266"/>
              </a:avLst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808080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4785355" y="1549475"/>
              <a:ext cx="0" cy="87331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" name="直線コネクタ 11"/>
            <p:cNvCxnSpPr/>
            <p:nvPr/>
          </p:nvCxnSpPr>
          <p:spPr>
            <a:xfrm>
              <a:off x="3069584" y="2760737"/>
              <a:ext cx="108012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" name="直線コネクタ 12"/>
            <p:cNvCxnSpPr/>
            <p:nvPr/>
          </p:nvCxnSpPr>
          <p:spPr>
            <a:xfrm>
              <a:off x="4272347" y="2428273"/>
              <a:ext cx="0" cy="84180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直線コネクタ 13"/>
            <p:cNvCxnSpPr/>
            <p:nvPr/>
          </p:nvCxnSpPr>
          <p:spPr>
            <a:xfrm>
              <a:off x="4129186" y="2422787"/>
              <a:ext cx="104054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直線コネクタ 14"/>
            <p:cNvCxnSpPr/>
            <p:nvPr/>
          </p:nvCxnSpPr>
          <p:spPr>
            <a:xfrm flipH="1">
              <a:off x="4035480" y="2760737"/>
              <a:ext cx="3334" cy="52001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" name="直線コネクタ 15"/>
            <p:cNvCxnSpPr/>
            <p:nvPr/>
          </p:nvCxnSpPr>
          <p:spPr>
            <a:xfrm>
              <a:off x="304800" y="4032501"/>
              <a:ext cx="536400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直線コネクタ 16"/>
            <p:cNvCxnSpPr/>
            <p:nvPr/>
          </p:nvCxnSpPr>
          <p:spPr>
            <a:xfrm>
              <a:off x="304800" y="4182511"/>
              <a:ext cx="536400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直線コネクタ 17"/>
            <p:cNvCxnSpPr/>
            <p:nvPr/>
          </p:nvCxnSpPr>
          <p:spPr>
            <a:xfrm>
              <a:off x="304800" y="4319640"/>
              <a:ext cx="536400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直線コネクタ 18"/>
            <p:cNvCxnSpPr/>
            <p:nvPr/>
          </p:nvCxnSpPr>
          <p:spPr>
            <a:xfrm>
              <a:off x="304800" y="4469650"/>
              <a:ext cx="536400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直線コネクタ 19"/>
            <p:cNvCxnSpPr/>
            <p:nvPr/>
          </p:nvCxnSpPr>
          <p:spPr>
            <a:xfrm>
              <a:off x="4250176" y="3525345"/>
              <a:ext cx="0" cy="65716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直線コネクタ 20"/>
            <p:cNvCxnSpPr/>
            <p:nvPr/>
          </p:nvCxnSpPr>
          <p:spPr>
            <a:xfrm>
              <a:off x="4355857" y="3602392"/>
              <a:ext cx="0" cy="72488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直線コネクタ 21"/>
            <p:cNvCxnSpPr/>
            <p:nvPr/>
          </p:nvCxnSpPr>
          <p:spPr>
            <a:xfrm flipV="1">
              <a:off x="304800" y="3882428"/>
              <a:ext cx="5364000" cy="129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" name="直線コネクタ 22"/>
            <p:cNvCxnSpPr/>
            <p:nvPr/>
          </p:nvCxnSpPr>
          <p:spPr>
            <a:xfrm>
              <a:off x="3539140" y="3895372"/>
              <a:ext cx="0" cy="988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" name="右中かっこ 23"/>
            <p:cNvSpPr/>
            <p:nvPr/>
          </p:nvSpPr>
          <p:spPr>
            <a:xfrm>
              <a:off x="5832140" y="3858009"/>
              <a:ext cx="76445" cy="656080"/>
            </a:xfrm>
            <a:prstGeom prst="rightBrac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4144495" y="3427153"/>
              <a:ext cx="0" cy="60534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" name="直線コネクタ 25"/>
            <p:cNvCxnSpPr/>
            <p:nvPr/>
          </p:nvCxnSpPr>
          <p:spPr>
            <a:xfrm>
              <a:off x="4461539" y="3502835"/>
              <a:ext cx="0" cy="96681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7" name="直線コネクタ 26"/>
            <p:cNvCxnSpPr/>
            <p:nvPr/>
          </p:nvCxnSpPr>
          <p:spPr>
            <a:xfrm>
              <a:off x="4038814" y="3427153"/>
              <a:ext cx="0" cy="45533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" name="直線コネクタ 27"/>
            <p:cNvCxnSpPr/>
            <p:nvPr/>
          </p:nvCxnSpPr>
          <p:spPr>
            <a:xfrm flipV="1">
              <a:off x="2348930" y="5515732"/>
              <a:ext cx="1700679" cy="186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9" name="直線コネクタ 28"/>
            <p:cNvCxnSpPr/>
            <p:nvPr/>
          </p:nvCxnSpPr>
          <p:spPr>
            <a:xfrm>
              <a:off x="2348930" y="5836374"/>
              <a:ext cx="510339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0" name="直線コネクタ 29"/>
            <p:cNvCxnSpPr/>
            <p:nvPr/>
          </p:nvCxnSpPr>
          <p:spPr>
            <a:xfrm>
              <a:off x="3571337" y="5137980"/>
              <a:ext cx="0" cy="37961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1" name="直線コネクタ 30"/>
            <p:cNvCxnSpPr/>
            <p:nvPr/>
          </p:nvCxnSpPr>
          <p:spPr>
            <a:xfrm>
              <a:off x="5078682" y="5195929"/>
              <a:ext cx="0" cy="63570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" name="直線コネクタ 31"/>
            <p:cNvCxnSpPr/>
            <p:nvPr/>
          </p:nvCxnSpPr>
          <p:spPr>
            <a:xfrm>
              <a:off x="3714084" y="5137980"/>
              <a:ext cx="0" cy="69365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" name="直線コネクタ 32"/>
            <p:cNvCxnSpPr/>
            <p:nvPr/>
          </p:nvCxnSpPr>
          <p:spPr>
            <a:xfrm>
              <a:off x="2348930" y="6081032"/>
              <a:ext cx="510339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直線コネクタ 33"/>
            <p:cNvCxnSpPr/>
            <p:nvPr/>
          </p:nvCxnSpPr>
          <p:spPr>
            <a:xfrm>
              <a:off x="5265917" y="5137980"/>
              <a:ext cx="0" cy="94305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直線コネクタ 34"/>
            <p:cNvCxnSpPr/>
            <p:nvPr/>
          </p:nvCxnSpPr>
          <p:spPr>
            <a:xfrm>
              <a:off x="3861672" y="5126273"/>
              <a:ext cx="0" cy="94892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直線コネクタ 35"/>
            <p:cNvCxnSpPr/>
            <p:nvPr/>
          </p:nvCxnSpPr>
          <p:spPr>
            <a:xfrm>
              <a:off x="2819056" y="5156051"/>
              <a:ext cx="0" cy="361544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" name="直線コネクタ 36"/>
            <p:cNvCxnSpPr/>
            <p:nvPr/>
          </p:nvCxnSpPr>
          <p:spPr>
            <a:xfrm>
              <a:off x="3726002" y="4182511"/>
              <a:ext cx="0" cy="59661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8" name="直線コネクタ 37"/>
            <p:cNvCxnSpPr/>
            <p:nvPr/>
          </p:nvCxnSpPr>
          <p:spPr>
            <a:xfrm>
              <a:off x="3912863" y="4469650"/>
              <a:ext cx="0" cy="309474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" name="直線コネクタ 38"/>
            <p:cNvCxnSpPr/>
            <p:nvPr/>
          </p:nvCxnSpPr>
          <p:spPr>
            <a:xfrm>
              <a:off x="3819433" y="4327277"/>
              <a:ext cx="0" cy="45184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" name="直線コネクタ 39"/>
            <p:cNvCxnSpPr/>
            <p:nvPr/>
          </p:nvCxnSpPr>
          <p:spPr>
            <a:xfrm>
              <a:off x="3632571" y="4032501"/>
              <a:ext cx="0" cy="74662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" name="直線コネクタ 40"/>
            <p:cNvCxnSpPr/>
            <p:nvPr/>
          </p:nvCxnSpPr>
          <p:spPr>
            <a:xfrm>
              <a:off x="4974239" y="3895372"/>
              <a:ext cx="0" cy="101610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" name="直線コネクタ 41"/>
            <p:cNvCxnSpPr/>
            <p:nvPr/>
          </p:nvCxnSpPr>
          <p:spPr>
            <a:xfrm>
              <a:off x="5169727" y="4182511"/>
              <a:ext cx="0" cy="59661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" name="直線コネクタ 42"/>
            <p:cNvCxnSpPr/>
            <p:nvPr/>
          </p:nvCxnSpPr>
          <p:spPr>
            <a:xfrm>
              <a:off x="5365214" y="4469650"/>
              <a:ext cx="0" cy="309474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" name="直線コネクタ 43"/>
            <p:cNvCxnSpPr/>
            <p:nvPr/>
          </p:nvCxnSpPr>
          <p:spPr>
            <a:xfrm>
              <a:off x="5267471" y="4327277"/>
              <a:ext cx="0" cy="45184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" name="直線コネクタ 44"/>
            <p:cNvCxnSpPr/>
            <p:nvPr/>
          </p:nvCxnSpPr>
          <p:spPr>
            <a:xfrm>
              <a:off x="5071983" y="4032501"/>
              <a:ext cx="0" cy="87898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直線コネクタ 45"/>
            <p:cNvCxnSpPr/>
            <p:nvPr/>
          </p:nvCxnSpPr>
          <p:spPr>
            <a:xfrm>
              <a:off x="4473227" y="2752007"/>
              <a:ext cx="0" cy="60689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" name="直線コネクタ 46"/>
            <p:cNvCxnSpPr/>
            <p:nvPr/>
          </p:nvCxnSpPr>
          <p:spPr>
            <a:xfrm>
              <a:off x="3502277" y="2457509"/>
              <a:ext cx="0" cy="29449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" name="直線コネクタ 47"/>
            <p:cNvCxnSpPr/>
            <p:nvPr/>
          </p:nvCxnSpPr>
          <p:spPr>
            <a:xfrm>
              <a:off x="1280364" y="3897139"/>
              <a:ext cx="0" cy="1329894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" name="直線コネクタ 48"/>
            <p:cNvCxnSpPr/>
            <p:nvPr/>
          </p:nvCxnSpPr>
          <p:spPr>
            <a:xfrm>
              <a:off x="1451908" y="4194597"/>
              <a:ext cx="0" cy="122254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" name="直線コネクタ 49"/>
            <p:cNvCxnSpPr/>
            <p:nvPr/>
          </p:nvCxnSpPr>
          <p:spPr>
            <a:xfrm>
              <a:off x="1623450" y="4480817"/>
              <a:ext cx="0" cy="93632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1" name="直線コネクタ 50"/>
            <p:cNvCxnSpPr/>
            <p:nvPr/>
          </p:nvCxnSpPr>
          <p:spPr>
            <a:xfrm>
              <a:off x="1537680" y="4327277"/>
              <a:ext cx="0" cy="1027844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" name="直線コネクタ 51"/>
            <p:cNvCxnSpPr/>
            <p:nvPr/>
          </p:nvCxnSpPr>
          <p:spPr>
            <a:xfrm>
              <a:off x="1366136" y="4044587"/>
              <a:ext cx="0" cy="1310534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3" name="直線コネクタ 52"/>
            <p:cNvCxnSpPr/>
            <p:nvPr/>
          </p:nvCxnSpPr>
          <p:spPr>
            <a:xfrm>
              <a:off x="419100" y="5889808"/>
              <a:ext cx="1375318" cy="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" name="直線コネクタ 53"/>
            <p:cNvCxnSpPr/>
            <p:nvPr/>
          </p:nvCxnSpPr>
          <p:spPr>
            <a:xfrm>
              <a:off x="830553" y="5459280"/>
              <a:ext cx="0" cy="437796"/>
            </a:xfrm>
            <a:prstGeom prst="line">
              <a:avLst/>
            </a:prstGeom>
            <a:noFill/>
            <a:ln w="19050" cap="flat" cmpd="sng" algn="ctr">
              <a:solidFill>
                <a:srgbClr val="80808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" name="直線コネクタ 54"/>
            <p:cNvCxnSpPr/>
            <p:nvPr/>
          </p:nvCxnSpPr>
          <p:spPr>
            <a:xfrm>
              <a:off x="1434101" y="5477750"/>
              <a:ext cx="0" cy="43018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6" name="角丸四角形 55"/>
            <p:cNvSpPr/>
            <p:nvPr/>
          </p:nvSpPr>
          <p:spPr>
            <a:xfrm>
              <a:off x="298086" y="4761148"/>
              <a:ext cx="757948" cy="217718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ハウジング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4354620" y="2744924"/>
              <a:ext cx="21045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" name="直線コネクタ 57"/>
            <p:cNvCxnSpPr/>
            <p:nvPr/>
          </p:nvCxnSpPr>
          <p:spPr>
            <a:xfrm>
              <a:off x="6258038" y="2180148"/>
              <a:ext cx="0" cy="56477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9" name="直線コネクタ 58"/>
            <p:cNvCxnSpPr>
              <a:endCxn id="60" idx="0"/>
            </p:cNvCxnSpPr>
            <p:nvPr/>
          </p:nvCxnSpPr>
          <p:spPr>
            <a:xfrm>
              <a:off x="2819056" y="1861129"/>
              <a:ext cx="710246" cy="417831"/>
            </a:xfrm>
            <a:prstGeom prst="line">
              <a:avLst/>
            </a:prstGeom>
            <a:noFill/>
            <a:ln w="9525" cap="flat" cmpd="sng" algn="ctr">
              <a:solidFill>
                <a:srgbClr val="808080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0" name="角丸四角形 59"/>
            <p:cNvSpPr/>
            <p:nvPr/>
          </p:nvSpPr>
          <p:spPr>
            <a:xfrm>
              <a:off x="3069584" y="2278960"/>
              <a:ext cx="919436" cy="298625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データセンター間</a:t>
              </a:r>
              <a:endParaRPr kumimoji="0" lang="en-US" altLang="ja-JP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 panose="020B0604030504040204" pitchFamily="50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ネットワーク</a:t>
              </a:r>
              <a:r>
                <a:rPr kumimoji="0" lang="en-US" altLang="ja-JP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(L3)</a:t>
              </a:r>
              <a:endParaRPr kumimoji="0" lang="ja-JP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 panose="020B0604030504040204" pitchFamily="50" charset="-128"/>
              </a:endParaRPr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6249413" y="1435408"/>
              <a:ext cx="0" cy="672541"/>
            </a:xfrm>
            <a:prstGeom prst="line">
              <a:avLst/>
            </a:prstGeom>
            <a:noFill/>
            <a:ln w="9525" cap="flat" cmpd="sng" algn="ctr">
              <a:solidFill>
                <a:srgbClr val="808080">
                  <a:lumMod val="60000"/>
                  <a:lumOff val="40000"/>
                </a:srgbClr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2" name="角丸四角形 61"/>
            <p:cNvSpPr/>
            <p:nvPr/>
          </p:nvSpPr>
          <p:spPr>
            <a:xfrm>
              <a:off x="1701944" y="686300"/>
              <a:ext cx="716771" cy="197873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NEC</a:t>
              </a:r>
              <a:r>
                <a:rPr kumimoji="0" lang="ja-JP" alt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他</a:t>
              </a:r>
              <a:r>
                <a:rPr kumimoji="0" lang="en-US" altLang="ja-JP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DC</a:t>
              </a:r>
              <a:endParaRPr kumimoji="0" lang="ja-JP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 panose="020B0604030504040204" pitchFamily="50" charset="-128"/>
              </a:endParaRPr>
            </a:p>
          </p:txBody>
        </p:sp>
        <p:cxnSp>
          <p:nvCxnSpPr>
            <p:cNvPr id="63" name="直線コネクタ 62"/>
            <p:cNvCxnSpPr>
              <a:stCxn id="96" idx="3"/>
              <a:endCxn id="115" idx="1"/>
            </p:cNvCxnSpPr>
            <p:nvPr/>
          </p:nvCxnSpPr>
          <p:spPr>
            <a:xfrm flipV="1">
              <a:off x="4580517" y="3347888"/>
              <a:ext cx="2952707" cy="207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64" name="角丸四角形 63"/>
            <p:cNvSpPr/>
            <p:nvPr/>
          </p:nvSpPr>
          <p:spPr>
            <a:xfrm>
              <a:off x="5871480" y="844769"/>
              <a:ext cx="755864" cy="204857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専用線接続</a:t>
              </a:r>
              <a:endParaRPr kumimoji="0" lang="en-US" altLang="ja-JP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 panose="020B0604030504040204" pitchFamily="50" charset="-128"/>
              </a:endParaRPr>
            </a:p>
          </p:txBody>
        </p:sp>
        <p:cxnSp>
          <p:nvCxnSpPr>
            <p:cNvPr id="65" name="直線コネクタ 64"/>
            <p:cNvCxnSpPr/>
            <p:nvPr/>
          </p:nvCxnSpPr>
          <p:spPr>
            <a:xfrm>
              <a:off x="6192752" y="5319117"/>
              <a:ext cx="0" cy="51252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6" name="直線コネクタ 65"/>
            <p:cNvCxnSpPr/>
            <p:nvPr/>
          </p:nvCxnSpPr>
          <p:spPr>
            <a:xfrm>
              <a:off x="6326202" y="1408799"/>
              <a:ext cx="2098226" cy="0"/>
            </a:xfrm>
            <a:prstGeom prst="line">
              <a:avLst/>
            </a:prstGeom>
            <a:noFill/>
            <a:ln w="9525" cap="flat" cmpd="sng" algn="ctr">
              <a:solidFill>
                <a:srgbClr val="808080">
                  <a:lumMod val="60000"/>
                  <a:lumOff val="40000"/>
                </a:srgbClr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7" name="直線コネクタ 66"/>
            <p:cNvCxnSpPr>
              <a:endCxn id="122" idx="2"/>
            </p:cNvCxnSpPr>
            <p:nvPr/>
          </p:nvCxnSpPr>
          <p:spPr>
            <a:xfrm flipV="1">
              <a:off x="6218213" y="4347188"/>
              <a:ext cx="1567323" cy="81951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68" name="角丸四角形 67"/>
            <p:cNvSpPr/>
            <p:nvPr/>
          </p:nvSpPr>
          <p:spPr>
            <a:xfrm>
              <a:off x="7272300" y="2524948"/>
              <a:ext cx="786818" cy="227059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利用者拠点</a:t>
              </a:r>
            </a:p>
          </p:txBody>
        </p:sp>
        <p:cxnSp>
          <p:nvCxnSpPr>
            <p:cNvPr id="69" name="直線コネクタ 68"/>
            <p:cNvCxnSpPr>
              <a:stCxn id="115" idx="3"/>
              <a:endCxn id="116" idx="1"/>
            </p:cNvCxnSpPr>
            <p:nvPr/>
          </p:nvCxnSpPr>
          <p:spPr>
            <a:xfrm>
              <a:off x="8026184" y="3347888"/>
              <a:ext cx="304110" cy="3478"/>
            </a:xfrm>
            <a:prstGeom prst="line">
              <a:avLst/>
            </a:prstGeom>
            <a:noFill/>
            <a:ln w="9525" cap="flat" cmpd="sng" algn="ctr">
              <a:solidFill>
                <a:srgbClr val="808080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70" name="テキスト ボックス 69"/>
            <p:cNvSpPr txBox="1"/>
            <p:nvPr/>
          </p:nvSpPr>
          <p:spPr>
            <a:xfrm>
              <a:off x="5857759" y="4092212"/>
              <a:ext cx="12202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①サーバ接続用</a:t>
              </a:r>
              <a:r>
                <a:rPr kumimoji="0" lang="en-US" altLang="ja-JP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LAN</a:t>
              </a:r>
              <a:endParaRPr kumimoji="0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メイリオ" panose="020B0604030504040204" pitchFamily="50" charset="-128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5076056" y="2766120"/>
              <a:ext cx="12202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②専用線接続用</a:t>
              </a:r>
              <a:r>
                <a:rPr kumimoji="0" lang="en-US" altLang="ja-JP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LAN</a:t>
              </a:r>
              <a:endParaRPr kumimoji="0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メイリオ" panose="020B0604030504040204" pitchFamily="50" charset="-128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4343480" y="2478088"/>
              <a:ext cx="16818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③インターネット接続用</a:t>
              </a:r>
              <a:r>
                <a:rPr kumimoji="0" lang="en-US" altLang="ja-JP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LAN</a:t>
              </a:r>
              <a:endParaRPr kumimoji="0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メイリオ" panose="020B0604030504040204" pitchFamily="50" charset="-128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204232" y="2816932"/>
              <a:ext cx="18453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⑦</a:t>
              </a:r>
              <a:r>
                <a:rPr kumimoji="0" lang="en-US" altLang="ja-JP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DC</a:t>
              </a:r>
              <a:r>
                <a:rPr kumimoji="0" lang="ja-JP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間ネットワーク接続用</a:t>
              </a:r>
              <a:r>
                <a:rPr kumimoji="0" lang="en-US" altLang="ja-JP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LAN</a:t>
              </a:r>
              <a:endParaRPr kumimoji="0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メイリオ" panose="020B0604030504040204" pitchFamily="50" charset="-128"/>
              </a:endParaRPr>
            </a:p>
          </p:txBody>
        </p:sp>
        <p:sp>
          <p:nvSpPr>
            <p:cNvPr id="74" name="角丸四角形 73"/>
            <p:cNvSpPr/>
            <p:nvPr/>
          </p:nvSpPr>
          <p:spPr>
            <a:xfrm>
              <a:off x="5064470" y="3032956"/>
              <a:ext cx="731666" cy="193182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テナント</a:t>
              </a:r>
            </a:p>
          </p:txBody>
        </p:sp>
        <p:cxnSp>
          <p:nvCxnSpPr>
            <p:cNvPr id="75" name="直線コネクタ 74"/>
            <p:cNvCxnSpPr/>
            <p:nvPr/>
          </p:nvCxnSpPr>
          <p:spPr>
            <a:xfrm flipH="1">
              <a:off x="1860846" y="1945588"/>
              <a:ext cx="507068" cy="333373"/>
            </a:xfrm>
            <a:prstGeom prst="line">
              <a:avLst/>
            </a:prstGeom>
            <a:noFill/>
            <a:ln w="9525" cap="flat" cmpd="sng" algn="ctr">
              <a:solidFill>
                <a:srgbClr val="808080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6" name="直線コネクタ 75"/>
            <p:cNvCxnSpPr/>
            <p:nvPr/>
          </p:nvCxnSpPr>
          <p:spPr>
            <a:xfrm>
              <a:off x="1631899" y="2485248"/>
              <a:ext cx="0" cy="1423924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7" name="直線コネクタ 76"/>
            <p:cNvCxnSpPr/>
            <p:nvPr/>
          </p:nvCxnSpPr>
          <p:spPr>
            <a:xfrm>
              <a:off x="1731434" y="2528168"/>
              <a:ext cx="0" cy="150433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8" name="直線コネクタ 77"/>
            <p:cNvCxnSpPr/>
            <p:nvPr/>
          </p:nvCxnSpPr>
          <p:spPr>
            <a:xfrm>
              <a:off x="1830969" y="2457509"/>
              <a:ext cx="0" cy="172500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9" name="直線コネクタ 78"/>
            <p:cNvCxnSpPr/>
            <p:nvPr/>
          </p:nvCxnSpPr>
          <p:spPr>
            <a:xfrm>
              <a:off x="2030039" y="2528168"/>
              <a:ext cx="0" cy="194148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0" name="直線コネクタ 79"/>
            <p:cNvCxnSpPr/>
            <p:nvPr/>
          </p:nvCxnSpPr>
          <p:spPr>
            <a:xfrm>
              <a:off x="1930504" y="2528168"/>
              <a:ext cx="0" cy="180908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1" name="直線コネクタ 80"/>
            <p:cNvCxnSpPr/>
            <p:nvPr/>
          </p:nvCxnSpPr>
          <p:spPr>
            <a:xfrm>
              <a:off x="2651279" y="1547339"/>
              <a:ext cx="0" cy="398249"/>
            </a:xfrm>
            <a:prstGeom prst="line">
              <a:avLst/>
            </a:prstGeom>
            <a:noFill/>
            <a:ln w="9525" cap="flat" cmpd="sng" algn="ctr">
              <a:solidFill>
                <a:srgbClr val="808080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2" name="テキスト ボックス 81"/>
            <p:cNvSpPr txBox="1"/>
            <p:nvPr/>
          </p:nvSpPr>
          <p:spPr>
            <a:xfrm>
              <a:off x="2256866" y="5552123"/>
              <a:ext cx="14510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④ストレージ接続用</a:t>
              </a:r>
              <a:r>
                <a:rPr kumimoji="0" lang="en-US" altLang="ja-JP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LAN</a:t>
              </a:r>
              <a:endParaRPr kumimoji="0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メイリオ" panose="020B0604030504040204" pitchFamily="50" charset="-128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5773807" y="5844150"/>
              <a:ext cx="12202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⑤テナント管理</a:t>
              </a:r>
              <a:r>
                <a:rPr kumimoji="0" lang="en-US" altLang="ja-JP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LAN</a:t>
              </a:r>
              <a:endParaRPr kumimoji="0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メイリオ" panose="020B0604030504040204" pitchFamily="50" charset="-128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5773807" y="6093296"/>
              <a:ext cx="1104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⑥事業者管理</a:t>
              </a:r>
              <a:r>
                <a:rPr kumimoji="0" lang="en-US" altLang="ja-JP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LAN</a:t>
              </a:r>
              <a:endParaRPr kumimoji="0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メイリオ" panose="020B0604030504040204" pitchFamily="50" charset="-128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6561226" y="3366964"/>
              <a:ext cx="8136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IPsec-VPN</a:t>
              </a:r>
              <a:endParaRPr kumimoji="0" lang="ja-JP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メイリオ" panose="020B0604030504040204" pitchFamily="50" charset="-128"/>
              </a:endParaRPr>
            </a:p>
          </p:txBody>
        </p:sp>
        <p:cxnSp>
          <p:nvCxnSpPr>
            <p:cNvPr id="86" name="直線コネクタ 85"/>
            <p:cNvCxnSpPr/>
            <p:nvPr/>
          </p:nvCxnSpPr>
          <p:spPr>
            <a:xfrm>
              <a:off x="539745" y="3489383"/>
              <a:ext cx="0" cy="96974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7" name="直線コネクタ 86"/>
            <p:cNvCxnSpPr/>
            <p:nvPr/>
          </p:nvCxnSpPr>
          <p:spPr>
            <a:xfrm>
              <a:off x="652995" y="3489383"/>
              <a:ext cx="0" cy="84786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8" name="直線コネクタ 87"/>
            <p:cNvCxnSpPr/>
            <p:nvPr/>
          </p:nvCxnSpPr>
          <p:spPr>
            <a:xfrm>
              <a:off x="766245" y="3489383"/>
              <a:ext cx="0" cy="69312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9" name="直線コネクタ 88"/>
            <p:cNvCxnSpPr/>
            <p:nvPr/>
          </p:nvCxnSpPr>
          <p:spPr>
            <a:xfrm>
              <a:off x="879495" y="3489383"/>
              <a:ext cx="0" cy="555204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0" name="直線コネクタ 89"/>
            <p:cNvCxnSpPr/>
            <p:nvPr/>
          </p:nvCxnSpPr>
          <p:spPr>
            <a:xfrm>
              <a:off x="992746" y="3489383"/>
              <a:ext cx="0" cy="40598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1" name="角丸四角形 90"/>
            <p:cNvSpPr/>
            <p:nvPr/>
          </p:nvSpPr>
          <p:spPr>
            <a:xfrm>
              <a:off x="4261701" y="844768"/>
              <a:ext cx="1005770" cy="204857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インターネット接続</a:t>
              </a:r>
              <a:endParaRPr kumimoji="0" lang="en-US" altLang="ja-JP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 panose="020B0604030504040204" pitchFamily="50" charset="-128"/>
              </a:endParaRPr>
            </a:p>
          </p:txBody>
        </p:sp>
        <p:sp>
          <p:nvSpPr>
            <p:cNvPr id="92" name="角丸四角形 91"/>
            <p:cNvSpPr/>
            <p:nvPr/>
          </p:nvSpPr>
          <p:spPr>
            <a:xfrm>
              <a:off x="7214959" y="780226"/>
              <a:ext cx="786818" cy="227059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利用者拠点</a:t>
              </a:r>
            </a:p>
          </p:txBody>
        </p:sp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888" y="4618609"/>
              <a:ext cx="635950" cy="635950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907" y="4630764"/>
              <a:ext cx="552652" cy="552652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62" y="2780481"/>
              <a:ext cx="636165" cy="636165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680" y="3026047"/>
              <a:ext cx="647837" cy="64783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611" y="3152682"/>
              <a:ext cx="522705" cy="52270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886" y="1778713"/>
              <a:ext cx="492960" cy="492960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477" y="1677668"/>
              <a:ext cx="545465" cy="545465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" name="角丸四角形 99"/>
            <p:cNvSpPr/>
            <p:nvPr/>
          </p:nvSpPr>
          <p:spPr>
            <a:xfrm>
              <a:off x="3858754" y="3602392"/>
              <a:ext cx="835150" cy="164593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ファイアウォール</a:t>
              </a:r>
            </a:p>
          </p:txBody>
        </p:sp>
        <p:sp>
          <p:nvSpPr>
            <p:cNvPr id="101" name="角丸四角形 100"/>
            <p:cNvSpPr/>
            <p:nvPr/>
          </p:nvSpPr>
          <p:spPr>
            <a:xfrm>
              <a:off x="2464117" y="5137980"/>
              <a:ext cx="730232" cy="227166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ファイル</a:t>
              </a:r>
              <a:endParaRPr kumimoji="0" lang="en-US" altLang="ja-JP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 panose="020B0604030504040204" pitchFamily="50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ストレージ</a:t>
              </a:r>
            </a:p>
          </p:txBody>
        </p:sp>
        <p:pic>
          <p:nvPicPr>
            <p:cNvPr id="10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752" y="4618609"/>
              <a:ext cx="635950" cy="635950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" name="角丸四角形 102"/>
            <p:cNvSpPr/>
            <p:nvPr/>
          </p:nvSpPr>
          <p:spPr>
            <a:xfrm>
              <a:off x="4823913" y="5163752"/>
              <a:ext cx="694924" cy="204817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700" kern="0" dirty="0" smtClean="0">
                  <a:solidFill>
                    <a:srgbClr val="000000"/>
                  </a:solidFill>
                  <a:latin typeface="メイリオ"/>
                  <a:ea typeface="メイリオ"/>
                  <a:cs typeface="メイリオ" panose="020B0604030504040204" pitchFamily="50" charset="-128"/>
                </a:rPr>
                <a:t>OpenStack</a:t>
              </a:r>
              <a:r>
                <a:rPr kumimoji="0" lang="ja-JP" altLang="en-US" sz="700" kern="0" dirty="0" smtClean="0">
                  <a:solidFill>
                    <a:srgbClr val="000000"/>
                  </a:solidFill>
                  <a:latin typeface="メイリオ"/>
                  <a:ea typeface="メイリオ"/>
                  <a:cs typeface="メイリオ" panose="020B0604030504040204" pitchFamily="50" charset="-128"/>
                </a:rPr>
                <a:t> </a:t>
              </a:r>
              <a:r>
                <a:rPr kumimoji="0" lang="en-US" altLang="ja-JP" sz="700" kern="0" dirty="0" smtClean="0">
                  <a:solidFill>
                    <a:srgbClr val="000000"/>
                  </a:solidFill>
                  <a:latin typeface="メイリオ"/>
                  <a:ea typeface="メイリオ"/>
                  <a:cs typeface="メイリオ" panose="020B0604030504040204" pitchFamily="50" charset="-128"/>
                </a:rPr>
                <a:t>VM</a:t>
              </a:r>
              <a:endParaRPr kumimoji="0" lang="ja-JP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 panose="020B0604030504040204" pitchFamily="50" charset="-128"/>
              </a:endParaRPr>
            </a:p>
          </p:txBody>
        </p:sp>
        <p:sp>
          <p:nvSpPr>
            <p:cNvPr id="104" name="角丸四角形 103"/>
            <p:cNvSpPr/>
            <p:nvPr/>
          </p:nvSpPr>
          <p:spPr>
            <a:xfrm>
              <a:off x="3370240" y="5161901"/>
              <a:ext cx="718306" cy="190226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700" kern="0" dirty="0" err="1" smtClean="0">
                  <a:solidFill>
                    <a:srgbClr val="000000"/>
                  </a:solidFill>
                  <a:latin typeface="メイリオ"/>
                  <a:ea typeface="メイリオ"/>
                  <a:cs typeface="メイリオ" panose="020B0604030504040204" pitchFamily="50" charset="-128"/>
                </a:rPr>
                <a:t>Vmware</a:t>
              </a:r>
              <a:r>
                <a:rPr kumimoji="0" lang="ja-JP" altLang="en-US" sz="700" kern="0" dirty="0" smtClean="0">
                  <a:solidFill>
                    <a:srgbClr val="000000"/>
                  </a:solidFill>
                  <a:latin typeface="メイリオ"/>
                  <a:ea typeface="メイリオ"/>
                  <a:cs typeface="メイリオ" panose="020B0604030504040204" pitchFamily="50" charset="-128"/>
                </a:rPr>
                <a:t> </a:t>
              </a:r>
              <a:r>
                <a:rPr kumimoji="0" lang="en-US" altLang="ja-JP" sz="700" kern="0" dirty="0" smtClean="0">
                  <a:solidFill>
                    <a:srgbClr val="000000"/>
                  </a:solidFill>
                  <a:latin typeface="メイリオ"/>
                  <a:ea typeface="メイリオ"/>
                  <a:cs typeface="メイリオ" panose="020B0604030504040204" pitchFamily="50" charset="-128"/>
                </a:rPr>
                <a:t>VM</a:t>
              </a:r>
              <a:endParaRPr kumimoji="0" lang="ja-JP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 panose="020B0604030504040204" pitchFamily="50" charset="-128"/>
              </a:endParaRPr>
            </a:p>
          </p:txBody>
        </p:sp>
        <p:sp>
          <p:nvSpPr>
            <p:cNvPr id="105" name="角丸四角形 104"/>
            <p:cNvSpPr/>
            <p:nvPr/>
          </p:nvSpPr>
          <p:spPr>
            <a:xfrm>
              <a:off x="2587427" y="3602392"/>
              <a:ext cx="724433" cy="164593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ロードバランサ</a:t>
              </a:r>
            </a:p>
          </p:txBody>
        </p:sp>
        <p:sp>
          <p:nvSpPr>
            <p:cNvPr id="106" name="角丸四角形 105"/>
            <p:cNvSpPr/>
            <p:nvPr/>
          </p:nvSpPr>
          <p:spPr>
            <a:xfrm>
              <a:off x="428284" y="3385896"/>
              <a:ext cx="684784" cy="196511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監視</a:t>
              </a:r>
              <a:endParaRPr kumimoji="0" lang="en-US" altLang="ja-JP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 panose="020B0604030504040204" pitchFamily="50" charset="-128"/>
              </a:endParaRPr>
            </a:p>
          </p:txBody>
        </p:sp>
        <p:pic>
          <p:nvPicPr>
            <p:cNvPr id="107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35" y="5216139"/>
              <a:ext cx="403802" cy="403802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129" y="5156051"/>
              <a:ext cx="489679" cy="489679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9" name="角丸四角形 108"/>
            <p:cNvSpPr/>
            <p:nvPr/>
          </p:nvSpPr>
          <p:spPr>
            <a:xfrm>
              <a:off x="678410" y="5488382"/>
              <a:ext cx="909073" cy="221777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利用者設置機器</a:t>
              </a:r>
              <a:endParaRPr kumimoji="0" lang="en-US" altLang="ja-JP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 panose="020B0604030504040204" pitchFamily="50" charset="-128"/>
              </a:endParaRPr>
            </a:p>
          </p:txBody>
        </p:sp>
        <p:pic>
          <p:nvPicPr>
            <p:cNvPr id="110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272" y="5148875"/>
              <a:ext cx="492960" cy="492960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773" y="1163183"/>
              <a:ext cx="492960" cy="492960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843" y="1149391"/>
              <a:ext cx="507621" cy="507621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153" y="1124746"/>
              <a:ext cx="522130" cy="522130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301" y="1124746"/>
              <a:ext cx="522130" cy="522130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224" y="3101408"/>
              <a:ext cx="492960" cy="492960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294" y="3097555"/>
              <a:ext cx="507621" cy="507621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" name="角丸四角形 116"/>
            <p:cNvSpPr/>
            <p:nvPr/>
          </p:nvSpPr>
          <p:spPr>
            <a:xfrm>
              <a:off x="7445106" y="3474686"/>
              <a:ext cx="668891" cy="236529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装置対向</a:t>
              </a:r>
              <a:r>
                <a:rPr kumimoji="0" lang="en-US" altLang="ja-JP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VPN</a:t>
              </a:r>
              <a:endParaRPr kumimoji="0" lang="ja-JP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 panose="020B0604030504040204" pitchFamily="50" charset="-128"/>
              </a:endParaRPr>
            </a:p>
          </p:txBody>
        </p:sp>
        <p:pic>
          <p:nvPicPr>
            <p:cNvPr id="118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21" y="3122783"/>
              <a:ext cx="473622" cy="473622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016" y="4555158"/>
              <a:ext cx="473622" cy="473622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" name="Picture 6" descr="https://mipkm.zpf.nec.co.jp/presentation/images/clipart/preview/it_002.em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308" y="3809171"/>
              <a:ext cx="455415" cy="39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角丸四角形 120"/>
            <p:cNvSpPr/>
            <p:nvPr/>
          </p:nvSpPr>
          <p:spPr>
            <a:xfrm>
              <a:off x="6541348" y="4931359"/>
              <a:ext cx="608054" cy="194914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SSL-VPN</a:t>
              </a:r>
            </a:p>
          </p:txBody>
        </p:sp>
        <p:sp>
          <p:nvSpPr>
            <p:cNvPr id="122" name="角丸四角形 121"/>
            <p:cNvSpPr/>
            <p:nvPr/>
          </p:nvSpPr>
          <p:spPr>
            <a:xfrm>
              <a:off x="7482137" y="4153028"/>
              <a:ext cx="606798" cy="194160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PC</a:t>
              </a:r>
            </a:p>
          </p:txBody>
        </p:sp>
        <p:pic>
          <p:nvPicPr>
            <p:cNvPr id="12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351" y="1778713"/>
              <a:ext cx="492960" cy="492960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" name="角丸四角形 123"/>
            <p:cNvSpPr/>
            <p:nvPr/>
          </p:nvSpPr>
          <p:spPr>
            <a:xfrm>
              <a:off x="1371251" y="2278960"/>
              <a:ext cx="919436" cy="298625"/>
            </a:xfrm>
            <a:prstGeom prst="roundRect">
              <a:avLst>
                <a:gd name="adj" fmla="val 14906"/>
              </a:avLst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データセンター間</a:t>
              </a:r>
              <a:endParaRPr kumimoji="0" lang="en-US" altLang="ja-JP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 panose="020B0604030504040204" pitchFamily="50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ネットワーク</a:t>
              </a:r>
              <a:r>
                <a:rPr kumimoji="0" lang="en-US" altLang="ja-JP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/>
                  <a:ea typeface="メイリオ"/>
                  <a:cs typeface="メイリオ" panose="020B0604030504040204" pitchFamily="50" charset="-128"/>
                </a:rPr>
                <a:t>(L2)</a:t>
              </a:r>
              <a:endParaRPr kumimoji="0" lang="ja-JP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 panose="020B0604030504040204" pitchFamily="50" charset="-128"/>
              </a:endParaRPr>
            </a:p>
          </p:txBody>
        </p:sp>
        <p:pic>
          <p:nvPicPr>
            <p:cNvPr id="12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955" y="944724"/>
              <a:ext cx="507621" cy="507621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501" y="944724"/>
              <a:ext cx="507621" cy="507621"/>
            </a:xfrm>
            <a:prstGeom prst="rect">
              <a:avLst/>
            </a:prstGeom>
            <a:noFill/>
            <a:ln w="9525">
              <a:solidFill>
                <a:srgbClr val="808080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0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68819" y="808701"/>
            <a:ext cx="8785225" cy="1640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NEC Cloud IaaS – NECCI</a:t>
            </a:r>
            <a:endParaRPr lang="en-US" altLang="ja-JP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60363" lvl="1" indent="-214313"/>
            <a:r>
              <a:rPr lang="ja-JP" altLang="en-US" sz="2000" u="sng" dirty="0" smtClean="0">
                <a:solidFill>
                  <a:srgbClr val="FF0000"/>
                </a:solidFill>
              </a:rPr>
              <a:t>マルチハイパーバイザーで提供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OpenStack/</a:t>
            </a:r>
            <a:r>
              <a:rPr lang="en-US" altLang="ja-JP" sz="2000" dirty="0" err="1" smtClean="0"/>
              <a:t>Vmware</a:t>
            </a:r>
            <a:r>
              <a:rPr lang="en-US" altLang="ja-JP" sz="2000" dirty="0" smtClean="0"/>
              <a:t>)</a:t>
            </a:r>
          </a:p>
          <a:p>
            <a:pPr marL="360363" lvl="1" indent="-214313"/>
            <a:r>
              <a:rPr lang="ja-JP" altLang="en-US" dirty="0" smtClean="0"/>
              <a:t>ハウジングエリアへ仮想</a:t>
            </a:r>
            <a:r>
              <a:rPr lang="en-US" altLang="ja-JP" dirty="0" smtClean="0"/>
              <a:t>LAN</a:t>
            </a:r>
            <a:r>
              <a:rPr lang="ja-JP" altLang="en-US" dirty="0" smtClean="0"/>
              <a:t>延伸しベアメタル</a:t>
            </a:r>
            <a:r>
              <a:rPr lang="en-US" altLang="ja-JP" dirty="0" smtClean="0"/>
              <a:t>(</a:t>
            </a:r>
            <a:r>
              <a:rPr lang="ja-JP" altLang="en-US" dirty="0" smtClean="0"/>
              <a:t>物理</a:t>
            </a:r>
            <a:r>
              <a:rPr lang="en-US" altLang="ja-JP" dirty="0" smtClean="0"/>
              <a:t>SV)</a:t>
            </a:r>
            <a:r>
              <a:rPr lang="ja-JP" altLang="en-US" dirty="0" smtClean="0"/>
              <a:t>と</a:t>
            </a:r>
            <a:r>
              <a:rPr lang="ja-JP" altLang="en-US" u="sng" dirty="0" smtClean="0">
                <a:solidFill>
                  <a:srgbClr val="FF0000"/>
                </a:solidFill>
              </a:rPr>
              <a:t>ハイブリッド利用が可能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marL="360363" lvl="1" indent="-214313"/>
            <a:endParaRPr lang="en-US" altLang="ja-JP" sz="2000" dirty="0"/>
          </a:p>
        </p:txBody>
      </p:sp>
      <p:sp>
        <p:nvSpPr>
          <p:cNvPr id="131" name="楕円 130"/>
          <p:cNvSpPr/>
          <p:nvPr/>
        </p:nvSpPr>
        <p:spPr bwMode="auto">
          <a:xfrm>
            <a:off x="1113068" y="4556327"/>
            <a:ext cx="906887" cy="925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32" name="楕円 131"/>
          <p:cNvSpPr/>
          <p:nvPr/>
        </p:nvSpPr>
        <p:spPr bwMode="auto">
          <a:xfrm>
            <a:off x="3343158" y="4999290"/>
            <a:ext cx="906887" cy="925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33" name="楕円 132"/>
          <p:cNvSpPr/>
          <p:nvPr/>
        </p:nvSpPr>
        <p:spPr bwMode="auto">
          <a:xfrm>
            <a:off x="4709204" y="4980962"/>
            <a:ext cx="906887" cy="925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5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実現している技術 </a:t>
            </a:r>
            <a:r>
              <a:rPr kumimoji="1" lang="en-US" altLang="ja-JP" dirty="0" smtClean="0"/>
              <a:t>1/2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 bwMode="auto">
          <a:xfrm>
            <a:off x="71718" y="1721221"/>
            <a:ext cx="4240301" cy="2079801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1030935" y="3863777"/>
            <a:ext cx="3307977" cy="905436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1030935" y="4769213"/>
            <a:ext cx="7602077" cy="806434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1030935" y="5575647"/>
            <a:ext cx="7602077" cy="917009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71718" y="3863777"/>
            <a:ext cx="959217" cy="262887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cxnSp>
        <p:nvCxnSpPr>
          <p:cNvPr id="10" name="直線コネクタ 9"/>
          <p:cNvCxnSpPr>
            <a:endCxn id="9" idx="2"/>
          </p:cNvCxnSpPr>
          <p:nvPr/>
        </p:nvCxnSpPr>
        <p:spPr bwMode="auto">
          <a:xfrm>
            <a:off x="551327" y="4775890"/>
            <a:ext cx="0" cy="171676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直線コネクタ 10"/>
          <p:cNvCxnSpPr/>
          <p:nvPr/>
        </p:nvCxnSpPr>
        <p:spPr bwMode="auto">
          <a:xfrm flipV="1">
            <a:off x="71718" y="4769213"/>
            <a:ext cx="959217" cy="667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直線コネクタ 11"/>
          <p:cNvCxnSpPr/>
          <p:nvPr/>
        </p:nvCxnSpPr>
        <p:spPr bwMode="auto">
          <a:xfrm>
            <a:off x="551327" y="5576034"/>
            <a:ext cx="479608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角丸四角形 12"/>
          <p:cNvSpPr/>
          <p:nvPr/>
        </p:nvSpPr>
        <p:spPr bwMode="auto">
          <a:xfrm>
            <a:off x="1066794" y="1855694"/>
            <a:ext cx="3200691" cy="3632052"/>
          </a:xfrm>
          <a:prstGeom prst="roundRect">
            <a:avLst>
              <a:gd name="adj" fmla="val 5904"/>
            </a:avLst>
          </a:prstGeom>
          <a:solidFill>
            <a:srgbClr val="F2F2F2">
              <a:alpha val="50000"/>
            </a:srgbClr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4338912" y="1855692"/>
            <a:ext cx="1021976" cy="3621702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5441571" y="1855691"/>
            <a:ext cx="1021976" cy="3621703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6544230" y="1855694"/>
            <a:ext cx="1021976" cy="2438368"/>
          </a:xfrm>
          <a:prstGeom prst="roundRect">
            <a:avLst/>
          </a:prstGeom>
          <a:solidFill>
            <a:srgbClr val="CCFFFF">
              <a:alpha val="50000"/>
            </a:srgbClr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1156817" y="3048000"/>
            <a:ext cx="929126" cy="46616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b="1" dirty="0" smtClean="0">
                <a:solidFill>
                  <a:srgbClr val="000000"/>
                </a:solidFill>
              </a:rPr>
              <a:t>HA</a:t>
            </a:r>
          </a:p>
          <a:p>
            <a:pPr algn="ctr"/>
            <a:r>
              <a:rPr lang="en-US" altLang="ja-JP" sz="1200" b="1" dirty="0" smtClean="0">
                <a:solidFill>
                  <a:srgbClr val="000000"/>
                </a:solidFill>
              </a:rPr>
              <a:t>VMWare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18" name="円/楕円 23"/>
          <p:cNvSpPr/>
          <p:nvPr/>
        </p:nvSpPr>
        <p:spPr bwMode="auto">
          <a:xfrm>
            <a:off x="1090783" y="2590800"/>
            <a:ext cx="394448" cy="385482"/>
          </a:xfrm>
          <a:prstGeom prst="ellipse">
            <a:avLst/>
          </a:prstGeom>
          <a:solidFill>
            <a:srgbClr val="FFFF99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VM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2238929" y="3048000"/>
            <a:ext cx="988361" cy="46616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50" b="1" dirty="0" smtClean="0">
                <a:solidFill>
                  <a:srgbClr val="000000"/>
                </a:solidFill>
              </a:rPr>
              <a:t>STD</a:t>
            </a:r>
          </a:p>
          <a:p>
            <a:pPr algn="ctr"/>
            <a:r>
              <a:rPr lang="en-US" altLang="ja-JP" sz="1050" b="1" dirty="0" err="1">
                <a:solidFill>
                  <a:srgbClr val="000000"/>
                </a:solidFill>
              </a:rPr>
              <a:t>OpenStack</a:t>
            </a:r>
            <a:endParaRPr lang="ja-JP" altLang="en-US" sz="1050" b="1" dirty="0">
              <a:solidFill>
                <a:srgbClr val="000000"/>
              </a:solidFill>
            </a:endParaRPr>
          </a:p>
        </p:txBody>
      </p:sp>
      <p:sp>
        <p:nvSpPr>
          <p:cNvPr id="20" name="円/楕円 34"/>
          <p:cNvSpPr/>
          <p:nvPr/>
        </p:nvSpPr>
        <p:spPr bwMode="auto">
          <a:xfrm>
            <a:off x="2194109" y="2590800"/>
            <a:ext cx="394448" cy="385482"/>
          </a:xfrm>
          <a:prstGeom prst="ellipse">
            <a:avLst/>
          </a:prstGeom>
          <a:solidFill>
            <a:srgbClr val="FFFF99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VM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21" name="円/楕円 40"/>
          <p:cNvSpPr/>
          <p:nvPr/>
        </p:nvSpPr>
        <p:spPr bwMode="auto">
          <a:xfrm>
            <a:off x="3851920" y="3092325"/>
            <a:ext cx="394448" cy="385482"/>
          </a:xfrm>
          <a:prstGeom prst="ellipse">
            <a:avLst/>
          </a:prstGeom>
          <a:solidFill>
            <a:schemeClr val="accent3">
              <a:lumMod val="25000"/>
              <a:lumOff val="75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00" b="1" dirty="0" smtClean="0">
                <a:solidFill>
                  <a:srgbClr val="000000"/>
                </a:solidFill>
              </a:rPr>
              <a:t>L</a:t>
            </a:r>
            <a:r>
              <a:rPr lang="en-US" altLang="ja-JP" sz="800" b="1" dirty="0">
                <a:solidFill>
                  <a:srgbClr val="000000"/>
                </a:solidFill>
              </a:rPr>
              <a:t>B</a:t>
            </a:r>
            <a:endParaRPr lang="ja-JP" altLang="en-US" sz="800" b="1" dirty="0">
              <a:solidFill>
                <a:srgbClr val="000000"/>
              </a:solidFill>
            </a:endParaRPr>
          </a:p>
        </p:txBody>
      </p:sp>
      <p:sp>
        <p:nvSpPr>
          <p:cNvPr id="22" name="円/楕円 44"/>
          <p:cNvSpPr/>
          <p:nvPr/>
        </p:nvSpPr>
        <p:spPr bwMode="auto">
          <a:xfrm>
            <a:off x="3541173" y="3092325"/>
            <a:ext cx="394448" cy="385482"/>
          </a:xfrm>
          <a:prstGeom prst="ellipse">
            <a:avLst/>
          </a:prstGeom>
          <a:solidFill>
            <a:schemeClr val="accent3">
              <a:lumMod val="25000"/>
              <a:lumOff val="75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800" b="1" dirty="0" smtClean="0">
                <a:solidFill>
                  <a:srgbClr val="000000"/>
                </a:solidFill>
              </a:rPr>
              <a:t>F</a:t>
            </a:r>
            <a:r>
              <a:rPr lang="en-US" altLang="ja-JP" sz="800" b="1" dirty="0">
                <a:solidFill>
                  <a:srgbClr val="000000"/>
                </a:solidFill>
              </a:rPr>
              <a:t>W</a:t>
            </a:r>
            <a:endParaRPr lang="ja-JP" altLang="en-US" sz="800" b="1" dirty="0">
              <a:solidFill>
                <a:srgbClr val="000000"/>
              </a:solidFill>
            </a:endParaRPr>
          </a:p>
        </p:txBody>
      </p:sp>
      <p:sp>
        <p:nvSpPr>
          <p:cNvPr id="23" name="円/楕円 47"/>
          <p:cNvSpPr/>
          <p:nvPr/>
        </p:nvSpPr>
        <p:spPr bwMode="auto">
          <a:xfrm>
            <a:off x="4420472" y="3088341"/>
            <a:ext cx="394448" cy="385482"/>
          </a:xfrm>
          <a:prstGeom prst="ellipse">
            <a:avLst/>
          </a:prstGeom>
          <a:solidFill>
            <a:srgbClr val="FF99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SV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" name="円/楕円 48"/>
          <p:cNvSpPr/>
          <p:nvPr/>
        </p:nvSpPr>
        <p:spPr bwMode="auto">
          <a:xfrm>
            <a:off x="4896480" y="3079377"/>
            <a:ext cx="394448" cy="385482"/>
          </a:xfrm>
          <a:prstGeom prst="ellipse">
            <a:avLst/>
          </a:prstGeom>
          <a:solidFill>
            <a:srgbClr val="FF99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S</a:t>
            </a:r>
            <a:r>
              <a:rPr lang="en-US" altLang="ja-JP" sz="1000" b="1" dirty="0">
                <a:solidFill>
                  <a:srgbClr val="000000"/>
                </a:solidFill>
              </a:rPr>
              <a:t>V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25" name="円/楕円 53"/>
          <p:cNvSpPr/>
          <p:nvPr/>
        </p:nvSpPr>
        <p:spPr bwMode="auto">
          <a:xfrm>
            <a:off x="5522254" y="3106271"/>
            <a:ext cx="394448" cy="385482"/>
          </a:xfrm>
          <a:prstGeom prst="ellipse">
            <a:avLst/>
          </a:prstGeom>
          <a:solidFill>
            <a:srgbClr val="FF99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SV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26" name="円/楕円 54"/>
          <p:cNvSpPr/>
          <p:nvPr/>
        </p:nvSpPr>
        <p:spPr bwMode="auto">
          <a:xfrm>
            <a:off x="5998262" y="3097307"/>
            <a:ext cx="394448" cy="385482"/>
          </a:xfrm>
          <a:prstGeom prst="ellipse">
            <a:avLst/>
          </a:prstGeom>
          <a:solidFill>
            <a:srgbClr val="FF99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S</a:t>
            </a:r>
            <a:r>
              <a:rPr lang="en-US" altLang="ja-JP" sz="1000" b="1" dirty="0">
                <a:solidFill>
                  <a:srgbClr val="000000"/>
                </a:solidFill>
              </a:rPr>
              <a:t>V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27" name="円/楕円 55"/>
          <p:cNvSpPr/>
          <p:nvPr/>
        </p:nvSpPr>
        <p:spPr bwMode="auto">
          <a:xfrm>
            <a:off x="6577792" y="2617666"/>
            <a:ext cx="909704" cy="3854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L3SW</a:t>
            </a:r>
            <a:r>
              <a:rPr lang="ja-JP" altLang="en-US" sz="1000" b="1" dirty="0" smtClean="0">
                <a:solidFill>
                  <a:srgbClr val="000000"/>
                </a:solidFill>
              </a:rPr>
              <a:t>等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7600169" y="1831622"/>
            <a:ext cx="1021976" cy="2435608"/>
          </a:xfrm>
          <a:prstGeom prst="roundRect">
            <a:avLst/>
          </a:prstGeom>
          <a:solidFill>
            <a:srgbClr val="CCFFFF">
              <a:alpha val="50000"/>
            </a:srgbClr>
          </a:solidFill>
          <a:ln>
            <a:solidFill>
              <a:schemeClr val="accent1">
                <a:alpha val="50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29" name="円/楕円 70"/>
          <p:cNvSpPr/>
          <p:nvPr/>
        </p:nvSpPr>
        <p:spPr bwMode="auto">
          <a:xfrm>
            <a:off x="1131787" y="4074450"/>
            <a:ext cx="394448" cy="385482"/>
          </a:xfrm>
          <a:prstGeom prst="ellipse">
            <a:avLst/>
          </a:prstGeom>
          <a:solidFill>
            <a:srgbClr val="FF99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SV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30" name="円/楕円 71"/>
          <p:cNvSpPr/>
          <p:nvPr/>
        </p:nvSpPr>
        <p:spPr bwMode="auto">
          <a:xfrm>
            <a:off x="1631561" y="4083432"/>
            <a:ext cx="394448" cy="385482"/>
          </a:xfrm>
          <a:prstGeom prst="ellipse">
            <a:avLst/>
          </a:prstGeom>
          <a:solidFill>
            <a:srgbClr val="FF99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SV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cxnSp>
        <p:nvCxnSpPr>
          <p:cNvPr id="31" name="直線コネクタ 30"/>
          <p:cNvCxnSpPr>
            <a:stCxn id="29" idx="4"/>
          </p:cNvCxnSpPr>
          <p:nvPr/>
        </p:nvCxnSpPr>
        <p:spPr bwMode="auto">
          <a:xfrm>
            <a:off x="1329011" y="4459932"/>
            <a:ext cx="0" cy="524423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直線コネクタ 31"/>
          <p:cNvCxnSpPr/>
          <p:nvPr/>
        </p:nvCxnSpPr>
        <p:spPr bwMode="auto">
          <a:xfrm>
            <a:off x="1840001" y="4468892"/>
            <a:ext cx="0" cy="524423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円/楕円 76"/>
          <p:cNvSpPr/>
          <p:nvPr/>
        </p:nvSpPr>
        <p:spPr bwMode="auto">
          <a:xfrm>
            <a:off x="2197471" y="4065497"/>
            <a:ext cx="394448" cy="385482"/>
          </a:xfrm>
          <a:prstGeom prst="ellipse">
            <a:avLst/>
          </a:prstGeom>
          <a:solidFill>
            <a:srgbClr val="FF99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SV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34" name="円/楕円 77"/>
          <p:cNvSpPr/>
          <p:nvPr/>
        </p:nvSpPr>
        <p:spPr bwMode="auto">
          <a:xfrm>
            <a:off x="2697245" y="4074479"/>
            <a:ext cx="394448" cy="385482"/>
          </a:xfrm>
          <a:prstGeom prst="ellipse">
            <a:avLst/>
          </a:prstGeom>
          <a:solidFill>
            <a:srgbClr val="FF99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SV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cxnSp>
        <p:nvCxnSpPr>
          <p:cNvPr id="35" name="直線コネクタ 34"/>
          <p:cNvCxnSpPr>
            <a:stCxn id="33" idx="4"/>
          </p:cNvCxnSpPr>
          <p:nvPr/>
        </p:nvCxnSpPr>
        <p:spPr bwMode="auto">
          <a:xfrm>
            <a:off x="2394695" y="4450979"/>
            <a:ext cx="0" cy="524423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直線コネクタ 35"/>
          <p:cNvCxnSpPr/>
          <p:nvPr/>
        </p:nvCxnSpPr>
        <p:spPr bwMode="auto">
          <a:xfrm>
            <a:off x="2905685" y="4459939"/>
            <a:ext cx="0" cy="524423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直線コネクタ 36"/>
          <p:cNvCxnSpPr/>
          <p:nvPr/>
        </p:nvCxnSpPr>
        <p:spPr bwMode="auto">
          <a:xfrm>
            <a:off x="3484469" y="4495769"/>
            <a:ext cx="0" cy="524423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直線コネクタ 37"/>
          <p:cNvCxnSpPr/>
          <p:nvPr/>
        </p:nvCxnSpPr>
        <p:spPr bwMode="auto">
          <a:xfrm>
            <a:off x="3995459" y="4504729"/>
            <a:ext cx="0" cy="524423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角丸四角形 38"/>
          <p:cNvSpPr/>
          <p:nvPr/>
        </p:nvSpPr>
        <p:spPr bwMode="auto">
          <a:xfrm>
            <a:off x="6687232" y="5949280"/>
            <a:ext cx="890133" cy="227253"/>
          </a:xfrm>
          <a:prstGeom prst="roundRect">
            <a:avLst/>
          </a:prstGeom>
          <a:solidFill>
            <a:srgbClr val="00FF00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b="1" dirty="0" smtClean="0">
                <a:solidFill>
                  <a:srgbClr val="000000"/>
                </a:solidFill>
              </a:rPr>
              <a:t>外部接続</a:t>
            </a:r>
            <a:r>
              <a:rPr lang="en-US" altLang="ja-JP" sz="1100" b="1" dirty="0" smtClean="0">
                <a:solidFill>
                  <a:srgbClr val="000000"/>
                </a:solidFill>
              </a:rPr>
              <a:t>NW</a:t>
            </a:r>
            <a:endParaRPr lang="ja-JP" altLang="en-US" sz="1100" b="1" dirty="0">
              <a:solidFill>
                <a:srgbClr val="000000"/>
              </a:solidFill>
            </a:endParaRPr>
          </a:p>
        </p:txBody>
      </p:sp>
      <p:cxnSp>
        <p:nvCxnSpPr>
          <p:cNvPr id="40" name="直線コネクタ 39"/>
          <p:cNvCxnSpPr>
            <a:stCxn id="27" idx="4"/>
          </p:cNvCxnSpPr>
          <p:nvPr/>
        </p:nvCxnSpPr>
        <p:spPr bwMode="auto">
          <a:xfrm>
            <a:off x="7032644" y="3003148"/>
            <a:ext cx="0" cy="3103163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円/楕円 91"/>
          <p:cNvSpPr/>
          <p:nvPr/>
        </p:nvSpPr>
        <p:spPr bwMode="auto">
          <a:xfrm>
            <a:off x="7623114" y="3608280"/>
            <a:ext cx="1009897" cy="627153"/>
          </a:xfrm>
          <a:prstGeom prst="ellipse">
            <a:avLst/>
          </a:prstGeom>
          <a:solidFill>
            <a:srgbClr val="FF99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00" b="1" dirty="0" smtClean="0">
                <a:solidFill>
                  <a:srgbClr val="000000"/>
                </a:solidFill>
              </a:rPr>
              <a:t>その他</a:t>
            </a:r>
            <a:endParaRPr lang="en-US" altLang="ja-JP" sz="1000" b="1" dirty="0" smtClean="0">
              <a:solidFill>
                <a:srgbClr val="000000"/>
              </a:solidFill>
            </a:endParaRPr>
          </a:p>
          <a:p>
            <a:pPr algn="ctr"/>
            <a:r>
              <a:rPr lang="ja-JP" altLang="en-US" sz="1000" b="1" dirty="0" smtClean="0">
                <a:solidFill>
                  <a:srgbClr val="000000"/>
                </a:solidFill>
              </a:rPr>
              <a:t>監視、</a:t>
            </a:r>
            <a:endParaRPr lang="en-US" altLang="ja-JP" sz="1000" b="1" dirty="0" smtClean="0">
              <a:solidFill>
                <a:srgbClr val="000000"/>
              </a:solidFill>
            </a:endParaRPr>
          </a:p>
          <a:p>
            <a:pPr algn="ctr"/>
            <a:r>
              <a:rPr lang="ja-JP" altLang="en-US" sz="1000" b="1" dirty="0" smtClean="0">
                <a:solidFill>
                  <a:srgbClr val="000000"/>
                </a:solidFill>
              </a:rPr>
              <a:t>ログ、等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 bwMode="auto">
          <a:xfrm flipH="1">
            <a:off x="8054620" y="4294062"/>
            <a:ext cx="39409" cy="2088809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直線コネクタ 42"/>
          <p:cNvCxnSpPr>
            <a:stCxn id="23" idx="4"/>
          </p:cNvCxnSpPr>
          <p:nvPr/>
        </p:nvCxnSpPr>
        <p:spPr bwMode="auto">
          <a:xfrm>
            <a:off x="4617696" y="3473823"/>
            <a:ext cx="0" cy="231738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直線コネクタ 43"/>
          <p:cNvCxnSpPr/>
          <p:nvPr/>
        </p:nvCxnSpPr>
        <p:spPr bwMode="auto">
          <a:xfrm>
            <a:off x="5093704" y="3464859"/>
            <a:ext cx="0" cy="2326345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直線コネクタ 44"/>
          <p:cNvCxnSpPr/>
          <p:nvPr/>
        </p:nvCxnSpPr>
        <p:spPr bwMode="auto">
          <a:xfrm>
            <a:off x="5729315" y="3502988"/>
            <a:ext cx="0" cy="2404762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直線コネクタ 45"/>
          <p:cNvCxnSpPr/>
          <p:nvPr/>
        </p:nvCxnSpPr>
        <p:spPr bwMode="auto">
          <a:xfrm>
            <a:off x="6195486" y="3491753"/>
            <a:ext cx="0" cy="2415964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円/楕円 104"/>
          <p:cNvSpPr/>
          <p:nvPr/>
        </p:nvSpPr>
        <p:spPr bwMode="auto">
          <a:xfrm>
            <a:off x="7623115" y="2057642"/>
            <a:ext cx="984814" cy="331693"/>
          </a:xfrm>
          <a:prstGeom prst="ellipse">
            <a:avLst/>
          </a:prstGeom>
          <a:solidFill>
            <a:srgbClr val="FF99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00" b="1" dirty="0">
                <a:solidFill>
                  <a:srgbClr val="000000"/>
                </a:solidFill>
              </a:rPr>
              <a:t>ポータル</a:t>
            </a:r>
            <a:endParaRPr lang="ja-JP" altLang="en-US" sz="600" b="1" dirty="0">
              <a:solidFill>
                <a:srgbClr val="000000"/>
              </a:solidFill>
            </a:endParaRPr>
          </a:p>
        </p:txBody>
      </p:sp>
      <p:sp>
        <p:nvSpPr>
          <p:cNvPr id="48" name="角丸四角形 47"/>
          <p:cNvSpPr/>
          <p:nvPr/>
        </p:nvSpPr>
        <p:spPr bwMode="auto">
          <a:xfrm>
            <a:off x="4267197" y="5611894"/>
            <a:ext cx="1129552" cy="318234"/>
          </a:xfrm>
          <a:prstGeom prst="roundRect">
            <a:avLst/>
          </a:prstGeom>
          <a:solidFill>
            <a:srgbClr val="00FF00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b="1" dirty="0" smtClean="0">
                <a:solidFill>
                  <a:srgbClr val="000000"/>
                </a:solidFill>
              </a:rPr>
              <a:t>ハウジング用</a:t>
            </a:r>
            <a:r>
              <a:rPr lang="en-US" altLang="ja-JP" sz="1100" b="1" dirty="0" smtClean="0">
                <a:solidFill>
                  <a:srgbClr val="000000"/>
                </a:solidFill>
              </a:rPr>
              <a:t>SW</a:t>
            </a:r>
            <a:endParaRPr lang="ja-JP" altLang="en-US" sz="1100" b="1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-664" y="5107617"/>
            <a:ext cx="70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0000"/>
                </a:solidFill>
              </a:rPr>
              <a:t>NW</a:t>
            </a:r>
          </a:p>
          <a:p>
            <a:r>
              <a:rPr lang="ja-JP" altLang="en-US" sz="1200" b="1" dirty="0" smtClean="0">
                <a:solidFill>
                  <a:srgbClr val="000000"/>
                </a:solidFill>
              </a:rPr>
              <a:t>レイヤ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12899" y="4025030"/>
            <a:ext cx="70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000000"/>
                </a:solidFill>
              </a:rPr>
              <a:t>サーバ</a:t>
            </a:r>
            <a:endParaRPr lang="en-US" altLang="ja-JP" sz="1200" b="1" dirty="0" smtClean="0">
              <a:solidFill>
                <a:srgbClr val="000000"/>
              </a:solidFill>
            </a:endParaRPr>
          </a:p>
          <a:p>
            <a:r>
              <a:rPr lang="ja-JP" altLang="en-US" sz="1200" b="1" dirty="0">
                <a:solidFill>
                  <a:srgbClr val="000000"/>
                </a:solidFill>
              </a:rPr>
              <a:t>／</a:t>
            </a:r>
            <a:r>
              <a:rPr lang="ja-JP" altLang="en-US" sz="1200" b="1" dirty="0" smtClean="0">
                <a:solidFill>
                  <a:srgbClr val="000000"/>
                </a:solidFill>
              </a:rPr>
              <a:t>ストレージ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54768" y="4874581"/>
            <a:ext cx="70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0000"/>
                </a:solidFill>
              </a:rPr>
              <a:t>P-Flow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8182" y="5846325"/>
            <a:ext cx="70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000000"/>
                </a:solidFill>
              </a:rPr>
              <a:t>レガシー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NW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14681" y="2494438"/>
            <a:ext cx="70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0000"/>
                </a:solidFill>
              </a:rPr>
              <a:t>Ia</a:t>
            </a:r>
            <a:r>
              <a:rPr lang="en-US" altLang="ja-JP" sz="1200" b="1" dirty="0">
                <a:solidFill>
                  <a:srgbClr val="000000"/>
                </a:solidFill>
              </a:rPr>
              <a:t>a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S</a:t>
            </a:r>
            <a:r>
              <a:rPr lang="ja-JP" altLang="en-US" sz="1200" b="1" dirty="0" smtClean="0">
                <a:solidFill>
                  <a:srgbClr val="000000"/>
                </a:solidFill>
              </a:rPr>
              <a:t>レイヤ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54" name="角丸四角形吹き出し 53"/>
          <p:cNvSpPr/>
          <p:nvPr/>
        </p:nvSpPr>
        <p:spPr bwMode="auto">
          <a:xfrm>
            <a:off x="2491327" y="1529549"/>
            <a:ext cx="1647265" cy="726141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b="1" dirty="0" smtClean="0">
                <a:solidFill>
                  <a:srgbClr val="000000"/>
                </a:solidFill>
              </a:rPr>
              <a:t>NECCI</a:t>
            </a:r>
          </a:p>
          <a:p>
            <a:pPr algn="ctr"/>
            <a:r>
              <a:rPr lang="ja-JP" altLang="en-US" sz="1200" b="1" dirty="0" smtClean="0">
                <a:solidFill>
                  <a:srgbClr val="000000"/>
                </a:solidFill>
              </a:rPr>
              <a:t>ユーザテナント</a:t>
            </a:r>
            <a:endParaRPr lang="en-US" altLang="ja-JP" sz="1200" b="1" dirty="0" smtClean="0">
              <a:solidFill>
                <a:srgbClr val="000000"/>
              </a:solidFill>
            </a:endParaRPr>
          </a:p>
          <a:p>
            <a:pPr algn="ctr"/>
            <a:r>
              <a:rPr lang="ja-JP" altLang="en-US" sz="1200" b="1" dirty="0" smtClean="0">
                <a:solidFill>
                  <a:srgbClr val="000000"/>
                </a:solidFill>
              </a:rPr>
              <a:t>（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HA,STD</a:t>
            </a:r>
            <a:r>
              <a:rPr lang="ja-JP" altLang="en-US" sz="1200" b="1" dirty="0" err="1" smtClean="0">
                <a:solidFill>
                  <a:srgbClr val="000000"/>
                </a:solidFill>
              </a:rPr>
              <a:t>、</a:t>
            </a:r>
            <a:r>
              <a:rPr lang="ja-JP" altLang="en-US" sz="1200" b="1" dirty="0" smtClean="0">
                <a:solidFill>
                  <a:srgbClr val="000000"/>
                </a:solidFill>
              </a:rPr>
              <a:t>他）</a:t>
            </a:r>
            <a:endParaRPr lang="en-US" altLang="ja-JP" sz="1100" b="1" dirty="0" smtClean="0">
              <a:solidFill>
                <a:srgbClr val="000000"/>
              </a:solidFill>
            </a:endParaRPr>
          </a:p>
        </p:txBody>
      </p:sp>
      <p:sp>
        <p:nvSpPr>
          <p:cNvPr id="55" name="角丸四角形吹き出し 54"/>
          <p:cNvSpPr/>
          <p:nvPr/>
        </p:nvSpPr>
        <p:spPr bwMode="auto">
          <a:xfrm>
            <a:off x="4423081" y="1573297"/>
            <a:ext cx="977154" cy="726141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b="1" dirty="0" smtClean="0">
                <a:solidFill>
                  <a:srgbClr val="000000"/>
                </a:solidFill>
              </a:rPr>
              <a:t>ハウジング</a:t>
            </a:r>
            <a:endParaRPr lang="en-US" altLang="ja-JP" sz="1050" b="1" dirty="0" smtClean="0">
              <a:solidFill>
                <a:srgbClr val="000000"/>
              </a:solidFill>
            </a:endParaRPr>
          </a:p>
        </p:txBody>
      </p:sp>
      <p:sp>
        <p:nvSpPr>
          <p:cNvPr id="56" name="角丸四角形吹き出し 55"/>
          <p:cNvSpPr/>
          <p:nvPr/>
        </p:nvSpPr>
        <p:spPr bwMode="auto">
          <a:xfrm>
            <a:off x="5498280" y="1547718"/>
            <a:ext cx="977154" cy="726141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b="1" dirty="0" smtClean="0">
                <a:solidFill>
                  <a:srgbClr val="000000"/>
                </a:solidFill>
              </a:rPr>
              <a:t>物理サーバ</a:t>
            </a:r>
            <a:endParaRPr lang="en-US" altLang="ja-JP" sz="1100" b="1" dirty="0" smtClean="0">
              <a:solidFill>
                <a:srgbClr val="000000"/>
              </a:solidFill>
            </a:endParaRPr>
          </a:p>
          <a:p>
            <a:pPr algn="ctr"/>
            <a:r>
              <a:rPr lang="ja-JP" altLang="en-US" sz="1100" b="1" dirty="0">
                <a:solidFill>
                  <a:srgbClr val="000000"/>
                </a:solidFill>
              </a:rPr>
              <a:t>サービス</a:t>
            </a:r>
            <a:endParaRPr lang="en-US" altLang="ja-JP" sz="1050" b="1" dirty="0" smtClean="0">
              <a:solidFill>
                <a:srgbClr val="000000"/>
              </a:solidFill>
            </a:endParaRPr>
          </a:p>
        </p:txBody>
      </p:sp>
      <p:sp>
        <p:nvSpPr>
          <p:cNvPr id="57" name="角丸四角形吹き出し 56"/>
          <p:cNvSpPr/>
          <p:nvPr/>
        </p:nvSpPr>
        <p:spPr bwMode="auto">
          <a:xfrm>
            <a:off x="6742929" y="1529441"/>
            <a:ext cx="977154" cy="726141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b="1" dirty="0" smtClean="0">
                <a:solidFill>
                  <a:srgbClr val="000000"/>
                </a:solidFill>
              </a:rPr>
              <a:t>外部接続</a:t>
            </a:r>
            <a:endParaRPr lang="en-US" altLang="ja-JP" sz="1100" b="1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1100" b="1" dirty="0" smtClean="0">
                <a:solidFill>
                  <a:srgbClr val="000000"/>
                </a:solidFill>
              </a:rPr>
              <a:t>DC</a:t>
            </a:r>
            <a:r>
              <a:rPr lang="ja-JP" altLang="en-US" sz="1100" b="1" dirty="0" smtClean="0">
                <a:solidFill>
                  <a:srgbClr val="000000"/>
                </a:solidFill>
              </a:rPr>
              <a:t>間接続</a:t>
            </a:r>
            <a:endParaRPr lang="en-US" altLang="ja-JP" sz="1050" b="1" dirty="0" smtClean="0">
              <a:solidFill>
                <a:srgbClr val="000000"/>
              </a:solidFill>
            </a:endParaRPr>
          </a:p>
        </p:txBody>
      </p:sp>
      <p:cxnSp>
        <p:nvCxnSpPr>
          <p:cNvPr id="58" name="直線コネクタ 57"/>
          <p:cNvCxnSpPr/>
          <p:nvPr/>
        </p:nvCxnSpPr>
        <p:spPr bwMode="auto">
          <a:xfrm flipH="1">
            <a:off x="6664521" y="900995"/>
            <a:ext cx="7106" cy="1773124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9" name="円/楕円 135"/>
          <p:cNvSpPr/>
          <p:nvPr/>
        </p:nvSpPr>
        <p:spPr bwMode="auto">
          <a:xfrm>
            <a:off x="6342903" y="662972"/>
            <a:ext cx="2562150" cy="2788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rgbClr val="FFFFFF"/>
                </a:solidFill>
              </a:rPr>
              <a:t>Internet</a:t>
            </a:r>
            <a:endParaRPr lang="ja-JP" altLang="en-US" b="1" dirty="0">
              <a:solidFill>
                <a:srgbClr val="FFFFFF"/>
              </a:solidFill>
            </a:endParaRPr>
          </a:p>
        </p:txBody>
      </p:sp>
      <p:sp>
        <p:nvSpPr>
          <p:cNvPr id="60" name="角丸四角形吹き出し 59"/>
          <p:cNvSpPr/>
          <p:nvPr/>
        </p:nvSpPr>
        <p:spPr bwMode="auto">
          <a:xfrm>
            <a:off x="8028551" y="1241626"/>
            <a:ext cx="977154" cy="726141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b="1" dirty="0" smtClean="0">
                <a:solidFill>
                  <a:srgbClr val="000000"/>
                </a:solidFill>
              </a:rPr>
              <a:t>運用管理</a:t>
            </a:r>
            <a:endParaRPr lang="en-US" altLang="ja-JP" sz="1100" b="1" dirty="0" smtClean="0">
              <a:solidFill>
                <a:srgbClr val="000000"/>
              </a:solidFill>
            </a:endParaRPr>
          </a:p>
          <a:p>
            <a:pPr algn="ctr"/>
            <a:r>
              <a:rPr lang="ja-JP" altLang="en-US" sz="1100" b="1" dirty="0" smtClean="0">
                <a:solidFill>
                  <a:srgbClr val="000000"/>
                </a:solidFill>
              </a:rPr>
              <a:t>（共通）</a:t>
            </a:r>
            <a:endParaRPr lang="en-US" altLang="ja-JP" sz="1100" b="1" dirty="0" smtClean="0">
              <a:solidFill>
                <a:srgbClr val="000000"/>
              </a:solidFill>
            </a:endParaRPr>
          </a:p>
        </p:txBody>
      </p:sp>
      <p:sp>
        <p:nvSpPr>
          <p:cNvPr id="61" name="円/楕円 140"/>
          <p:cNvSpPr/>
          <p:nvPr/>
        </p:nvSpPr>
        <p:spPr bwMode="auto">
          <a:xfrm>
            <a:off x="3808941" y="4101321"/>
            <a:ext cx="394448" cy="3854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L</a:t>
            </a:r>
            <a:r>
              <a:rPr lang="en-US" altLang="ja-JP" sz="1000" b="1" dirty="0">
                <a:solidFill>
                  <a:srgbClr val="000000"/>
                </a:solidFill>
              </a:rPr>
              <a:t>B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62" name="円/楕円 141"/>
          <p:cNvSpPr/>
          <p:nvPr/>
        </p:nvSpPr>
        <p:spPr bwMode="auto">
          <a:xfrm>
            <a:off x="3529480" y="4087886"/>
            <a:ext cx="394448" cy="3854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FW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63" name="円/楕円 142"/>
          <p:cNvSpPr/>
          <p:nvPr/>
        </p:nvSpPr>
        <p:spPr bwMode="auto">
          <a:xfrm>
            <a:off x="1573648" y="2585820"/>
            <a:ext cx="394448" cy="385482"/>
          </a:xfrm>
          <a:prstGeom prst="ellipse">
            <a:avLst/>
          </a:prstGeom>
          <a:solidFill>
            <a:srgbClr val="FFFF99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VM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64" name="円/楕円 143"/>
          <p:cNvSpPr/>
          <p:nvPr/>
        </p:nvSpPr>
        <p:spPr bwMode="auto">
          <a:xfrm>
            <a:off x="2659317" y="2599754"/>
            <a:ext cx="394448" cy="385482"/>
          </a:xfrm>
          <a:prstGeom prst="ellipse">
            <a:avLst/>
          </a:prstGeom>
          <a:solidFill>
            <a:srgbClr val="FFFF99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VM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cxnSp>
        <p:nvCxnSpPr>
          <p:cNvPr id="65" name="直線コネクタ 64"/>
          <p:cNvCxnSpPr/>
          <p:nvPr/>
        </p:nvCxnSpPr>
        <p:spPr bwMode="auto">
          <a:xfrm>
            <a:off x="3373278" y="5329433"/>
            <a:ext cx="0" cy="1053438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角丸四角形 65"/>
          <p:cNvSpPr/>
          <p:nvPr/>
        </p:nvSpPr>
        <p:spPr bwMode="auto">
          <a:xfrm>
            <a:off x="1156816" y="6201308"/>
            <a:ext cx="7391599" cy="241623"/>
          </a:xfrm>
          <a:prstGeom prst="roundRect">
            <a:avLst>
              <a:gd name="adj" fmla="val 27797"/>
            </a:avLst>
          </a:prstGeom>
          <a:solidFill>
            <a:srgbClr val="00FF00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b="1" dirty="0">
                <a:solidFill>
                  <a:srgbClr val="000000"/>
                </a:solidFill>
              </a:rPr>
              <a:t>管</a:t>
            </a:r>
            <a:r>
              <a:rPr lang="ja-JP" altLang="en-US" sz="1100" b="1" dirty="0" smtClean="0">
                <a:solidFill>
                  <a:srgbClr val="000000"/>
                </a:solidFill>
              </a:rPr>
              <a:t>理系</a:t>
            </a:r>
            <a:r>
              <a:rPr lang="en-US" altLang="ja-JP" sz="1100" b="1" dirty="0" smtClean="0">
                <a:solidFill>
                  <a:srgbClr val="000000"/>
                </a:solidFill>
              </a:rPr>
              <a:t>N</a:t>
            </a:r>
            <a:r>
              <a:rPr lang="en-US" altLang="ja-JP" sz="1100" b="1" dirty="0">
                <a:solidFill>
                  <a:srgbClr val="000000"/>
                </a:solidFill>
              </a:rPr>
              <a:t>W</a:t>
            </a:r>
            <a:endParaRPr lang="ja-JP" altLang="en-US" sz="1100" b="1" dirty="0">
              <a:solidFill>
                <a:srgbClr val="000000"/>
              </a:solidFill>
            </a:endParaRPr>
          </a:p>
        </p:txBody>
      </p:sp>
      <p:cxnSp>
        <p:nvCxnSpPr>
          <p:cNvPr id="67" name="直線矢印コネクタ 66"/>
          <p:cNvCxnSpPr>
            <a:stCxn id="81" idx="0"/>
          </p:cNvCxnSpPr>
          <p:nvPr/>
        </p:nvCxnSpPr>
        <p:spPr bwMode="auto">
          <a:xfrm flipV="1">
            <a:off x="2427284" y="5351705"/>
            <a:ext cx="0" cy="331539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角丸四角形 67"/>
          <p:cNvSpPr/>
          <p:nvPr/>
        </p:nvSpPr>
        <p:spPr bwMode="auto">
          <a:xfrm>
            <a:off x="5488146" y="5703054"/>
            <a:ext cx="1129552" cy="318234"/>
          </a:xfrm>
          <a:prstGeom prst="roundRect">
            <a:avLst/>
          </a:prstGeom>
          <a:solidFill>
            <a:srgbClr val="00FF00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b="1" dirty="0" smtClean="0">
                <a:solidFill>
                  <a:srgbClr val="000000"/>
                </a:solidFill>
              </a:rPr>
              <a:t>物理</a:t>
            </a:r>
            <a:r>
              <a:rPr lang="ja-JP" altLang="en-US" sz="1100" b="1" dirty="0">
                <a:solidFill>
                  <a:srgbClr val="000000"/>
                </a:solidFill>
              </a:rPr>
              <a:t>サーバ</a:t>
            </a:r>
            <a:r>
              <a:rPr lang="ja-JP" altLang="en-US" sz="1100" b="1" dirty="0" smtClean="0">
                <a:solidFill>
                  <a:srgbClr val="000000"/>
                </a:solidFill>
              </a:rPr>
              <a:t>用</a:t>
            </a:r>
            <a:r>
              <a:rPr lang="en-US" altLang="ja-JP" sz="1100" b="1" dirty="0" smtClean="0">
                <a:solidFill>
                  <a:srgbClr val="000000"/>
                </a:solidFill>
              </a:rPr>
              <a:t>SW</a:t>
            </a:r>
            <a:endParaRPr lang="ja-JP" altLang="en-US" sz="1100" b="1" dirty="0">
              <a:solidFill>
                <a:srgbClr val="000000"/>
              </a:solidFill>
            </a:endParaRPr>
          </a:p>
        </p:txBody>
      </p:sp>
      <p:cxnSp>
        <p:nvCxnSpPr>
          <p:cNvPr id="69" name="カギ線コネクタ 68"/>
          <p:cNvCxnSpPr>
            <a:endCxn id="48" idx="1"/>
          </p:cNvCxnSpPr>
          <p:nvPr/>
        </p:nvCxnSpPr>
        <p:spPr bwMode="auto">
          <a:xfrm rot="16200000" flipH="1">
            <a:off x="3919030" y="5422844"/>
            <a:ext cx="419306" cy="277028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0" name="カギ線コネクタ 69"/>
          <p:cNvCxnSpPr/>
          <p:nvPr/>
        </p:nvCxnSpPr>
        <p:spPr bwMode="auto">
          <a:xfrm>
            <a:off x="3718691" y="5351705"/>
            <a:ext cx="1787217" cy="643248"/>
          </a:xfrm>
          <a:prstGeom prst="bentConnector3">
            <a:avLst>
              <a:gd name="adj1" fmla="val 2348"/>
            </a:avLst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カギ線コネクタ 70"/>
          <p:cNvCxnSpPr/>
          <p:nvPr/>
        </p:nvCxnSpPr>
        <p:spPr bwMode="auto">
          <a:xfrm>
            <a:off x="3484469" y="5185903"/>
            <a:ext cx="3202763" cy="945756"/>
          </a:xfrm>
          <a:prstGeom prst="bentConnector3">
            <a:avLst>
              <a:gd name="adj1" fmla="val -512"/>
            </a:avLst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円/楕円 193"/>
          <p:cNvSpPr/>
          <p:nvPr/>
        </p:nvSpPr>
        <p:spPr bwMode="auto">
          <a:xfrm>
            <a:off x="7612960" y="2568413"/>
            <a:ext cx="1009185" cy="331693"/>
          </a:xfrm>
          <a:prstGeom prst="ellipse">
            <a:avLst/>
          </a:prstGeom>
          <a:solidFill>
            <a:srgbClr val="FF99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SDN</a:t>
            </a:r>
          </a:p>
          <a:p>
            <a:pPr algn="ctr"/>
            <a:r>
              <a:rPr lang="ja-JP" altLang="en-US" sz="1000" b="1" dirty="0" smtClean="0">
                <a:solidFill>
                  <a:srgbClr val="000000"/>
                </a:solidFill>
              </a:rPr>
              <a:t>自動化層</a:t>
            </a:r>
            <a:endParaRPr lang="ja-JP" altLang="en-US" sz="600" b="1" dirty="0">
              <a:solidFill>
                <a:srgbClr val="000000"/>
              </a:solidFill>
            </a:endParaRPr>
          </a:p>
        </p:txBody>
      </p:sp>
      <p:sp>
        <p:nvSpPr>
          <p:cNvPr id="73" name="円/楕円 194"/>
          <p:cNvSpPr/>
          <p:nvPr/>
        </p:nvSpPr>
        <p:spPr bwMode="auto">
          <a:xfrm>
            <a:off x="7702610" y="3097307"/>
            <a:ext cx="779305" cy="331693"/>
          </a:xfrm>
          <a:prstGeom prst="ellipse">
            <a:avLst/>
          </a:prstGeom>
          <a:solidFill>
            <a:srgbClr val="FF99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err="1">
                <a:solidFill>
                  <a:srgbClr val="000000"/>
                </a:solidFill>
              </a:rPr>
              <a:t>v</a:t>
            </a:r>
            <a:r>
              <a:rPr lang="en-US" altLang="ja-JP" sz="1000" b="1" dirty="0" err="1" smtClean="0">
                <a:solidFill>
                  <a:srgbClr val="000000"/>
                </a:solidFill>
              </a:rPr>
              <a:t>DCA</a:t>
            </a:r>
            <a:endParaRPr lang="ja-JP" altLang="en-US" sz="600" b="1" dirty="0">
              <a:solidFill>
                <a:srgbClr val="000000"/>
              </a:solidFill>
            </a:endParaRPr>
          </a:p>
        </p:txBody>
      </p:sp>
      <p:cxnSp>
        <p:nvCxnSpPr>
          <p:cNvPr id="74" name="直線コネクタ 73"/>
          <p:cNvCxnSpPr>
            <a:stCxn id="29" idx="5"/>
          </p:cNvCxnSpPr>
          <p:nvPr/>
        </p:nvCxnSpPr>
        <p:spPr bwMode="auto">
          <a:xfrm>
            <a:off x="1468469" y="4403479"/>
            <a:ext cx="20545" cy="197939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直線コネクタ 74"/>
          <p:cNvCxnSpPr/>
          <p:nvPr/>
        </p:nvCxnSpPr>
        <p:spPr bwMode="auto">
          <a:xfrm>
            <a:off x="1916377" y="4450582"/>
            <a:ext cx="20545" cy="197939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直線コネクタ 75"/>
          <p:cNvCxnSpPr/>
          <p:nvPr/>
        </p:nvCxnSpPr>
        <p:spPr bwMode="auto">
          <a:xfrm>
            <a:off x="2481544" y="4403479"/>
            <a:ext cx="20545" cy="197939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直線コネクタ 76"/>
          <p:cNvCxnSpPr/>
          <p:nvPr/>
        </p:nvCxnSpPr>
        <p:spPr bwMode="auto">
          <a:xfrm>
            <a:off x="2973075" y="4348195"/>
            <a:ext cx="20545" cy="203467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直線コネクタ 77"/>
          <p:cNvCxnSpPr/>
          <p:nvPr/>
        </p:nvCxnSpPr>
        <p:spPr bwMode="auto">
          <a:xfrm>
            <a:off x="3628458" y="4348195"/>
            <a:ext cx="20545" cy="197939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直線コネクタ 78"/>
          <p:cNvCxnSpPr/>
          <p:nvPr/>
        </p:nvCxnSpPr>
        <p:spPr bwMode="auto">
          <a:xfrm>
            <a:off x="4121619" y="4403479"/>
            <a:ext cx="20545" cy="197939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80" name="角丸四角形 79"/>
          <p:cNvSpPr/>
          <p:nvPr/>
        </p:nvSpPr>
        <p:spPr bwMode="auto">
          <a:xfrm>
            <a:off x="1131786" y="4984355"/>
            <a:ext cx="3018869" cy="358579"/>
          </a:xfrm>
          <a:prstGeom prst="roundRect">
            <a:avLst/>
          </a:prstGeom>
          <a:solidFill>
            <a:srgbClr val="FFCC00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00" b="1" dirty="0" smtClean="0">
                <a:solidFill>
                  <a:srgbClr val="000000"/>
                </a:solidFill>
              </a:rPr>
              <a:t>P-Flow</a:t>
            </a:r>
            <a:r>
              <a:rPr lang="ja-JP" altLang="en-US" sz="1100" b="1" dirty="0" smtClean="0">
                <a:solidFill>
                  <a:srgbClr val="000000"/>
                </a:solidFill>
              </a:rPr>
              <a:t>　</a:t>
            </a:r>
            <a:r>
              <a:rPr lang="en-US" altLang="ja-JP" sz="1100" b="1" dirty="0" smtClean="0">
                <a:solidFill>
                  <a:srgbClr val="000000"/>
                </a:solidFill>
              </a:rPr>
              <a:t>NW</a:t>
            </a:r>
            <a:endParaRPr lang="ja-JP" altLang="en-US" sz="1100" b="1" dirty="0">
              <a:solidFill>
                <a:srgbClr val="000000"/>
              </a:solidFill>
            </a:endParaRPr>
          </a:p>
        </p:txBody>
      </p:sp>
      <p:sp>
        <p:nvSpPr>
          <p:cNvPr id="81" name="円/楕円 117"/>
          <p:cNvSpPr/>
          <p:nvPr/>
        </p:nvSpPr>
        <p:spPr bwMode="auto">
          <a:xfrm>
            <a:off x="2026009" y="5683244"/>
            <a:ext cx="802549" cy="331693"/>
          </a:xfrm>
          <a:prstGeom prst="ellipse">
            <a:avLst/>
          </a:prstGeom>
          <a:solidFill>
            <a:srgbClr val="FFCC00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50" b="1" dirty="0" smtClean="0">
                <a:solidFill>
                  <a:srgbClr val="000000"/>
                </a:solidFill>
              </a:rPr>
              <a:t>UNC/PFC</a:t>
            </a:r>
            <a:endParaRPr lang="ja-JP" altLang="en-US" sz="700" b="1" dirty="0">
              <a:solidFill>
                <a:srgbClr val="000000"/>
              </a:solidFill>
            </a:endParaRPr>
          </a:p>
        </p:txBody>
      </p:sp>
      <p:sp>
        <p:nvSpPr>
          <p:cNvPr id="82" name="角丸四角形 81"/>
          <p:cNvSpPr/>
          <p:nvPr/>
        </p:nvSpPr>
        <p:spPr bwMode="auto">
          <a:xfrm>
            <a:off x="1131786" y="2389335"/>
            <a:ext cx="954157" cy="1322053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lumOff val="50000"/>
              </a:schemeClr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83" name="角丸四角形 82"/>
          <p:cNvSpPr/>
          <p:nvPr/>
        </p:nvSpPr>
        <p:spPr bwMode="auto">
          <a:xfrm>
            <a:off x="2179968" y="2389335"/>
            <a:ext cx="954157" cy="1322053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lumOff val="50000"/>
              </a:schemeClr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cxnSp>
        <p:nvCxnSpPr>
          <p:cNvPr id="84" name="直線矢印コネクタ 83"/>
          <p:cNvCxnSpPr/>
          <p:nvPr/>
        </p:nvCxnSpPr>
        <p:spPr bwMode="auto">
          <a:xfrm flipV="1">
            <a:off x="3707904" y="3554491"/>
            <a:ext cx="0" cy="41674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直線矢印コネクタ 84"/>
          <p:cNvCxnSpPr/>
          <p:nvPr/>
        </p:nvCxnSpPr>
        <p:spPr bwMode="auto">
          <a:xfrm flipV="1">
            <a:off x="3990169" y="3554491"/>
            <a:ext cx="0" cy="41674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86" name="右大かっこ 85"/>
          <p:cNvSpPr/>
          <p:nvPr/>
        </p:nvSpPr>
        <p:spPr bwMode="auto">
          <a:xfrm>
            <a:off x="8702745" y="1831622"/>
            <a:ext cx="45719" cy="1671366"/>
          </a:xfrm>
          <a:prstGeom prst="rightBracket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94"/>
          <p:cNvSpPr/>
          <p:nvPr/>
        </p:nvSpPr>
        <p:spPr bwMode="auto">
          <a:xfrm>
            <a:off x="3205008" y="4099087"/>
            <a:ext cx="394448" cy="385482"/>
          </a:xfrm>
          <a:prstGeom prst="ellipse">
            <a:avLst/>
          </a:prstGeom>
          <a:solidFill>
            <a:srgbClr val="FF99FF"/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b="1" dirty="0" smtClean="0">
                <a:solidFill>
                  <a:srgbClr val="000000"/>
                </a:solidFill>
              </a:rPr>
              <a:t>SV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cxnSp>
        <p:nvCxnSpPr>
          <p:cNvPr id="90" name="直線矢印コネクタ 89"/>
          <p:cNvCxnSpPr/>
          <p:nvPr/>
        </p:nvCxnSpPr>
        <p:spPr bwMode="auto">
          <a:xfrm flipV="1">
            <a:off x="3395572" y="3554491"/>
            <a:ext cx="0" cy="41674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1" name="円/楕円 96"/>
          <p:cNvSpPr/>
          <p:nvPr/>
        </p:nvSpPr>
        <p:spPr bwMode="auto">
          <a:xfrm>
            <a:off x="3223495" y="3091072"/>
            <a:ext cx="394448" cy="385482"/>
          </a:xfrm>
          <a:prstGeom prst="ellipse">
            <a:avLst/>
          </a:prstGeom>
          <a:solidFill>
            <a:schemeClr val="accent3">
              <a:lumMod val="25000"/>
              <a:lumOff val="75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800" b="1" dirty="0" smtClean="0">
                <a:solidFill>
                  <a:srgbClr val="000000"/>
                </a:solidFill>
              </a:rPr>
              <a:t>Ｖ</a:t>
            </a:r>
            <a:r>
              <a:rPr lang="en-US" altLang="ja-JP" sz="800" b="1" dirty="0" smtClean="0">
                <a:solidFill>
                  <a:srgbClr val="000000"/>
                </a:solidFill>
              </a:rPr>
              <a:t>NF</a:t>
            </a:r>
            <a:endParaRPr lang="ja-JP" altLang="en-US" sz="800" b="1" dirty="0">
              <a:solidFill>
                <a:srgbClr val="000000"/>
              </a:solidFill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379178" y="4545057"/>
            <a:ext cx="264687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今回検討した領域</a:t>
            </a:r>
            <a:endParaRPr lang="ja-JP" alt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正方形/長方形 93"/>
          <p:cNvSpPr/>
          <p:nvPr/>
        </p:nvSpPr>
        <p:spPr bwMode="auto">
          <a:xfrm>
            <a:off x="71718" y="3863777"/>
            <a:ext cx="4195479" cy="2628879"/>
          </a:xfrm>
          <a:prstGeom prst="rect">
            <a:avLst/>
          </a:prstGeom>
          <a:noFill/>
          <a:ln w="76200">
            <a:solidFill>
              <a:srgbClr val="CC00FF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cxnSp>
        <p:nvCxnSpPr>
          <p:cNvPr id="96" name="直線矢印コネクタ 95"/>
          <p:cNvCxnSpPr/>
          <p:nvPr/>
        </p:nvCxnSpPr>
        <p:spPr bwMode="auto">
          <a:xfrm flipH="1">
            <a:off x="3617943" y="4811697"/>
            <a:ext cx="787714" cy="31249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8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168819" y="731211"/>
            <a:ext cx="8785225" cy="1640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err="1" smtClean="0"/>
              <a:t>Programable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Flow</a:t>
            </a:r>
            <a:r>
              <a:rPr lang="ja-JP" altLang="en-US" sz="2400" dirty="0" err="1" smtClean="0"/>
              <a:t>にて</a:t>
            </a:r>
            <a:r>
              <a:rPr lang="ja-JP" altLang="en-US" sz="2400" dirty="0" smtClean="0"/>
              <a:t>実現</a:t>
            </a:r>
            <a:endParaRPr lang="en-US" altLang="ja-JP" sz="24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1800" dirty="0"/>
              <a:t>アプライアンスやハウジングも含めた全ての</a:t>
            </a:r>
            <a:r>
              <a:rPr lang="en-US" altLang="ja-JP" sz="1800" dirty="0"/>
              <a:t>NW</a:t>
            </a:r>
            <a:r>
              <a:rPr lang="ja-JP" altLang="en-US" sz="1800" dirty="0"/>
              <a:t>は</a:t>
            </a:r>
            <a:r>
              <a:rPr lang="ja-JP" altLang="en-US" sz="1800" dirty="0" smtClean="0"/>
              <a:t>、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en-US" altLang="ja-JP" sz="1800" dirty="0" smtClean="0"/>
              <a:t>VLAN</a:t>
            </a:r>
            <a:r>
              <a:rPr lang="ja-JP" altLang="en-US" sz="1800" dirty="0"/>
              <a:t>面にて接続される</a:t>
            </a:r>
            <a:r>
              <a:rPr lang="ja-JP" altLang="en-US" sz="2000" dirty="0"/>
              <a:t>。</a:t>
            </a:r>
            <a:endParaRPr lang="ja-JP" altLang="en-US" sz="1400" dirty="0"/>
          </a:p>
          <a:p>
            <a:pPr>
              <a:buFont typeface="Wingdings" panose="05000000000000000000" pitchFamily="2" charset="2"/>
              <a:buChar char="l"/>
            </a:pPr>
            <a:endParaRPr lang="en-US" altLang="ja-JP" sz="2000" dirty="0"/>
          </a:p>
          <a:p>
            <a:pPr marL="360363" lvl="1" indent="-214313"/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99393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実現している技術 </a:t>
            </a:r>
            <a:r>
              <a:rPr lang="en-US" altLang="ja-JP" dirty="0" smtClean="0"/>
              <a:t>2/2</a:t>
            </a:r>
            <a:endParaRPr kumimoji="1" lang="ja-JP" altLang="en-US" dirty="0"/>
          </a:p>
        </p:txBody>
      </p:sp>
      <p:sp>
        <p:nvSpPr>
          <p:cNvPr id="201" name="テキスト プレースホルダー 200"/>
          <p:cNvSpPr>
            <a:spLocks noGrp="1"/>
          </p:cNvSpPr>
          <p:nvPr>
            <p:ph type="body" sz="quarter" idx="11"/>
          </p:nvPr>
        </p:nvSpPr>
        <p:spPr>
          <a:xfrm>
            <a:off x="179388" y="836613"/>
            <a:ext cx="8784000" cy="557708"/>
          </a:xfrm>
        </p:spPr>
        <p:txBody>
          <a:bodyPr/>
          <a:lstStyle/>
          <a:p>
            <a:r>
              <a:rPr kumimoji="1" lang="en-US" altLang="ja-JP" sz="1800" dirty="0" smtClean="0"/>
              <a:t>L2</a:t>
            </a:r>
            <a:r>
              <a:rPr kumimoji="1" lang="ja-JP" altLang="en-US" sz="1800" dirty="0" smtClean="0"/>
              <a:t>面が</a:t>
            </a:r>
            <a:r>
              <a:rPr kumimoji="1" lang="en-US" altLang="ja-JP" sz="1800" dirty="0" err="1" smtClean="0"/>
              <a:t>PoD</a:t>
            </a:r>
            <a:r>
              <a:rPr kumimoji="1" lang="ja-JP" altLang="en-US" sz="1800" dirty="0" smtClean="0"/>
              <a:t>をまたいで大きく作成、コントローラが密に連携</a:t>
            </a:r>
            <a:endParaRPr kumimoji="1" lang="en-US" altLang="ja-JP" sz="1800" dirty="0" smtClean="0"/>
          </a:p>
          <a:p>
            <a:r>
              <a:rPr lang="ja-JP" altLang="en-US" sz="1800" dirty="0"/>
              <a:t>　</a:t>
            </a:r>
            <a:r>
              <a:rPr lang="ja-JP" altLang="en-US" sz="1800" dirty="0" smtClean="0"/>
              <a:t>→ 密結合、複雑な構成  </a:t>
            </a:r>
            <a:endParaRPr kumimoji="1" lang="ja-JP" altLang="en-US" sz="18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168721" y="1366712"/>
            <a:ext cx="7982987" cy="5019407"/>
            <a:chOff x="282011" y="1281279"/>
            <a:chExt cx="9184678" cy="5512469"/>
          </a:xfrm>
        </p:grpSpPr>
        <p:sp>
          <p:nvSpPr>
            <p:cNvPr id="5" name="平行四辺形 4"/>
            <p:cNvSpPr/>
            <p:nvPr/>
          </p:nvSpPr>
          <p:spPr bwMode="auto">
            <a:xfrm>
              <a:off x="497524" y="3430423"/>
              <a:ext cx="7422776" cy="690856"/>
            </a:xfrm>
            <a:prstGeom prst="parallelogram">
              <a:avLst>
                <a:gd name="adj" fmla="val 49510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 bwMode="auto">
            <a:xfrm>
              <a:off x="1044369" y="3728144"/>
              <a:ext cx="6122896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" name="正方形/長方形 6"/>
            <p:cNvSpPr/>
            <p:nvPr/>
          </p:nvSpPr>
          <p:spPr bwMode="auto">
            <a:xfrm>
              <a:off x="528918" y="1397824"/>
              <a:ext cx="1963270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672353" y="1935706"/>
              <a:ext cx="1658471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100" b="1" dirty="0" smtClean="0">
                  <a:latin typeface="+mj-ea"/>
                  <a:ea typeface="+mj-ea"/>
                </a:rPr>
                <a:t>分散仮想</a:t>
              </a:r>
              <a:r>
                <a:rPr kumimoji="1" lang="en-US" altLang="ja-JP" sz="1100" b="1" dirty="0" smtClean="0">
                  <a:latin typeface="+mj-ea"/>
                  <a:ea typeface="+mj-ea"/>
                </a:rPr>
                <a:t>SW</a:t>
              </a:r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9" name="円/楕円 8"/>
            <p:cNvSpPr/>
            <p:nvPr/>
          </p:nvSpPr>
          <p:spPr bwMode="auto">
            <a:xfrm>
              <a:off x="770963" y="1568153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V</a:t>
              </a:r>
              <a:r>
                <a:rPr lang="en-US" altLang="ja-JP" sz="900" b="1" dirty="0">
                  <a:latin typeface="+mj-ea"/>
                  <a:ea typeface="+mj-ea"/>
                </a:rPr>
                <a:t>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sp>
          <p:nvSpPr>
            <p:cNvPr id="10" name="円/楕円 9"/>
            <p:cNvSpPr/>
            <p:nvPr/>
          </p:nvSpPr>
          <p:spPr bwMode="auto">
            <a:xfrm>
              <a:off x="1187823" y="1568153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V</a:t>
              </a:r>
              <a:r>
                <a:rPr lang="en-US" altLang="ja-JP" sz="900" b="1" dirty="0">
                  <a:latin typeface="+mj-ea"/>
                  <a:ea typeface="+mj-ea"/>
                </a:rPr>
                <a:t>M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sp>
          <p:nvSpPr>
            <p:cNvPr id="11" name="円/楕円 10"/>
            <p:cNvSpPr/>
            <p:nvPr/>
          </p:nvSpPr>
          <p:spPr bwMode="auto">
            <a:xfrm>
              <a:off x="1900517" y="1559188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V</a:t>
              </a:r>
              <a:r>
                <a:rPr lang="en-US" altLang="ja-JP" sz="900" b="1" dirty="0">
                  <a:latin typeface="+mj-ea"/>
                  <a:ea typeface="+mj-ea"/>
                </a:rPr>
                <a:t>M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 bwMode="auto">
            <a:xfrm>
              <a:off x="1631576" y="1702623"/>
              <a:ext cx="17033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直線コネクタ 12"/>
            <p:cNvCxnSpPr>
              <a:stCxn id="9" idx="4"/>
            </p:cNvCxnSpPr>
            <p:nvPr/>
          </p:nvCxnSpPr>
          <p:spPr bwMode="auto">
            <a:xfrm flipH="1">
              <a:off x="923364" y="1837094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直線コネクタ 13"/>
            <p:cNvCxnSpPr>
              <a:stCxn id="10" idx="4"/>
            </p:cNvCxnSpPr>
            <p:nvPr/>
          </p:nvCxnSpPr>
          <p:spPr bwMode="auto">
            <a:xfrm>
              <a:off x="1349188" y="1837094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直線コネクタ 14"/>
            <p:cNvCxnSpPr>
              <a:stCxn id="11" idx="4"/>
            </p:cNvCxnSpPr>
            <p:nvPr/>
          </p:nvCxnSpPr>
          <p:spPr bwMode="auto">
            <a:xfrm>
              <a:off x="2061882" y="1828129"/>
              <a:ext cx="0" cy="1075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" name="正方形/長方形 15"/>
            <p:cNvSpPr/>
            <p:nvPr/>
          </p:nvSpPr>
          <p:spPr bwMode="auto">
            <a:xfrm>
              <a:off x="2653553" y="1397825"/>
              <a:ext cx="1963270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2796988" y="1935706"/>
              <a:ext cx="1658471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18" name="円/楕円 17"/>
            <p:cNvSpPr/>
            <p:nvPr/>
          </p:nvSpPr>
          <p:spPr bwMode="auto">
            <a:xfrm>
              <a:off x="2913529" y="1568153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</a:p>
          </p:txBody>
        </p:sp>
        <p:sp>
          <p:nvSpPr>
            <p:cNvPr id="19" name="円/楕円 18"/>
            <p:cNvSpPr/>
            <p:nvPr/>
          </p:nvSpPr>
          <p:spPr bwMode="auto">
            <a:xfrm>
              <a:off x="3312458" y="1568153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4025152" y="1559188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 bwMode="auto">
            <a:xfrm>
              <a:off x="3756211" y="1702623"/>
              <a:ext cx="17033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直線コネクタ 21"/>
            <p:cNvCxnSpPr>
              <a:stCxn id="18" idx="4"/>
            </p:cNvCxnSpPr>
            <p:nvPr/>
          </p:nvCxnSpPr>
          <p:spPr bwMode="auto">
            <a:xfrm>
              <a:off x="3074894" y="1837094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直線コネクタ 22"/>
            <p:cNvCxnSpPr>
              <a:stCxn id="19" idx="4"/>
            </p:cNvCxnSpPr>
            <p:nvPr/>
          </p:nvCxnSpPr>
          <p:spPr bwMode="auto">
            <a:xfrm>
              <a:off x="3473823" y="1837094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直線コネクタ 23"/>
            <p:cNvCxnSpPr>
              <a:stCxn id="20" idx="4"/>
            </p:cNvCxnSpPr>
            <p:nvPr/>
          </p:nvCxnSpPr>
          <p:spPr bwMode="auto">
            <a:xfrm>
              <a:off x="4186517" y="1828129"/>
              <a:ext cx="0" cy="1075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" name="フリーフォーム 24"/>
            <p:cNvSpPr/>
            <p:nvPr/>
          </p:nvSpPr>
          <p:spPr bwMode="auto">
            <a:xfrm>
              <a:off x="3083859" y="1774341"/>
              <a:ext cx="170329" cy="304800"/>
            </a:xfrm>
            <a:custGeom>
              <a:avLst/>
              <a:gdLst>
                <a:gd name="connsiteX0" fmla="*/ 0 w 170329"/>
                <a:gd name="connsiteY0" fmla="*/ 0 h 304800"/>
                <a:gd name="connsiteX1" fmla="*/ 8965 w 170329"/>
                <a:gd name="connsiteY1" fmla="*/ 170330 h 304800"/>
                <a:gd name="connsiteX2" fmla="*/ 17929 w 170329"/>
                <a:gd name="connsiteY2" fmla="*/ 197224 h 304800"/>
                <a:gd name="connsiteX3" fmla="*/ 80682 w 170329"/>
                <a:gd name="connsiteY3" fmla="*/ 259977 h 304800"/>
                <a:gd name="connsiteX4" fmla="*/ 98612 w 170329"/>
                <a:gd name="connsiteY4" fmla="*/ 286871 h 304800"/>
                <a:gd name="connsiteX5" fmla="*/ 152400 w 170329"/>
                <a:gd name="connsiteY5" fmla="*/ 295835 h 304800"/>
                <a:gd name="connsiteX6" fmla="*/ 170329 w 170329"/>
                <a:gd name="connsiteY6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29" h="304800">
                  <a:moveTo>
                    <a:pt x="0" y="0"/>
                  </a:moveTo>
                  <a:cubicBezTo>
                    <a:pt x="2988" y="56777"/>
                    <a:pt x="3818" y="113708"/>
                    <a:pt x="8965" y="170330"/>
                  </a:cubicBezTo>
                  <a:cubicBezTo>
                    <a:pt x="9820" y="179741"/>
                    <a:pt x="12026" y="189845"/>
                    <a:pt x="17929" y="197224"/>
                  </a:cubicBezTo>
                  <a:cubicBezTo>
                    <a:pt x="36409" y="220324"/>
                    <a:pt x="64272" y="235364"/>
                    <a:pt x="80682" y="259977"/>
                  </a:cubicBezTo>
                  <a:cubicBezTo>
                    <a:pt x="86659" y="268942"/>
                    <a:pt x="88975" y="282053"/>
                    <a:pt x="98612" y="286871"/>
                  </a:cubicBezTo>
                  <a:cubicBezTo>
                    <a:pt x="114870" y="295000"/>
                    <a:pt x="134766" y="291427"/>
                    <a:pt x="152400" y="295835"/>
                  </a:cubicBezTo>
                  <a:cubicBezTo>
                    <a:pt x="158882" y="297456"/>
                    <a:pt x="164353" y="301812"/>
                    <a:pt x="170329" y="304800"/>
                  </a:cubicBezTo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 bwMode="auto">
            <a:xfrm>
              <a:off x="3056964" y="1971565"/>
              <a:ext cx="1156447" cy="143435"/>
            </a:xfrm>
            <a:custGeom>
              <a:avLst/>
              <a:gdLst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47482 w 1156447"/>
                <a:gd name="connsiteY5" fmla="*/ 8965 h 134471"/>
                <a:gd name="connsiteX6" fmla="*/ 1156447 w 1156447"/>
                <a:gd name="connsiteY6" fmla="*/ 0 h 134471"/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29553 w 1156447"/>
                <a:gd name="connsiteY5" fmla="*/ 100853 h 134471"/>
                <a:gd name="connsiteX6" fmla="*/ 1147482 w 1156447"/>
                <a:gd name="connsiteY6" fmla="*/ 8965 h 134471"/>
                <a:gd name="connsiteX7" fmla="*/ 1156447 w 1156447"/>
                <a:gd name="connsiteY7" fmla="*/ 0 h 134471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120588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075765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111623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29553 w 1156447"/>
                <a:gd name="connsiteY5" fmla="*/ 109258 h 134471"/>
                <a:gd name="connsiteX6" fmla="*/ 1147482 w 1156447"/>
                <a:gd name="connsiteY6" fmla="*/ 8965 h 134471"/>
                <a:gd name="connsiteX7" fmla="*/ 1156447 w 1156447"/>
                <a:gd name="connsiteY7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6447" h="134471">
                  <a:moveTo>
                    <a:pt x="0" y="0"/>
                  </a:moveTo>
                  <a:lnTo>
                    <a:pt x="0" y="0"/>
                  </a:lnTo>
                  <a:cubicBezTo>
                    <a:pt x="14938" y="97091"/>
                    <a:pt x="-15975" y="134471"/>
                    <a:pt x="89647" y="134471"/>
                  </a:cubicBezTo>
                  <a:lnTo>
                    <a:pt x="98612" y="134471"/>
                  </a:lnTo>
                  <a:lnTo>
                    <a:pt x="1021977" y="134471"/>
                  </a:lnTo>
                  <a:cubicBezTo>
                    <a:pt x="1192306" y="133070"/>
                    <a:pt x="1108636" y="130176"/>
                    <a:pt x="1129553" y="109258"/>
                  </a:cubicBezTo>
                  <a:cubicBezTo>
                    <a:pt x="1150470" y="88340"/>
                    <a:pt x="1141506" y="29976"/>
                    <a:pt x="1147482" y="8965"/>
                  </a:cubicBezTo>
                  <a:lnTo>
                    <a:pt x="1156447" y="0"/>
                  </a:lnTo>
                </a:path>
              </a:pathLst>
            </a:cu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headEnd type="triangle"/>
              <a:tailEnd type="triangle"/>
            </a:ln>
            <a:effectLst/>
            <a:extLst/>
          </p:spPr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VXLAN</a:t>
              </a:r>
              <a:endParaRPr kumimoji="1" lang="ja-JP" altLang="en-US" sz="1200" b="1" dirty="0"/>
            </a:p>
          </p:txBody>
        </p:sp>
        <p:sp>
          <p:nvSpPr>
            <p:cNvPr id="27" name="正方形/長方形 26"/>
            <p:cNvSpPr/>
            <p:nvPr/>
          </p:nvSpPr>
          <p:spPr bwMode="auto">
            <a:xfrm>
              <a:off x="2796988" y="2464622"/>
              <a:ext cx="1658471" cy="224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050" b="1" dirty="0" smtClean="0">
                  <a:latin typeface="+mj-ea"/>
                  <a:ea typeface="+mj-ea"/>
                </a:rPr>
                <a:t>VXLANGW</a:t>
              </a:r>
            </a:p>
          </p:txBody>
        </p:sp>
        <p:sp>
          <p:nvSpPr>
            <p:cNvPr id="28" name="正方形/長方形 27"/>
            <p:cNvSpPr/>
            <p:nvPr/>
          </p:nvSpPr>
          <p:spPr bwMode="auto">
            <a:xfrm>
              <a:off x="4760258" y="1442647"/>
              <a:ext cx="959223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4930588" y="1935706"/>
              <a:ext cx="546847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30" name="円/楕円 29"/>
            <p:cNvSpPr/>
            <p:nvPr/>
          </p:nvSpPr>
          <p:spPr bwMode="auto">
            <a:xfrm>
              <a:off x="4876793" y="1568153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FW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31" name="円/楕円 30"/>
            <p:cNvSpPr/>
            <p:nvPr/>
          </p:nvSpPr>
          <p:spPr bwMode="auto">
            <a:xfrm>
              <a:off x="5060574" y="1586083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F</a:t>
              </a:r>
              <a:r>
                <a:rPr lang="en-US" altLang="ja-JP" sz="900" b="1" dirty="0">
                  <a:latin typeface="+mj-ea"/>
                  <a:ea typeface="+mj-ea"/>
                </a:rPr>
                <a:t>W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32" name="直線コネクタ 31"/>
            <p:cNvCxnSpPr>
              <a:stCxn id="30" idx="4"/>
            </p:cNvCxnSpPr>
            <p:nvPr/>
          </p:nvCxnSpPr>
          <p:spPr bwMode="auto">
            <a:xfrm flipH="1">
              <a:off x="5029194" y="1837094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直線コネクタ 32"/>
            <p:cNvCxnSpPr>
              <a:stCxn id="31" idx="4"/>
            </p:cNvCxnSpPr>
            <p:nvPr/>
          </p:nvCxnSpPr>
          <p:spPr bwMode="auto">
            <a:xfrm>
              <a:off x="5221939" y="1855024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4" name="正方形/長方形 33"/>
            <p:cNvSpPr/>
            <p:nvPr/>
          </p:nvSpPr>
          <p:spPr bwMode="auto">
            <a:xfrm>
              <a:off x="5853945" y="1433682"/>
              <a:ext cx="959223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35" name="正方形/長方形 34"/>
            <p:cNvSpPr/>
            <p:nvPr/>
          </p:nvSpPr>
          <p:spPr bwMode="auto">
            <a:xfrm>
              <a:off x="6024275" y="1926741"/>
              <a:ext cx="546847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36" name="円/楕円 35"/>
            <p:cNvSpPr/>
            <p:nvPr/>
          </p:nvSpPr>
          <p:spPr bwMode="auto">
            <a:xfrm>
              <a:off x="5970480" y="1559188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L</a:t>
              </a:r>
              <a:r>
                <a:rPr lang="en-US" altLang="ja-JP" sz="700" b="1" dirty="0">
                  <a:latin typeface="+mj-ea"/>
                  <a:ea typeface="+mj-ea"/>
                </a:rPr>
                <a:t>B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37" name="円/楕円 36"/>
            <p:cNvSpPr/>
            <p:nvPr/>
          </p:nvSpPr>
          <p:spPr bwMode="auto">
            <a:xfrm>
              <a:off x="6154261" y="1577118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L</a:t>
              </a:r>
              <a:r>
                <a:rPr lang="en-US" altLang="ja-JP" sz="900" b="1" dirty="0">
                  <a:latin typeface="+mj-ea"/>
                  <a:ea typeface="+mj-ea"/>
                </a:rPr>
                <a:t>B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38" name="直線コネクタ 37"/>
            <p:cNvCxnSpPr>
              <a:stCxn id="36" idx="4"/>
            </p:cNvCxnSpPr>
            <p:nvPr/>
          </p:nvCxnSpPr>
          <p:spPr bwMode="auto">
            <a:xfrm flipH="1">
              <a:off x="6122881" y="1828129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直線コネクタ 38"/>
            <p:cNvCxnSpPr>
              <a:stCxn id="37" idx="4"/>
            </p:cNvCxnSpPr>
            <p:nvPr/>
          </p:nvCxnSpPr>
          <p:spPr bwMode="auto">
            <a:xfrm>
              <a:off x="6315626" y="1846059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正方形/長方形 39"/>
            <p:cNvSpPr/>
            <p:nvPr/>
          </p:nvSpPr>
          <p:spPr bwMode="auto">
            <a:xfrm>
              <a:off x="6929703" y="1433682"/>
              <a:ext cx="959223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41" name="正方形/長方形 40"/>
            <p:cNvSpPr/>
            <p:nvPr/>
          </p:nvSpPr>
          <p:spPr bwMode="auto">
            <a:xfrm>
              <a:off x="6956597" y="1926741"/>
              <a:ext cx="878556" cy="26211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100" b="1" dirty="0" smtClean="0">
                  <a:latin typeface="+mj-ea"/>
                  <a:ea typeface="+mj-ea"/>
                </a:rPr>
                <a:t>ハウジング連携</a:t>
              </a:r>
              <a:r>
                <a:rPr lang="en-US" altLang="ja-JP" sz="1100" b="1" dirty="0" smtClean="0">
                  <a:latin typeface="+mj-ea"/>
                  <a:ea typeface="+mj-ea"/>
                </a:rPr>
                <a:t>SW</a:t>
              </a:r>
            </a:p>
          </p:txBody>
        </p:sp>
        <p:sp>
          <p:nvSpPr>
            <p:cNvPr id="42" name="平行四辺形 41"/>
            <p:cNvSpPr/>
            <p:nvPr/>
          </p:nvSpPr>
          <p:spPr bwMode="auto">
            <a:xfrm>
              <a:off x="515469" y="2675384"/>
              <a:ext cx="7422776" cy="490681"/>
            </a:xfrm>
            <a:prstGeom prst="parallelogram">
              <a:avLst>
                <a:gd name="adj" fmla="val 54355"/>
              </a:avLst>
            </a:prstGeom>
            <a:solidFill>
              <a:srgbClr val="CCFFFF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cxnSp>
          <p:nvCxnSpPr>
            <p:cNvPr id="43" name="直線コネクタ 42"/>
            <p:cNvCxnSpPr/>
            <p:nvPr/>
          </p:nvCxnSpPr>
          <p:spPr bwMode="auto">
            <a:xfrm>
              <a:off x="1084728" y="2885980"/>
              <a:ext cx="6485959" cy="2689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直線コネクタ 43"/>
            <p:cNvCxnSpPr>
              <a:stCxn id="8" idx="2"/>
            </p:cNvCxnSpPr>
            <p:nvPr/>
          </p:nvCxnSpPr>
          <p:spPr bwMode="auto">
            <a:xfrm flipH="1">
              <a:off x="1501588" y="2213612"/>
              <a:ext cx="1" cy="75305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直線コネクタ 44"/>
            <p:cNvCxnSpPr>
              <a:stCxn id="17" idx="2"/>
              <a:endCxn id="27" idx="0"/>
            </p:cNvCxnSpPr>
            <p:nvPr/>
          </p:nvCxnSpPr>
          <p:spPr bwMode="auto">
            <a:xfrm>
              <a:off x="3626224" y="2213612"/>
              <a:ext cx="0" cy="25101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直線コネクタ 45"/>
            <p:cNvCxnSpPr>
              <a:stCxn id="27" idx="2"/>
            </p:cNvCxnSpPr>
            <p:nvPr/>
          </p:nvCxnSpPr>
          <p:spPr bwMode="auto">
            <a:xfrm>
              <a:off x="3626224" y="2688739"/>
              <a:ext cx="22411" cy="19724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直線コネクタ 46"/>
            <p:cNvCxnSpPr/>
            <p:nvPr/>
          </p:nvCxnSpPr>
          <p:spPr bwMode="auto">
            <a:xfrm flipH="1">
              <a:off x="5212011" y="2159822"/>
              <a:ext cx="9930" cy="73084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直線コネクタ 47"/>
            <p:cNvCxnSpPr>
              <a:stCxn id="35" idx="2"/>
            </p:cNvCxnSpPr>
            <p:nvPr/>
          </p:nvCxnSpPr>
          <p:spPr bwMode="auto">
            <a:xfrm flipH="1">
              <a:off x="6279745" y="2204647"/>
              <a:ext cx="17954" cy="76201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9" name="平行四辺形 48"/>
            <p:cNvSpPr/>
            <p:nvPr/>
          </p:nvSpPr>
          <p:spPr bwMode="auto">
            <a:xfrm>
              <a:off x="681318" y="4279249"/>
              <a:ext cx="2017059" cy="577834"/>
            </a:xfrm>
            <a:prstGeom prst="parallelogram">
              <a:avLst>
                <a:gd name="adj" fmla="val 4951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altLang="ja-JP" sz="1200" b="1" dirty="0" smtClean="0">
                <a:latin typeface="+mj-ea"/>
                <a:ea typeface="+mj-ea"/>
              </a:endParaRPr>
            </a:p>
          </p:txBody>
        </p:sp>
        <p:sp>
          <p:nvSpPr>
            <p:cNvPr id="50" name="平行四辺形 49"/>
            <p:cNvSpPr/>
            <p:nvPr/>
          </p:nvSpPr>
          <p:spPr bwMode="auto">
            <a:xfrm>
              <a:off x="2698377" y="4270191"/>
              <a:ext cx="2017059" cy="605934"/>
            </a:xfrm>
            <a:prstGeom prst="parallelogram">
              <a:avLst>
                <a:gd name="adj" fmla="val 45588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b="1" dirty="0">
                <a:latin typeface="+mj-ea"/>
                <a:ea typeface="+mj-ea"/>
              </a:endParaRPr>
            </a:p>
          </p:txBody>
        </p:sp>
        <p:sp>
          <p:nvSpPr>
            <p:cNvPr id="51" name="平行四辺形 50"/>
            <p:cNvSpPr/>
            <p:nvPr/>
          </p:nvSpPr>
          <p:spPr bwMode="auto">
            <a:xfrm>
              <a:off x="6768347" y="4326379"/>
              <a:ext cx="1120579" cy="576645"/>
            </a:xfrm>
            <a:prstGeom prst="parallelogram">
              <a:avLst>
                <a:gd name="adj" fmla="val 36765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52" name="平行四辺形 51"/>
            <p:cNvSpPr/>
            <p:nvPr/>
          </p:nvSpPr>
          <p:spPr bwMode="auto">
            <a:xfrm>
              <a:off x="4724398" y="4279249"/>
              <a:ext cx="2017059" cy="615331"/>
            </a:xfrm>
            <a:prstGeom prst="parallelogram">
              <a:avLst>
                <a:gd name="adj" fmla="val 40686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b="1" dirty="0">
                <a:latin typeface="+mj-ea"/>
                <a:ea typeface="+mj-ea"/>
              </a:endParaRPr>
            </a:p>
          </p:txBody>
        </p:sp>
        <p:cxnSp>
          <p:nvCxnSpPr>
            <p:cNvPr id="53" name="直線コネクタ 52"/>
            <p:cNvCxnSpPr>
              <a:stCxn id="41" idx="2"/>
            </p:cNvCxnSpPr>
            <p:nvPr/>
          </p:nvCxnSpPr>
          <p:spPr bwMode="auto">
            <a:xfrm flipH="1">
              <a:off x="7386918" y="2204647"/>
              <a:ext cx="22396" cy="77943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直線コネクタ 53"/>
            <p:cNvCxnSpPr/>
            <p:nvPr/>
          </p:nvCxnSpPr>
          <p:spPr bwMode="auto">
            <a:xfrm flipV="1">
              <a:off x="1134035" y="4491160"/>
              <a:ext cx="1134036" cy="896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直線コネクタ 54"/>
            <p:cNvCxnSpPr/>
            <p:nvPr/>
          </p:nvCxnSpPr>
          <p:spPr bwMode="auto">
            <a:xfrm>
              <a:off x="3119718" y="4491160"/>
              <a:ext cx="1042145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" name="直線コネクタ 55"/>
            <p:cNvCxnSpPr/>
            <p:nvPr/>
          </p:nvCxnSpPr>
          <p:spPr bwMode="auto">
            <a:xfrm>
              <a:off x="5136777" y="4491160"/>
              <a:ext cx="1039892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直線コネクタ 56"/>
            <p:cNvCxnSpPr/>
            <p:nvPr/>
          </p:nvCxnSpPr>
          <p:spPr bwMode="auto">
            <a:xfrm>
              <a:off x="7135892" y="4491160"/>
              <a:ext cx="412391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8" name="正方形/長方形 57"/>
            <p:cNvSpPr/>
            <p:nvPr/>
          </p:nvSpPr>
          <p:spPr bwMode="auto">
            <a:xfrm>
              <a:off x="770963" y="5045955"/>
              <a:ext cx="6799724" cy="3944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400" b="1" dirty="0" smtClean="0">
                  <a:latin typeface="+mj-ea"/>
                  <a:ea typeface="+mj-ea"/>
                </a:rPr>
                <a:t>ＢＢドメイン</a:t>
              </a:r>
              <a:endParaRPr kumimoji="1" lang="ja-JP" altLang="en-US" sz="1400" b="1" dirty="0">
                <a:latin typeface="+mj-ea"/>
                <a:ea typeface="+mj-ea"/>
              </a:endParaRPr>
            </a:p>
          </p:txBody>
        </p:sp>
        <p:cxnSp>
          <p:nvCxnSpPr>
            <p:cNvPr id="59" name="直線コネクタ 58"/>
            <p:cNvCxnSpPr>
              <a:stCxn id="49" idx="3"/>
            </p:cNvCxnSpPr>
            <p:nvPr/>
          </p:nvCxnSpPr>
          <p:spPr bwMode="auto">
            <a:xfrm>
              <a:off x="1546805" y="4857083"/>
              <a:ext cx="28743" cy="19835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0" name="直線コネクタ 59"/>
            <p:cNvCxnSpPr>
              <a:stCxn id="50" idx="3"/>
            </p:cNvCxnSpPr>
            <p:nvPr/>
          </p:nvCxnSpPr>
          <p:spPr bwMode="auto">
            <a:xfrm>
              <a:off x="3568790" y="4876125"/>
              <a:ext cx="0" cy="16983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" name="直線コネクタ 60"/>
            <p:cNvCxnSpPr>
              <a:stCxn id="52" idx="3"/>
            </p:cNvCxnSpPr>
            <p:nvPr/>
          </p:nvCxnSpPr>
          <p:spPr bwMode="auto">
            <a:xfrm>
              <a:off x="5607751" y="4894580"/>
              <a:ext cx="1915" cy="16983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" name="直線コネクタ 61"/>
            <p:cNvCxnSpPr>
              <a:stCxn id="51" idx="3"/>
            </p:cNvCxnSpPr>
            <p:nvPr/>
          </p:nvCxnSpPr>
          <p:spPr bwMode="auto">
            <a:xfrm>
              <a:off x="7222635" y="4903024"/>
              <a:ext cx="2918" cy="16136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3" name="フリーフォーム 62"/>
            <p:cNvSpPr/>
            <p:nvPr/>
          </p:nvSpPr>
          <p:spPr bwMode="auto">
            <a:xfrm>
              <a:off x="1977431" y="4517537"/>
              <a:ext cx="1285722" cy="698037"/>
            </a:xfrm>
            <a:custGeom>
              <a:avLst/>
              <a:gdLst>
                <a:gd name="connsiteX0" fmla="*/ 39628 w 1285722"/>
                <a:gd name="connsiteY0" fmla="*/ 53789 h 1030619"/>
                <a:gd name="connsiteX1" fmla="*/ 12734 w 1285722"/>
                <a:gd name="connsiteY1" fmla="*/ 851647 h 1030619"/>
                <a:gd name="connsiteX2" fmla="*/ 218922 w 1285722"/>
                <a:gd name="connsiteY2" fmla="*/ 995083 h 1030619"/>
                <a:gd name="connsiteX3" fmla="*/ 1034710 w 1285722"/>
                <a:gd name="connsiteY3" fmla="*/ 986118 h 1030619"/>
                <a:gd name="connsiteX4" fmla="*/ 1231934 w 1285722"/>
                <a:gd name="connsiteY4" fmla="*/ 510989 h 1030619"/>
                <a:gd name="connsiteX5" fmla="*/ 1285722 w 1285722"/>
                <a:gd name="connsiteY5" fmla="*/ 0 h 103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722" h="1030619">
                  <a:moveTo>
                    <a:pt x="39628" y="53789"/>
                  </a:moveTo>
                  <a:cubicBezTo>
                    <a:pt x="11240" y="374277"/>
                    <a:pt x="-17148" y="694765"/>
                    <a:pt x="12734" y="851647"/>
                  </a:cubicBezTo>
                  <a:cubicBezTo>
                    <a:pt x="42616" y="1008529"/>
                    <a:pt x="48593" y="972671"/>
                    <a:pt x="218922" y="995083"/>
                  </a:cubicBezTo>
                  <a:cubicBezTo>
                    <a:pt x="389251" y="1017495"/>
                    <a:pt x="865875" y="1066800"/>
                    <a:pt x="1034710" y="986118"/>
                  </a:cubicBezTo>
                  <a:cubicBezTo>
                    <a:pt x="1203545" y="905436"/>
                    <a:pt x="1190099" y="675342"/>
                    <a:pt x="1231934" y="510989"/>
                  </a:cubicBezTo>
                  <a:cubicBezTo>
                    <a:pt x="1273769" y="346636"/>
                    <a:pt x="1279745" y="173318"/>
                    <a:pt x="1285722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 bwMode="auto">
            <a:xfrm>
              <a:off x="3772525" y="4490643"/>
              <a:ext cx="1498722" cy="878541"/>
            </a:xfrm>
            <a:custGeom>
              <a:avLst/>
              <a:gdLst>
                <a:gd name="connsiteX0" fmla="*/ 100228 w 1498722"/>
                <a:gd name="connsiteY0" fmla="*/ 0 h 1067702"/>
                <a:gd name="connsiteX1" fmla="*/ 19546 w 1498722"/>
                <a:gd name="connsiteY1" fmla="*/ 806824 h 1067702"/>
                <a:gd name="connsiteX2" fmla="*/ 422957 w 1498722"/>
                <a:gd name="connsiteY2" fmla="*/ 1048871 h 1067702"/>
                <a:gd name="connsiteX3" fmla="*/ 1032557 w 1498722"/>
                <a:gd name="connsiteY3" fmla="*/ 995083 h 1067702"/>
                <a:gd name="connsiteX4" fmla="*/ 1346322 w 1498722"/>
                <a:gd name="connsiteY4" fmla="*/ 546847 h 1067702"/>
                <a:gd name="connsiteX5" fmla="*/ 1498722 w 1498722"/>
                <a:gd name="connsiteY5" fmla="*/ 0 h 106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8722" h="1067702">
                  <a:moveTo>
                    <a:pt x="100228" y="0"/>
                  </a:moveTo>
                  <a:cubicBezTo>
                    <a:pt x="32993" y="316006"/>
                    <a:pt x="-34242" y="632012"/>
                    <a:pt x="19546" y="806824"/>
                  </a:cubicBezTo>
                  <a:cubicBezTo>
                    <a:pt x="73334" y="981636"/>
                    <a:pt x="254122" y="1017495"/>
                    <a:pt x="422957" y="1048871"/>
                  </a:cubicBezTo>
                  <a:cubicBezTo>
                    <a:pt x="591792" y="1080247"/>
                    <a:pt x="878663" y="1078754"/>
                    <a:pt x="1032557" y="995083"/>
                  </a:cubicBezTo>
                  <a:cubicBezTo>
                    <a:pt x="1186451" y="911412"/>
                    <a:pt x="1268628" y="712694"/>
                    <a:pt x="1346322" y="546847"/>
                  </a:cubicBezTo>
                  <a:cubicBezTo>
                    <a:pt x="1424016" y="381000"/>
                    <a:pt x="1461369" y="190500"/>
                    <a:pt x="1498722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 bwMode="auto">
            <a:xfrm>
              <a:off x="5842461" y="4499608"/>
              <a:ext cx="1383092" cy="760988"/>
            </a:xfrm>
            <a:custGeom>
              <a:avLst/>
              <a:gdLst>
                <a:gd name="connsiteX0" fmla="*/ 74245 w 1383092"/>
                <a:gd name="connsiteY0" fmla="*/ 0 h 1089156"/>
                <a:gd name="connsiteX1" fmla="*/ 2527 w 1383092"/>
                <a:gd name="connsiteY1" fmla="*/ 824753 h 1089156"/>
                <a:gd name="connsiteX2" fmla="*/ 154927 w 1383092"/>
                <a:gd name="connsiteY2" fmla="*/ 1021976 h 1089156"/>
                <a:gd name="connsiteX3" fmla="*/ 872104 w 1383092"/>
                <a:gd name="connsiteY3" fmla="*/ 1039906 h 1089156"/>
                <a:gd name="connsiteX4" fmla="*/ 1293445 w 1383092"/>
                <a:gd name="connsiteY4" fmla="*/ 403412 h 1089156"/>
                <a:gd name="connsiteX5" fmla="*/ 1383092 w 1383092"/>
                <a:gd name="connsiteY5" fmla="*/ 8965 h 108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092" h="1089156">
                  <a:moveTo>
                    <a:pt x="74245" y="0"/>
                  </a:moveTo>
                  <a:cubicBezTo>
                    <a:pt x="31662" y="327212"/>
                    <a:pt x="-10920" y="654424"/>
                    <a:pt x="2527" y="824753"/>
                  </a:cubicBezTo>
                  <a:cubicBezTo>
                    <a:pt x="15974" y="995082"/>
                    <a:pt x="9998" y="986117"/>
                    <a:pt x="154927" y="1021976"/>
                  </a:cubicBezTo>
                  <a:cubicBezTo>
                    <a:pt x="299856" y="1057835"/>
                    <a:pt x="682351" y="1143000"/>
                    <a:pt x="872104" y="1039906"/>
                  </a:cubicBezTo>
                  <a:cubicBezTo>
                    <a:pt x="1061857" y="936812"/>
                    <a:pt x="1208280" y="575235"/>
                    <a:pt x="1293445" y="403412"/>
                  </a:cubicBezTo>
                  <a:cubicBezTo>
                    <a:pt x="1378610" y="231589"/>
                    <a:pt x="1380851" y="120277"/>
                    <a:pt x="1383092" y="8965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矢印コネクタ 65"/>
            <p:cNvCxnSpPr/>
            <p:nvPr/>
          </p:nvCxnSpPr>
          <p:spPr bwMode="auto">
            <a:xfrm flipH="1">
              <a:off x="8265459" y="1281279"/>
              <a:ext cx="17929" cy="208827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" name="テキスト ボックス 66"/>
            <p:cNvSpPr txBox="1"/>
            <p:nvPr/>
          </p:nvSpPr>
          <p:spPr>
            <a:xfrm>
              <a:off x="8265454" y="1648833"/>
              <a:ext cx="1201235" cy="70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NECCI</a:t>
              </a:r>
            </a:p>
            <a:p>
              <a:r>
                <a:rPr lang="ja-JP" altLang="en-US" sz="1200" b="1" dirty="0" smtClean="0"/>
                <a:t>テナント面</a:t>
              </a:r>
              <a:endParaRPr lang="en-US" altLang="ja-JP" sz="1200" b="1" dirty="0" smtClean="0"/>
            </a:p>
            <a:p>
              <a:r>
                <a:rPr kumimoji="1" lang="ja-JP" altLang="en-US" sz="1200" b="1" dirty="0" smtClean="0"/>
                <a:t>（仮想</a:t>
              </a:r>
              <a:r>
                <a:rPr kumimoji="1" lang="en-US" altLang="ja-JP" sz="1200" b="1" dirty="0" smtClean="0"/>
                <a:t>NW)</a:t>
              </a:r>
              <a:endParaRPr kumimoji="1" lang="ja-JP" altLang="en-US" sz="1200" b="1" dirty="0"/>
            </a:p>
          </p:txBody>
        </p:sp>
        <p:cxnSp>
          <p:nvCxnSpPr>
            <p:cNvPr id="68" name="直線コネクタ 67"/>
            <p:cNvCxnSpPr/>
            <p:nvPr/>
          </p:nvCxnSpPr>
          <p:spPr bwMode="auto">
            <a:xfrm>
              <a:off x="1044369" y="3728144"/>
              <a:ext cx="143454" cy="78939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直線コネクタ 68"/>
            <p:cNvCxnSpPr/>
            <p:nvPr/>
          </p:nvCxnSpPr>
          <p:spPr bwMode="auto">
            <a:xfrm flipV="1">
              <a:off x="2268071" y="3765541"/>
              <a:ext cx="528917" cy="73458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直線コネクタ 69"/>
            <p:cNvCxnSpPr/>
            <p:nvPr/>
          </p:nvCxnSpPr>
          <p:spPr bwMode="auto">
            <a:xfrm>
              <a:off x="2796988" y="3781920"/>
              <a:ext cx="313765" cy="70924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直線コネクタ 70"/>
            <p:cNvCxnSpPr/>
            <p:nvPr/>
          </p:nvCxnSpPr>
          <p:spPr bwMode="auto">
            <a:xfrm flipV="1">
              <a:off x="4213411" y="3764522"/>
              <a:ext cx="502025" cy="75301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直線コネクタ 71"/>
            <p:cNvCxnSpPr/>
            <p:nvPr/>
          </p:nvCxnSpPr>
          <p:spPr bwMode="auto">
            <a:xfrm>
              <a:off x="4724398" y="3738130"/>
              <a:ext cx="412379" cy="77940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" name="直線コネクタ 72"/>
            <p:cNvCxnSpPr/>
            <p:nvPr/>
          </p:nvCxnSpPr>
          <p:spPr bwMode="auto">
            <a:xfrm flipV="1">
              <a:off x="6232702" y="3764522"/>
              <a:ext cx="410145" cy="72663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4" name="直線コネクタ 73"/>
            <p:cNvCxnSpPr/>
            <p:nvPr/>
          </p:nvCxnSpPr>
          <p:spPr bwMode="auto">
            <a:xfrm>
              <a:off x="6642847" y="3781920"/>
              <a:ext cx="524418" cy="73561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5" name="直線コネクタ 74"/>
            <p:cNvCxnSpPr/>
            <p:nvPr/>
          </p:nvCxnSpPr>
          <p:spPr bwMode="auto">
            <a:xfrm flipH="1" flipV="1">
              <a:off x="7225553" y="3765541"/>
              <a:ext cx="345134" cy="72561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" name="直線矢印コネクタ 75"/>
            <p:cNvCxnSpPr/>
            <p:nvPr/>
          </p:nvCxnSpPr>
          <p:spPr bwMode="auto">
            <a:xfrm>
              <a:off x="8265459" y="3352129"/>
              <a:ext cx="0" cy="91440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7" name="テキスト ボックス 76"/>
            <p:cNvSpPr txBox="1"/>
            <p:nvPr/>
          </p:nvSpPr>
          <p:spPr>
            <a:xfrm>
              <a:off x="8298431" y="3468955"/>
              <a:ext cx="8455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P-Flow</a:t>
              </a:r>
            </a:p>
            <a:p>
              <a:r>
                <a:rPr lang="ja-JP" altLang="en-US" sz="1200" b="1" dirty="0"/>
                <a:t>（</a:t>
              </a:r>
              <a:r>
                <a:rPr lang="ja-JP" altLang="en-US" sz="1200" b="1" dirty="0" smtClean="0"/>
                <a:t>仮想</a:t>
              </a:r>
              <a:r>
                <a:rPr lang="en-US" altLang="ja-JP" sz="1200" b="1" dirty="0" smtClean="0"/>
                <a:t>NW</a:t>
              </a:r>
              <a:r>
                <a:rPr lang="ja-JP" altLang="en-US" sz="1200" b="1" dirty="0" smtClean="0"/>
                <a:t>）</a:t>
              </a:r>
              <a:endParaRPr lang="en-US" altLang="ja-JP" sz="1200" b="1" dirty="0" smtClean="0"/>
            </a:p>
            <a:p>
              <a:r>
                <a:rPr kumimoji="1" lang="en-US" altLang="ja-JP" sz="1200" b="1" dirty="0" smtClean="0"/>
                <a:t>VTN</a:t>
              </a:r>
            </a:p>
          </p:txBody>
        </p:sp>
        <p:cxnSp>
          <p:nvCxnSpPr>
            <p:cNvPr id="78" name="直線矢印コネクタ 77"/>
            <p:cNvCxnSpPr/>
            <p:nvPr/>
          </p:nvCxnSpPr>
          <p:spPr bwMode="auto">
            <a:xfrm flipH="1">
              <a:off x="8254518" y="4241765"/>
              <a:ext cx="24369" cy="128880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9" name="テキスト ボックス 78"/>
            <p:cNvSpPr txBox="1"/>
            <p:nvPr/>
          </p:nvSpPr>
          <p:spPr>
            <a:xfrm>
              <a:off x="8254518" y="4418451"/>
              <a:ext cx="11205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P-Flow</a:t>
              </a:r>
            </a:p>
            <a:p>
              <a:r>
                <a:rPr lang="ja-JP" altLang="en-US" sz="1400" b="1" dirty="0" smtClean="0"/>
                <a:t>（物理</a:t>
              </a:r>
              <a:endParaRPr lang="en-US" altLang="ja-JP" sz="1400" b="1" dirty="0" smtClean="0"/>
            </a:p>
            <a:p>
              <a:r>
                <a:rPr kumimoji="1" lang="ja-JP" altLang="en-US" sz="1400" b="1" dirty="0" smtClean="0"/>
                <a:t>　</a:t>
              </a:r>
              <a:r>
                <a:rPr kumimoji="1" lang="en-US" altLang="ja-JP" sz="1400" b="1" dirty="0" smtClean="0"/>
                <a:t>NW</a:t>
              </a:r>
              <a:r>
                <a:rPr kumimoji="1" lang="ja-JP" altLang="en-US" sz="1400" b="1" dirty="0" smtClean="0"/>
                <a:t>）</a:t>
              </a:r>
              <a:endParaRPr kumimoji="1" lang="ja-JP" altLang="en-US" sz="1400" b="1" dirty="0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3348312" y="2902361"/>
              <a:ext cx="2144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 smtClean="0"/>
                <a:t>サーバ接続用</a:t>
              </a:r>
              <a:r>
                <a:rPr lang="en-US" altLang="ja-JP" sz="1200" b="1" dirty="0" smtClean="0"/>
                <a:t>LAN</a:t>
              </a:r>
              <a:endParaRPr kumimoji="1" lang="ja-JP" altLang="en-US" sz="1200" b="1" dirty="0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5885340" y="3450744"/>
              <a:ext cx="21649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b="1" dirty="0">
                  <a:latin typeface="+mj-ea"/>
                </a:rPr>
                <a:t>ＶＴＮ（</a:t>
              </a:r>
              <a:r>
                <a:rPr lang="en-US" altLang="ja-JP" sz="1050" b="1" dirty="0">
                  <a:latin typeface="+mj-ea"/>
                </a:rPr>
                <a:t>P-Flow</a:t>
              </a:r>
              <a:r>
                <a:rPr lang="ja-JP" altLang="en-US" sz="1050" b="1" dirty="0">
                  <a:latin typeface="+mj-ea"/>
                </a:rPr>
                <a:t>仮想</a:t>
              </a:r>
              <a:r>
                <a:rPr lang="en-US" altLang="ja-JP" sz="1050" b="1" dirty="0">
                  <a:latin typeface="+mj-ea"/>
                </a:rPr>
                <a:t>NW</a:t>
              </a:r>
              <a:r>
                <a:rPr lang="en-US" altLang="ja-JP" sz="1050" b="1" dirty="0" smtClean="0">
                  <a:latin typeface="+mj-ea"/>
                </a:rPr>
                <a:t>)</a:t>
              </a:r>
              <a:endParaRPr lang="ja-JP" altLang="en-US" sz="1050" b="1" dirty="0">
                <a:latin typeface="+mj-ea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911599" y="3690392"/>
              <a:ext cx="46008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 smtClean="0"/>
                <a:t>VLAN</a:t>
              </a:r>
            </a:p>
            <a:p>
              <a:r>
                <a:rPr kumimoji="1" lang="ja-JP" altLang="en-US" sz="1100" b="1" dirty="0" smtClean="0"/>
                <a:t>（ドメイン間は</a:t>
              </a:r>
              <a:r>
                <a:rPr kumimoji="1" lang="en-US" altLang="ja-JP" sz="1100" b="1" dirty="0" smtClean="0"/>
                <a:t>Boundary</a:t>
              </a:r>
              <a:r>
                <a:rPr kumimoji="1" lang="ja-JP" altLang="en-US" sz="1100" b="1" dirty="0" smtClean="0"/>
                <a:t>で</a:t>
              </a:r>
              <a:r>
                <a:rPr kumimoji="1" lang="en-US" altLang="ja-JP" sz="1100" b="1" dirty="0" smtClean="0"/>
                <a:t>VLAN</a:t>
              </a:r>
              <a:r>
                <a:rPr lang="ja-JP" altLang="en-US" sz="1100" b="1" dirty="0" err="1" smtClean="0"/>
                <a:t>ー</a:t>
              </a:r>
              <a:r>
                <a:rPr lang="en-US" altLang="ja-JP" sz="1100" b="1" dirty="0" smtClean="0"/>
                <a:t>ID</a:t>
              </a:r>
              <a:r>
                <a:rPr lang="ja-JP" altLang="en-US" sz="1100" b="1" dirty="0" smtClean="0"/>
                <a:t>変換で接続</a:t>
              </a:r>
              <a:r>
                <a:rPr lang="ja-JP" altLang="en-US" sz="1100" b="1" dirty="0"/>
                <a:t>）</a:t>
              </a:r>
              <a:endParaRPr kumimoji="1" lang="ja-JP" altLang="en-US" sz="1100" b="1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824752" y="4505802"/>
              <a:ext cx="1235416" cy="456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b="1" dirty="0"/>
                <a:t>ＶＭｗａｒｅ</a:t>
              </a:r>
              <a:r>
                <a:rPr kumimoji="1" lang="ja-JP" altLang="en-US" sz="1050" b="1" dirty="0" smtClean="0"/>
                <a:t>ドメイン</a:t>
              </a:r>
              <a:endParaRPr kumimoji="1" lang="ja-JP" altLang="en-US" sz="1050" b="1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3033472" y="4526027"/>
              <a:ext cx="1642518" cy="456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b="1" dirty="0" smtClean="0"/>
                <a:t>ＯｐｅｎＳｔａｃｋドメイン</a:t>
              </a:r>
              <a:endParaRPr kumimoji="1" lang="ja-JP" altLang="en-US" sz="1050" b="1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984623" y="4613761"/>
              <a:ext cx="13069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b="1" dirty="0"/>
                <a:t>NW-AP</a:t>
              </a:r>
              <a:r>
                <a:rPr kumimoji="1" lang="ja-JP" altLang="en-US" sz="1050" b="1" dirty="0" smtClean="0"/>
                <a:t>ドメイン</a:t>
              </a:r>
              <a:endParaRPr kumimoji="1" lang="ja-JP" altLang="en-US" sz="1050" b="1" dirty="0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6802941" y="4560232"/>
              <a:ext cx="10782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b="1" dirty="0" smtClean="0"/>
                <a:t>H</a:t>
              </a:r>
              <a:r>
                <a:rPr lang="en-US" altLang="ja-JP" sz="1050" b="1" dirty="0"/>
                <a:t>O</a:t>
              </a:r>
              <a:r>
                <a:rPr kumimoji="1" lang="ja-JP" altLang="en-US" sz="1050" b="1" dirty="0" smtClean="0"/>
                <a:t>ドメイン</a:t>
              </a:r>
              <a:endParaRPr kumimoji="1" lang="ja-JP" altLang="en-US" sz="1050" b="1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1353264" y="4270191"/>
              <a:ext cx="843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VLAN</a:t>
              </a:r>
              <a:endParaRPr kumimoji="1" lang="ja-JP" altLang="en-US" sz="1200" b="1" dirty="0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3290043" y="4279249"/>
              <a:ext cx="843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VLAN</a:t>
              </a:r>
              <a:endParaRPr kumimoji="1" lang="ja-JP" altLang="en-US" sz="1200" b="1" dirty="0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7045835" y="4280754"/>
              <a:ext cx="8430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 smtClean="0"/>
                <a:t>VLAN</a:t>
              </a:r>
              <a:endParaRPr kumimoji="1" lang="ja-JP" altLang="en-US" sz="1100" b="1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5315879" y="4286590"/>
              <a:ext cx="843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VLAN</a:t>
              </a:r>
              <a:endParaRPr kumimoji="1" lang="ja-JP" altLang="en-US" sz="1200" b="1" dirty="0"/>
            </a:p>
          </p:txBody>
        </p:sp>
        <p:sp>
          <p:nvSpPr>
            <p:cNvPr id="91" name="正方形/長方形 90"/>
            <p:cNvSpPr/>
            <p:nvPr/>
          </p:nvSpPr>
          <p:spPr bwMode="auto">
            <a:xfrm>
              <a:off x="555812" y="5691088"/>
              <a:ext cx="1963270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92" name="正方形/長方形 91"/>
            <p:cNvSpPr/>
            <p:nvPr/>
          </p:nvSpPr>
          <p:spPr bwMode="auto">
            <a:xfrm>
              <a:off x="699247" y="6228970"/>
              <a:ext cx="1658471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100" b="1" dirty="0" smtClean="0">
                  <a:latin typeface="+mj-ea"/>
                  <a:ea typeface="+mj-ea"/>
                </a:rPr>
                <a:t>分散仮想</a:t>
              </a:r>
              <a:r>
                <a:rPr kumimoji="1" lang="en-US" altLang="ja-JP" sz="1100" b="1" dirty="0" smtClean="0">
                  <a:latin typeface="+mj-ea"/>
                  <a:ea typeface="+mj-ea"/>
                </a:rPr>
                <a:t>SW</a:t>
              </a:r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93" name="円/楕円 92"/>
            <p:cNvSpPr/>
            <p:nvPr/>
          </p:nvSpPr>
          <p:spPr bwMode="auto">
            <a:xfrm>
              <a:off x="797857" y="5861417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V</a:t>
              </a:r>
              <a:r>
                <a:rPr lang="en-US" altLang="ja-JP" sz="700" b="1" dirty="0">
                  <a:latin typeface="+mj-ea"/>
                  <a:ea typeface="+mj-ea"/>
                </a:rPr>
                <a:t>M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94" name="円/楕円 93"/>
            <p:cNvSpPr/>
            <p:nvPr/>
          </p:nvSpPr>
          <p:spPr bwMode="auto">
            <a:xfrm>
              <a:off x="1214717" y="5861417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800" b="1" dirty="0" smtClean="0">
                  <a:latin typeface="+mj-ea"/>
                  <a:ea typeface="+mj-ea"/>
                </a:rPr>
                <a:t>V</a:t>
              </a:r>
              <a:r>
                <a:rPr lang="en-US" altLang="ja-JP" sz="800" b="1" dirty="0">
                  <a:latin typeface="+mj-ea"/>
                  <a:ea typeface="+mj-ea"/>
                </a:rPr>
                <a:t>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sp>
          <p:nvSpPr>
            <p:cNvPr id="95" name="円/楕円 94"/>
            <p:cNvSpPr/>
            <p:nvPr/>
          </p:nvSpPr>
          <p:spPr bwMode="auto">
            <a:xfrm>
              <a:off x="1927411" y="5852452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800" b="1" dirty="0" smtClean="0">
                  <a:latin typeface="+mj-ea"/>
                  <a:ea typeface="+mj-ea"/>
                </a:rPr>
                <a:t>V</a:t>
              </a:r>
              <a:r>
                <a:rPr lang="en-US" altLang="ja-JP" sz="800" b="1" dirty="0">
                  <a:latin typeface="+mj-ea"/>
                  <a:ea typeface="+mj-ea"/>
                </a:rPr>
                <a:t>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cxnSp>
          <p:nvCxnSpPr>
            <p:cNvPr id="96" name="直線コネクタ 95"/>
            <p:cNvCxnSpPr/>
            <p:nvPr/>
          </p:nvCxnSpPr>
          <p:spPr bwMode="auto">
            <a:xfrm>
              <a:off x="1658470" y="5995887"/>
              <a:ext cx="17033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" name="直線コネクタ 96"/>
            <p:cNvCxnSpPr>
              <a:stCxn id="93" idx="4"/>
            </p:cNvCxnSpPr>
            <p:nvPr/>
          </p:nvCxnSpPr>
          <p:spPr bwMode="auto">
            <a:xfrm flipH="1">
              <a:off x="950258" y="6130358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直線コネクタ 97"/>
            <p:cNvCxnSpPr>
              <a:stCxn id="94" idx="4"/>
            </p:cNvCxnSpPr>
            <p:nvPr/>
          </p:nvCxnSpPr>
          <p:spPr bwMode="auto">
            <a:xfrm>
              <a:off x="1376082" y="6130358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9" name="直線コネクタ 98"/>
            <p:cNvCxnSpPr>
              <a:stCxn id="95" idx="4"/>
            </p:cNvCxnSpPr>
            <p:nvPr/>
          </p:nvCxnSpPr>
          <p:spPr bwMode="auto">
            <a:xfrm>
              <a:off x="2088776" y="6121393"/>
              <a:ext cx="0" cy="1075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0" name="正方形/長方形 99"/>
            <p:cNvSpPr/>
            <p:nvPr/>
          </p:nvSpPr>
          <p:spPr bwMode="auto">
            <a:xfrm>
              <a:off x="2680447" y="5691088"/>
              <a:ext cx="1963270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01" name="正方形/長方形 100"/>
            <p:cNvSpPr/>
            <p:nvPr/>
          </p:nvSpPr>
          <p:spPr bwMode="auto">
            <a:xfrm>
              <a:off x="2823882" y="6228970"/>
              <a:ext cx="1658471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102" name="円/楕円 101"/>
            <p:cNvSpPr/>
            <p:nvPr/>
          </p:nvSpPr>
          <p:spPr bwMode="auto">
            <a:xfrm>
              <a:off x="2940423" y="5861417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</a:p>
          </p:txBody>
        </p:sp>
        <p:sp>
          <p:nvSpPr>
            <p:cNvPr id="103" name="円/楕円 102"/>
            <p:cNvSpPr/>
            <p:nvPr/>
          </p:nvSpPr>
          <p:spPr bwMode="auto">
            <a:xfrm>
              <a:off x="3339352" y="5861417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sp>
          <p:nvSpPr>
            <p:cNvPr id="104" name="円/楕円 103"/>
            <p:cNvSpPr/>
            <p:nvPr/>
          </p:nvSpPr>
          <p:spPr bwMode="auto">
            <a:xfrm>
              <a:off x="4052046" y="5852452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cxnSp>
          <p:nvCxnSpPr>
            <p:cNvPr id="105" name="直線コネクタ 104"/>
            <p:cNvCxnSpPr/>
            <p:nvPr/>
          </p:nvCxnSpPr>
          <p:spPr bwMode="auto">
            <a:xfrm>
              <a:off x="3783105" y="5995887"/>
              <a:ext cx="17033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6" name="直線コネクタ 105"/>
            <p:cNvCxnSpPr>
              <a:stCxn id="102" idx="4"/>
            </p:cNvCxnSpPr>
            <p:nvPr/>
          </p:nvCxnSpPr>
          <p:spPr bwMode="auto">
            <a:xfrm>
              <a:off x="3101788" y="6130358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直線コネクタ 106"/>
            <p:cNvCxnSpPr>
              <a:stCxn id="103" idx="4"/>
            </p:cNvCxnSpPr>
            <p:nvPr/>
          </p:nvCxnSpPr>
          <p:spPr bwMode="auto">
            <a:xfrm>
              <a:off x="3500717" y="6130358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8" name="直線コネクタ 107"/>
            <p:cNvCxnSpPr>
              <a:stCxn id="104" idx="4"/>
            </p:cNvCxnSpPr>
            <p:nvPr/>
          </p:nvCxnSpPr>
          <p:spPr bwMode="auto">
            <a:xfrm>
              <a:off x="4213411" y="6121393"/>
              <a:ext cx="0" cy="1075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9" name="フリーフォーム 108"/>
            <p:cNvSpPr/>
            <p:nvPr/>
          </p:nvSpPr>
          <p:spPr bwMode="auto">
            <a:xfrm>
              <a:off x="3110753" y="6067605"/>
              <a:ext cx="170329" cy="304800"/>
            </a:xfrm>
            <a:custGeom>
              <a:avLst/>
              <a:gdLst>
                <a:gd name="connsiteX0" fmla="*/ 0 w 170329"/>
                <a:gd name="connsiteY0" fmla="*/ 0 h 304800"/>
                <a:gd name="connsiteX1" fmla="*/ 8965 w 170329"/>
                <a:gd name="connsiteY1" fmla="*/ 170330 h 304800"/>
                <a:gd name="connsiteX2" fmla="*/ 17929 w 170329"/>
                <a:gd name="connsiteY2" fmla="*/ 197224 h 304800"/>
                <a:gd name="connsiteX3" fmla="*/ 80682 w 170329"/>
                <a:gd name="connsiteY3" fmla="*/ 259977 h 304800"/>
                <a:gd name="connsiteX4" fmla="*/ 98612 w 170329"/>
                <a:gd name="connsiteY4" fmla="*/ 286871 h 304800"/>
                <a:gd name="connsiteX5" fmla="*/ 152400 w 170329"/>
                <a:gd name="connsiteY5" fmla="*/ 295835 h 304800"/>
                <a:gd name="connsiteX6" fmla="*/ 170329 w 170329"/>
                <a:gd name="connsiteY6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29" h="304800">
                  <a:moveTo>
                    <a:pt x="0" y="0"/>
                  </a:moveTo>
                  <a:cubicBezTo>
                    <a:pt x="2988" y="56777"/>
                    <a:pt x="3818" y="113708"/>
                    <a:pt x="8965" y="170330"/>
                  </a:cubicBezTo>
                  <a:cubicBezTo>
                    <a:pt x="9820" y="179741"/>
                    <a:pt x="12026" y="189845"/>
                    <a:pt x="17929" y="197224"/>
                  </a:cubicBezTo>
                  <a:cubicBezTo>
                    <a:pt x="36409" y="220324"/>
                    <a:pt x="64272" y="235364"/>
                    <a:pt x="80682" y="259977"/>
                  </a:cubicBezTo>
                  <a:cubicBezTo>
                    <a:pt x="86659" y="268942"/>
                    <a:pt x="88975" y="282053"/>
                    <a:pt x="98612" y="286871"/>
                  </a:cubicBezTo>
                  <a:cubicBezTo>
                    <a:pt x="114870" y="295000"/>
                    <a:pt x="134766" y="291427"/>
                    <a:pt x="152400" y="295835"/>
                  </a:cubicBezTo>
                  <a:cubicBezTo>
                    <a:pt x="158882" y="297456"/>
                    <a:pt x="164353" y="301812"/>
                    <a:pt x="170329" y="304800"/>
                  </a:cubicBezTo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/>
            <p:cNvSpPr/>
            <p:nvPr/>
          </p:nvSpPr>
          <p:spPr bwMode="auto">
            <a:xfrm>
              <a:off x="3083858" y="6264829"/>
              <a:ext cx="1156447" cy="143435"/>
            </a:xfrm>
            <a:custGeom>
              <a:avLst/>
              <a:gdLst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47482 w 1156447"/>
                <a:gd name="connsiteY5" fmla="*/ 8965 h 134471"/>
                <a:gd name="connsiteX6" fmla="*/ 1156447 w 1156447"/>
                <a:gd name="connsiteY6" fmla="*/ 0 h 134471"/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29553 w 1156447"/>
                <a:gd name="connsiteY5" fmla="*/ 100853 h 134471"/>
                <a:gd name="connsiteX6" fmla="*/ 1147482 w 1156447"/>
                <a:gd name="connsiteY6" fmla="*/ 8965 h 134471"/>
                <a:gd name="connsiteX7" fmla="*/ 1156447 w 1156447"/>
                <a:gd name="connsiteY7" fmla="*/ 0 h 134471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120588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075765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111623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29553 w 1156447"/>
                <a:gd name="connsiteY5" fmla="*/ 109258 h 134471"/>
                <a:gd name="connsiteX6" fmla="*/ 1147482 w 1156447"/>
                <a:gd name="connsiteY6" fmla="*/ 8965 h 134471"/>
                <a:gd name="connsiteX7" fmla="*/ 1156447 w 1156447"/>
                <a:gd name="connsiteY7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6447" h="134471">
                  <a:moveTo>
                    <a:pt x="0" y="0"/>
                  </a:moveTo>
                  <a:lnTo>
                    <a:pt x="0" y="0"/>
                  </a:lnTo>
                  <a:cubicBezTo>
                    <a:pt x="14938" y="97091"/>
                    <a:pt x="-15975" y="134471"/>
                    <a:pt x="89647" y="134471"/>
                  </a:cubicBezTo>
                  <a:lnTo>
                    <a:pt x="98612" y="134471"/>
                  </a:lnTo>
                  <a:lnTo>
                    <a:pt x="1021977" y="134471"/>
                  </a:lnTo>
                  <a:cubicBezTo>
                    <a:pt x="1192306" y="133070"/>
                    <a:pt x="1108636" y="130176"/>
                    <a:pt x="1129553" y="109258"/>
                  </a:cubicBezTo>
                  <a:cubicBezTo>
                    <a:pt x="1150470" y="88340"/>
                    <a:pt x="1141506" y="29976"/>
                    <a:pt x="1147482" y="8965"/>
                  </a:cubicBezTo>
                  <a:lnTo>
                    <a:pt x="1156447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  <a:headEnd type="triangle"/>
              <a:tailEnd type="triangle"/>
            </a:ln>
            <a:effectLst/>
            <a:extLst/>
          </p:spPr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VXLAN</a:t>
              </a:r>
              <a:endParaRPr kumimoji="1" lang="ja-JP" altLang="en-US" sz="1200" b="1" dirty="0"/>
            </a:p>
          </p:txBody>
        </p:sp>
        <p:sp>
          <p:nvSpPr>
            <p:cNvPr id="111" name="正方形/長方形 110"/>
            <p:cNvSpPr/>
            <p:nvPr/>
          </p:nvSpPr>
          <p:spPr bwMode="auto">
            <a:xfrm>
              <a:off x="4787152" y="5735911"/>
              <a:ext cx="959223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12" name="正方形/長方形 111"/>
            <p:cNvSpPr/>
            <p:nvPr/>
          </p:nvSpPr>
          <p:spPr bwMode="auto">
            <a:xfrm>
              <a:off x="4957482" y="6228970"/>
              <a:ext cx="546847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113" name="円/楕円 112"/>
            <p:cNvSpPr/>
            <p:nvPr/>
          </p:nvSpPr>
          <p:spPr bwMode="auto">
            <a:xfrm>
              <a:off x="4903687" y="5861417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FW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114" name="円/楕円 113"/>
            <p:cNvSpPr/>
            <p:nvPr/>
          </p:nvSpPr>
          <p:spPr bwMode="auto">
            <a:xfrm>
              <a:off x="5087468" y="5879347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F</a:t>
              </a:r>
              <a:r>
                <a:rPr lang="en-US" altLang="ja-JP" sz="900" b="1" dirty="0">
                  <a:latin typeface="+mj-ea"/>
                  <a:ea typeface="+mj-ea"/>
                </a:rPr>
                <a:t>W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115" name="直線コネクタ 114"/>
            <p:cNvCxnSpPr>
              <a:stCxn id="113" idx="4"/>
            </p:cNvCxnSpPr>
            <p:nvPr/>
          </p:nvCxnSpPr>
          <p:spPr bwMode="auto">
            <a:xfrm flipH="1">
              <a:off x="5056088" y="6130358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6" name="直線コネクタ 115"/>
            <p:cNvCxnSpPr>
              <a:stCxn id="114" idx="4"/>
            </p:cNvCxnSpPr>
            <p:nvPr/>
          </p:nvCxnSpPr>
          <p:spPr bwMode="auto">
            <a:xfrm>
              <a:off x="5248833" y="6148288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7" name="正方形/長方形 116"/>
            <p:cNvSpPr/>
            <p:nvPr/>
          </p:nvSpPr>
          <p:spPr bwMode="auto">
            <a:xfrm>
              <a:off x="5880839" y="5726946"/>
              <a:ext cx="959223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18" name="正方形/長方形 117"/>
            <p:cNvSpPr/>
            <p:nvPr/>
          </p:nvSpPr>
          <p:spPr bwMode="auto">
            <a:xfrm>
              <a:off x="6051169" y="6220005"/>
              <a:ext cx="546847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119" name="円/楕円 118"/>
            <p:cNvSpPr/>
            <p:nvPr/>
          </p:nvSpPr>
          <p:spPr bwMode="auto">
            <a:xfrm>
              <a:off x="5997374" y="5852452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LB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120" name="円/楕円 119"/>
            <p:cNvSpPr/>
            <p:nvPr/>
          </p:nvSpPr>
          <p:spPr bwMode="auto">
            <a:xfrm>
              <a:off x="6181155" y="5870382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LB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121" name="直線コネクタ 120"/>
            <p:cNvCxnSpPr>
              <a:stCxn id="119" idx="4"/>
            </p:cNvCxnSpPr>
            <p:nvPr/>
          </p:nvCxnSpPr>
          <p:spPr bwMode="auto">
            <a:xfrm flipH="1">
              <a:off x="6149775" y="6121393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2" name="直線コネクタ 121"/>
            <p:cNvCxnSpPr>
              <a:stCxn id="120" idx="4"/>
            </p:cNvCxnSpPr>
            <p:nvPr/>
          </p:nvCxnSpPr>
          <p:spPr bwMode="auto">
            <a:xfrm>
              <a:off x="6342520" y="6139323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3" name="正方形/長方形 122"/>
            <p:cNvSpPr/>
            <p:nvPr/>
          </p:nvSpPr>
          <p:spPr bwMode="auto">
            <a:xfrm>
              <a:off x="6956597" y="5726946"/>
              <a:ext cx="959223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24" name="正方形/長方形 123"/>
            <p:cNvSpPr/>
            <p:nvPr/>
          </p:nvSpPr>
          <p:spPr bwMode="auto">
            <a:xfrm>
              <a:off x="7045835" y="6220005"/>
              <a:ext cx="835399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800" b="1" dirty="0" smtClean="0">
                  <a:latin typeface="+mj-ea"/>
                  <a:ea typeface="+mj-ea"/>
                </a:rPr>
                <a:t>ハウジング連携</a:t>
              </a:r>
              <a:r>
                <a:rPr lang="en-US" altLang="ja-JP" sz="800" b="1" dirty="0" smtClean="0">
                  <a:latin typeface="+mj-ea"/>
                  <a:ea typeface="+mj-ea"/>
                </a:rPr>
                <a:t>SW</a:t>
              </a: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5668677" y="2994187"/>
              <a:ext cx="2144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/>
                <a:t>NECCI</a:t>
              </a:r>
              <a:r>
                <a:rPr lang="ja-JP" altLang="en-US" sz="1200" b="1" dirty="0" smtClean="0"/>
                <a:t>テナント</a:t>
              </a:r>
              <a:endParaRPr kumimoji="1" lang="ja-JP" altLang="en-US" sz="1200" b="1" dirty="0"/>
            </a:p>
          </p:txBody>
        </p:sp>
        <p:cxnSp>
          <p:nvCxnSpPr>
            <p:cNvPr id="126" name="直線コネクタ 125"/>
            <p:cNvCxnSpPr/>
            <p:nvPr/>
          </p:nvCxnSpPr>
          <p:spPr bwMode="auto">
            <a:xfrm flipH="1">
              <a:off x="1084728" y="2839606"/>
              <a:ext cx="26894" cy="85078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" name="直線コネクタ 126"/>
            <p:cNvCxnSpPr/>
            <p:nvPr/>
          </p:nvCxnSpPr>
          <p:spPr bwMode="auto">
            <a:xfrm flipH="1">
              <a:off x="7222635" y="2850119"/>
              <a:ext cx="348052" cy="86223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3" name="直線矢印コネクタ 132"/>
            <p:cNvCxnSpPr/>
            <p:nvPr/>
          </p:nvCxnSpPr>
          <p:spPr bwMode="auto">
            <a:xfrm flipH="1">
              <a:off x="8254518" y="5503670"/>
              <a:ext cx="10941" cy="129007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4" name="テキスト ボックス 133"/>
            <p:cNvSpPr txBox="1"/>
            <p:nvPr/>
          </p:nvSpPr>
          <p:spPr>
            <a:xfrm>
              <a:off x="8254518" y="5762808"/>
              <a:ext cx="1120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 smtClean="0"/>
                <a:t>実行基盤</a:t>
              </a:r>
              <a:endParaRPr lang="en-US" altLang="ja-JP" sz="1200" b="1" dirty="0" smtClean="0"/>
            </a:p>
            <a:p>
              <a:r>
                <a:rPr kumimoji="1" lang="en-US" altLang="ja-JP" sz="1200" b="1" dirty="0" smtClean="0"/>
                <a:t>P-Flow</a:t>
              </a:r>
            </a:p>
            <a:p>
              <a:r>
                <a:rPr lang="ja-JP" altLang="en-US" sz="1200" b="1" dirty="0" smtClean="0"/>
                <a:t>ドメインに</a:t>
              </a:r>
              <a:endParaRPr lang="en-US" altLang="ja-JP" sz="1200" b="1" dirty="0" smtClean="0"/>
            </a:p>
            <a:p>
              <a:r>
                <a:rPr kumimoji="1" lang="ja-JP" altLang="en-US" sz="1200" b="1" dirty="0"/>
                <a:t>収容</a:t>
              </a:r>
            </a:p>
          </p:txBody>
        </p:sp>
        <p:sp>
          <p:nvSpPr>
            <p:cNvPr id="135" name="角丸四角形 134"/>
            <p:cNvSpPr/>
            <p:nvPr/>
          </p:nvSpPr>
          <p:spPr bwMode="auto">
            <a:xfrm>
              <a:off x="486337" y="3349842"/>
              <a:ext cx="8477176" cy="831397"/>
            </a:xfrm>
            <a:prstGeom prst="roundRect">
              <a:avLst/>
            </a:prstGeom>
            <a:noFill/>
            <a:ln w="38100">
              <a:solidFill>
                <a:srgbClr val="3366FF"/>
              </a:solidFill>
              <a:prstDash val="lgDash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36" name="角丸四角形 135"/>
            <p:cNvSpPr/>
            <p:nvPr/>
          </p:nvSpPr>
          <p:spPr bwMode="auto">
            <a:xfrm>
              <a:off x="497523" y="4252824"/>
              <a:ext cx="8465989" cy="118757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lgDash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486337" y="1335053"/>
              <a:ext cx="1118341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VMware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2718547" y="1344034"/>
              <a:ext cx="1696573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smtClean="0">
                  <a:solidFill>
                    <a:srgbClr val="FF0000"/>
                  </a:solidFill>
                </a:rPr>
                <a:t>OpenStack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515469" y="5622067"/>
              <a:ext cx="1826280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err="1" smtClean="0">
                  <a:solidFill>
                    <a:srgbClr val="FF0000"/>
                  </a:solidFill>
                </a:rPr>
                <a:t>Vmware</a:t>
              </a:r>
              <a:r>
                <a:rPr lang="ja-JP" altLang="en-US" sz="1200" b="1" dirty="0" smtClean="0">
                  <a:solidFill>
                    <a:srgbClr val="FF0000"/>
                  </a:solidFill>
                </a:rPr>
                <a:t>ドメイン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2682689" y="5664966"/>
              <a:ext cx="1954917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err="1" smtClean="0">
                  <a:solidFill>
                    <a:srgbClr val="FF0000"/>
                  </a:solidFill>
                </a:rPr>
                <a:t>SpenStack</a:t>
              </a:r>
              <a:r>
                <a:rPr lang="ja-JP" altLang="en-US" sz="1200" b="1" dirty="0" smtClean="0">
                  <a:solidFill>
                    <a:srgbClr val="FF0000"/>
                  </a:solidFill>
                </a:rPr>
                <a:t>ドメイン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5060571" y="5619629"/>
              <a:ext cx="1752596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</a:rPr>
                <a:t>AP</a:t>
              </a:r>
              <a:r>
                <a:rPr lang="ja-JP" altLang="en-US" sz="1200" b="1" dirty="0" smtClean="0">
                  <a:solidFill>
                    <a:srgbClr val="FF0000"/>
                  </a:solidFill>
                </a:rPr>
                <a:t>ドメイン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7166149" y="5632253"/>
              <a:ext cx="564776" cy="27699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</a:rPr>
                <a:t>H</a:t>
              </a:r>
              <a:r>
                <a:rPr lang="en-US" altLang="ja-JP" sz="1200" b="1" dirty="0">
                  <a:solidFill>
                    <a:srgbClr val="FF0000"/>
                  </a:solidFill>
                </a:rPr>
                <a:t>O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7" name="角丸四角形 146"/>
            <p:cNvSpPr/>
            <p:nvPr/>
          </p:nvSpPr>
          <p:spPr bwMode="auto">
            <a:xfrm>
              <a:off x="282011" y="3251137"/>
              <a:ext cx="8776531" cy="2287810"/>
            </a:xfrm>
            <a:prstGeom prst="roundRect">
              <a:avLst>
                <a:gd name="adj" fmla="val 10172"/>
              </a:avLst>
            </a:prstGeom>
            <a:noFill/>
            <a:ln w="57150">
              <a:solidFill>
                <a:srgbClr val="CC00FF"/>
              </a:solidFill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cxnSp>
          <p:nvCxnSpPr>
            <p:cNvPr id="148" name="直線コネクタ 147"/>
            <p:cNvCxnSpPr/>
            <p:nvPr/>
          </p:nvCxnSpPr>
          <p:spPr bwMode="auto">
            <a:xfrm flipH="1">
              <a:off x="7915820" y="2688739"/>
              <a:ext cx="22425" cy="741684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9" name="直線コネクタ 148"/>
            <p:cNvCxnSpPr/>
            <p:nvPr/>
          </p:nvCxnSpPr>
          <p:spPr bwMode="auto">
            <a:xfrm>
              <a:off x="497524" y="3166065"/>
              <a:ext cx="0" cy="949221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0" name="直線コネクタ 149"/>
            <p:cNvCxnSpPr/>
            <p:nvPr/>
          </p:nvCxnSpPr>
          <p:spPr bwMode="auto">
            <a:xfrm flipH="1">
              <a:off x="7577422" y="3166065"/>
              <a:ext cx="105315" cy="955214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3" name="直線コネクタ 152"/>
            <p:cNvCxnSpPr/>
            <p:nvPr/>
          </p:nvCxnSpPr>
          <p:spPr bwMode="auto">
            <a:xfrm flipV="1">
              <a:off x="1726250" y="4781478"/>
              <a:ext cx="75656" cy="92838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6" name="直線コネクタ 155"/>
            <p:cNvCxnSpPr/>
            <p:nvPr/>
          </p:nvCxnSpPr>
          <p:spPr bwMode="auto">
            <a:xfrm flipV="1">
              <a:off x="2823882" y="4781478"/>
              <a:ext cx="87717" cy="90105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8" name="直線コネクタ 157"/>
            <p:cNvCxnSpPr>
              <a:endCxn id="85" idx="1"/>
            </p:cNvCxnSpPr>
            <p:nvPr/>
          </p:nvCxnSpPr>
          <p:spPr bwMode="auto">
            <a:xfrm flipV="1">
              <a:off x="4930588" y="4740719"/>
              <a:ext cx="54035" cy="96914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0" name="直線コネクタ 159"/>
            <p:cNvCxnSpPr>
              <a:endCxn id="85" idx="3"/>
            </p:cNvCxnSpPr>
            <p:nvPr/>
          </p:nvCxnSpPr>
          <p:spPr bwMode="auto">
            <a:xfrm flipV="1">
              <a:off x="6122881" y="4740719"/>
              <a:ext cx="168715" cy="102208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2" name="直線コネクタ 161"/>
            <p:cNvCxnSpPr/>
            <p:nvPr/>
          </p:nvCxnSpPr>
          <p:spPr bwMode="auto">
            <a:xfrm flipH="1" flipV="1">
              <a:off x="7570687" y="4894580"/>
              <a:ext cx="242795" cy="84133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69" name="正方形/長方形 168"/>
          <p:cNvSpPr/>
          <p:nvPr/>
        </p:nvSpPr>
        <p:spPr bwMode="auto">
          <a:xfrm>
            <a:off x="86499" y="3040428"/>
            <a:ext cx="1013012" cy="2696743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70" name="正方形/長方形 169"/>
          <p:cNvSpPr/>
          <p:nvPr/>
        </p:nvSpPr>
        <p:spPr bwMode="auto">
          <a:xfrm>
            <a:off x="266013" y="3231485"/>
            <a:ext cx="681118" cy="52611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b="1" dirty="0" smtClean="0">
                <a:latin typeface="+mj-ea"/>
                <a:ea typeface="+mj-ea"/>
              </a:rPr>
              <a:t>ﾎﾟｰﾀﾙ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sp>
        <p:nvSpPr>
          <p:cNvPr id="171" name="正方形/長方形 170"/>
          <p:cNvSpPr/>
          <p:nvPr/>
        </p:nvSpPr>
        <p:spPr bwMode="auto">
          <a:xfrm>
            <a:off x="310781" y="4939258"/>
            <a:ext cx="658765" cy="52611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b="1" dirty="0" smtClean="0">
                <a:latin typeface="+mj-ea"/>
                <a:ea typeface="+mj-ea"/>
              </a:rPr>
              <a:t>NW</a:t>
            </a:r>
            <a:r>
              <a:rPr kumimoji="1" lang="ja-JP" altLang="en-US" sz="1200" b="1" dirty="0" smtClean="0">
                <a:latin typeface="+mj-ea"/>
                <a:ea typeface="+mj-ea"/>
              </a:rPr>
              <a:t>コントローラ</a:t>
            </a:r>
            <a:endParaRPr kumimoji="1" lang="ja-JP" altLang="en-US" sz="1200" b="1" dirty="0">
              <a:latin typeface="+mj-ea"/>
              <a:ea typeface="+mj-ea"/>
            </a:endParaRPr>
          </a:p>
        </p:txBody>
      </p:sp>
      <p:sp>
        <p:nvSpPr>
          <p:cNvPr id="172" name="正方形/長方形 171"/>
          <p:cNvSpPr/>
          <p:nvPr/>
        </p:nvSpPr>
        <p:spPr bwMode="auto">
          <a:xfrm>
            <a:off x="342225" y="4067485"/>
            <a:ext cx="604905" cy="6356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b="1" dirty="0" smtClean="0">
                <a:latin typeface="+mj-ea"/>
                <a:ea typeface="+mj-ea"/>
              </a:rPr>
              <a:t>SDN</a:t>
            </a:r>
            <a:endParaRPr lang="en-US" altLang="ja-JP" sz="1400" b="1" dirty="0">
              <a:latin typeface="+mj-ea"/>
              <a:ea typeface="+mj-ea"/>
            </a:endParaRPr>
          </a:p>
          <a:p>
            <a:pPr algn="ctr"/>
            <a:r>
              <a:rPr kumimoji="1" lang="ja-JP" altLang="en-US" sz="1400" b="1" dirty="0" smtClean="0">
                <a:latin typeface="+mj-ea"/>
                <a:ea typeface="+mj-ea"/>
              </a:rPr>
              <a:t>自作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cxnSp>
        <p:nvCxnSpPr>
          <p:cNvPr id="173" name="カギ線コネクタ 172"/>
          <p:cNvCxnSpPr>
            <a:stCxn id="170" idx="1"/>
            <a:endCxn id="172" idx="1"/>
          </p:cNvCxnSpPr>
          <p:nvPr/>
        </p:nvCxnSpPr>
        <p:spPr bwMode="auto">
          <a:xfrm rot="10800000" flipH="1" flipV="1">
            <a:off x="266013" y="3494545"/>
            <a:ext cx="76212" cy="890788"/>
          </a:xfrm>
          <a:prstGeom prst="bentConnector3">
            <a:avLst>
              <a:gd name="adj1" fmla="val -123509"/>
            </a:avLst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" name="カギ線コネクタ 173"/>
          <p:cNvCxnSpPr>
            <a:stCxn id="170" idx="1"/>
            <a:endCxn id="171" idx="1"/>
          </p:cNvCxnSpPr>
          <p:nvPr/>
        </p:nvCxnSpPr>
        <p:spPr bwMode="auto">
          <a:xfrm rot="10800000" flipH="1" flipV="1">
            <a:off x="266013" y="3494544"/>
            <a:ext cx="44768" cy="1707773"/>
          </a:xfrm>
          <a:prstGeom prst="bentConnector3">
            <a:avLst>
              <a:gd name="adj1" fmla="val -210260"/>
            </a:avLst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75" name="円/楕円 89"/>
          <p:cNvSpPr/>
          <p:nvPr/>
        </p:nvSpPr>
        <p:spPr bwMode="auto">
          <a:xfrm>
            <a:off x="602539" y="5418218"/>
            <a:ext cx="649926" cy="27342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900" b="1" dirty="0" smtClean="0">
                <a:latin typeface="+mj-ea"/>
                <a:ea typeface="+mj-ea"/>
              </a:rPr>
              <a:t>UNC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sp>
        <p:nvSpPr>
          <p:cNvPr id="176" name="円/楕円 112"/>
          <p:cNvSpPr/>
          <p:nvPr/>
        </p:nvSpPr>
        <p:spPr bwMode="auto">
          <a:xfrm>
            <a:off x="1457280" y="4809742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sp>
        <p:nvSpPr>
          <p:cNvPr id="177" name="円/楕円 112"/>
          <p:cNvSpPr/>
          <p:nvPr/>
        </p:nvSpPr>
        <p:spPr bwMode="auto">
          <a:xfrm>
            <a:off x="1473858" y="4036725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sp>
        <p:nvSpPr>
          <p:cNvPr id="178" name="円/楕円 112"/>
          <p:cNvSpPr/>
          <p:nvPr/>
        </p:nvSpPr>
        <p:spPr bwMode="auto">
          <a:xfrm>
            <a:off x="3370273" y="4016854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sp>
        <p:nvSpPr>
          <p:cNvPr id="179" name="円/楕円 112"/>
          <p:cNvSpPr/>
          <p:nvPr/>
        </p:nvSpPr>
        <p:spPr bwMode="auto">
          <a:xfrm>
            <a:off x="5116664" y="4045710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sp>
        <p:nvSpPr>
          <p:cNvPr id="180" name="円/楕円 115"/>
          <p:cNvSpPr/>
          <p:nvPr/>
        </p:nvSpPr>
        <p:spPr bwMode="auto">
          <a:xfrm>
            <a:off x="6696510" y="4073099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cxnSp>
        <p:nvCxnSpPr>
          <p:cNvPr id="181" name="直線矢印コネクタ 180"/>
          <p:cNvCxnSpPr>
            <a:stCxn id="175" idx="7"/>
            <a:endCxn id="176" idx="3"/>
          </p:cNvCxnSpPr>
          <p:nvPr/>
        </p:nvCxnSpPr>
        <p:spPr bwMode="auto">
          <a:xfrm flipV="1">
            <a:off x="1157286" y="5071501"/>
            <a:ext cx="371872" cy="386759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2" name="直線矢印コネクタ 181"/>
          <p:cNvCxnSpPr>
            <a:stCxn id="175" idx="7"/>
            <a:endCxn id="177" idx="3"/>
          </p:cNvCxnSpPr>
          <p:nvPr/>
        </p:nvCxnSpPr>
        <p:spPr bwMode="auto">
          <a:xfrm flipV="1">
            <a:off x="1157286" y="4298484"/>
            <a:ext cx="388450" cy="115977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3" name="直線矢印コネクタ 182"/>
          <p:cNvCxnSpPr>
            <a:stCxn id="175" idx="7"/>
            <a:endCxn id="178" idx="2"/>
          </p:cNvCxnSpPr>
          <p:nvPr/>
        </p:nvCxnSpPr>
        <p:spPr bwMode="auto">
          <a:xfrm flipV="1">
            <a:off x="1157286" y="4170189"/>
            <a:ext cx="2212987" cy="128807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5" name="直線矢印コネクタ 184"/>
          <p:cNvCxnSpPr>
            <a:stCxn id="175" idx="7"/>
            <a:endCxn id="179" idx="3"/>
          </p:cNvCxnSpPr>
          <p:nvPr/>
        </p:nvCxnSpPr>
        <p:spPr bwMode="auto">
          <a:xfrm flipV="1">
            <a:off x="1157286" y="4307469"/>
            <a:ext cx="4031256" cy="115079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8" name="直線矢印コネクタ 187"/>
          <p:cNvCxnSpPr>
            <a:stCxn id="175" idx="7"/>
            <a:endCxn id="180" idx="3"/>
          </p:cNvCxnSpPr>
          <p:nvPr/>
        </p:nvCxnSpPr>
        <p:spPr bwMode="auto">
          <a:xfrm flipV="1">
            <a:off x="1157286" y="4334858"/>
            <a:ext cx="5611102" cy="112340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91" name="直線矢印コネクタ 190"/>
          <p:cNvCxnSpPr>
            <a:stCxn id="172" idx="3"/>
            <a:endCxn id="27" idx="2"/>
          </p:cNvCxnSpPr>
          <p:nvPr/>
        </p:nvCxnSpPr>
        <p:spPr bwMode="auto">
          <a:xfrm flipV="1">
            <a:off x="947130" y="2648282"/>
            <a:ext cx="3128259" cy="173705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" name="直線矢印コネクタ 193"/>
          <p:cNvCxnSpPr>
            <a:stCxn id="172" idx="3"/>
            <a:endCxn id="26" idx="2"/>
          </p:cNvCxnSpPr>
          <p:nvPr/>
        </p:nvCxnSpPr>
        <p:spPr bwMode="auto">
          <a:xfrm flipV="1">
            <a:off x="947130" y="2125860"/>
            <a:ext cx="2711397" cy="225947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97" name="正方形/長方形 196"/>
          <p:cNvSpPr/>
          <p:nvPr/>
        </p:nvSpPr>
        <p:spPr>
          <a:xfrm>
            <a:off x="1819137" y="6084091"/>
            <a:ext cx="86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latin typeface="+mj-ea"/>
              </a:rPr>
              <a:t>POD1</a:t>
            </a:r>
            <a:endParaRPr lang="ja-JP" altLang="en-US" b="1" dirty="0">
              <a:latin typeface="+mj-ea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5025559" y="610978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+mj-ea"/>
              </a:rPr>
              <a:t>POD</a:t>
            </a:r>
            <a:r>
              <a:rPr lang="ja-JP" altLang="en-US" b="1" dirty="0">
                <a:latin typeface="+mj-ea"/>
              </a:rPr>
              <a:t>ｘ</a:t>
            </a:r>
          </a:p>
        </p:txBody>
      </p:sp>
      <p:sp>
        <p:nvSpPr>
          <p:cNvPr id="199" name="正方形/長方形 198"/>
          <p:cNvSpPr/>
          <p:nvPr/>
        </p:nvSpPr>
        <p:spPr>
          <a:xfrm>
            <a:off x="5996785" y="6116743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+mj-ea"/>
              </a:rPr>
              <a:t>POD</a:t>
            </a:r>
            <a:r>
              <a:rPr lang="ja-JP" altLang="en-US" b="1" dirty="0" smtClean="0">
                <a:latin typeface="+mj-ea"/>
              </a:rPr>
              <a:t>ｙ</a:t>
            </a:r>
            <a:endParaRPr lang="ja-JP" altLang="en-US" b="1" dirty="0">
              <a:latin typeface="+mj-ea"/>
            </a:endParaRPr>
          </a:p>
        </p:txBody>
      </p:sp>
      <p:sp>
        <p:nvSpPr>
          <p:cNvPr id="207" name="正方形/長方形 206"/>
          <p:cNvSpPr/>
          <p:nvPr/>
        </p:nvSpPr>
        <p:spPr>
          <a:xfrm>
            <a:off x="7013657" y="6127985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+mj-ea"/>
              </a:rPr>
              <a:t>POD</a:t>
            </a:r>
            <a:r>
              <a:rPr lang="ja-JP" altLang="en-US" b="1" dirty="0">
                <a:latin typeface="+mj-ea"/>
              </a:rPr>
              <a:t>ｚ</a:t>
            </a:r>
          </a:p>
        </p:txBody>
      </p:sp>
      <p:sp>
        <p:nvSpPr>
          <p:cNvPr id="208" name="正方形/長方形 207"/>
          <p:cNvSpPr/>
          <p:nvPr/>
        </p:nvSpPr>
        <p:spPr>
          <a:xfrm>
            <a:off x="3705514" y="610978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+mj-ea"/>
              </a:rPr>
              <a:t>POD</a:t>
            </a:r>
            <a:r>
              <a:rPr lang="en-US" altLang="ja-JP" b="1" dirty="0">
                <a:latin typeface="+mj-ea"/>
              </a:rPr>
              <a:t>…</a:t>
            </a:r>
            <a:endParaRPr lang="ja-JP" altLang="en-US" b="1" dirty="0">
              <a:latin typeface="+mj-ea"/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6602407" y="4884285"/>
            <a:ext cx="2188238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err="1" smtClean="0">
                <a:solidFill>
                  <a:schemeClr val="bg1"/>
                </a:solidFill>
              </a:rPr>
              <a:t>PoP</a:t>
            </a:r>
            <a:r>
              <a:rPr lang="ja-JP" altLang="en-US" sz="1200" b="1" dirty="0">
                <a:solidFill>
                  <a:schemeClr val="bg1"/>
                </a:solidFill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By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ja-JP" sz="1200" b="1" dirty="0" err="1" smtClean="0">
                <a:solidFill>
                  <a:schemeClr val="bg1"/>
                </a:solidFill>
              </a:rPr>
              <a:t>PoP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方式：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P-Flow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6123007" y="2269841"/>
            <a:ext cx="19192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オーバ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ーレイ領域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7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実現している技術 </a:t>
            </a:r>
            <a:r>
              <a:rPr lang="en-US" altLang="ja-JP" dirty="0" smtClean="0"/>
              <a:t>2/2</a:t>
            </a:r>
            <a:endParaRPr kumimoji="1" lang="ja-JP" altLang="en-US" dirty="0"/>
          </a:p>
        </p:txBody>
      </p:sp>
      <p:sp>
        <p:nvSpPr>
          <p:cNvPr id="201" name="テキスト プレースホルダー 200"/>
          <p:cNvSpPr>
            <a:spLocks noGrp="1"/>
          </p:cNvSpPr>
          <p:nvPr>
            <p:ph type="body" sz="quarter" idx="11"/>
          </p:nvPr>
        </p:nvSpPr>
        <p:spPr>
          <a:xfrm>
            <a:off x="179388" y="836613"/>
            <a:ext cx="8784000" cy="557708"/>
          </a:xfrm>
        </p:spPr>
        <p:txBody>
          <a:bodyPr/>
          <a:lstStyle/>
          <a:p>
            <a:r>
              <a:rPr kumimoji="1" lang="ja-JP" altLang="en-US" sz="1800" dirty="0" smtClean="0"/>
              <a:t>アンダーレイ</a:t>
            </a:r>
            <a:r>
              <a:rPr kumimoji="1" lang="en-US" altLang="ja-JP" sz="1800" dirty="0" smtClean="0"/>
              <a:t>NW</a:t>
            </a:r>
            <a:r>
              <a:rPr lang="ja-JP" altLang="en-US" sz="1800" dirty="0"/>
              <a:t>：</a:t>
            </a:r>
            <a:r>
              <a:rPr kumimoji="1" lang="en-US" altLang="ja-JP" sz="1800" dirty="0" smtClean="0"/>
              <a:t>L2</a:t>
            </a:r>
            <a:r>
              <a:rPr kumimoji="1" lang="ja-JP" altLang="en-US" sz="1800" dirty="0" smtClean="0"/>
              <a:t>面が</a:t>
            </a:r>
            <a:r>
              <a:rPr kumimoji="1" lang="en-US" altLang="ja-JP" sz="1800" dirty="0" err="1" smtClean="0"/>
              <a:t>PoD</a:t>
            </a:r>
            <a:r>
              <a:rPr kumimoji="1" lang="ja-JP" altLang="en-US" sz="1800" dirty="0" smtClean="0"/>
              <a:t>をまたいで大きく作成、コントローラが密に連携</a:t>
            </a:r>
            <a:endParaRPr kumimoji="1" lang="en-US" altLang="ja-JP" sz="1800" dirty="0" smtClean="0"/>
          </a:p>
          <a:p>
            <a:r>
              <a:rPr lang="ja-JP" altLang="en-US" sz="1800" dirty="0"/>
              <a:t>　</a:t>
            </a:r>
            <a:r>
              <a:rPr lang="ja-JP" altLang="en-US" sz="1800" dirty="0" smtClean="0"/>
              <a:t>→ 密結合、運用をすすめていくうちに複雑な構成に  </a:t>
            </a:r>
            <a:endParaRPr kumimoji="1" lang="ja-JP" altLang="en-US" sz="18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168721" y="1366712"/>
            <a:ext cx="7982987" cy="5019407"/>
            <a:chOff x="282011" y="1281279"/>
            <a:chExt cx="9184678" cy="5512469"/>
          </a:xfrm>
        </p:grpSpPr>
        <p:sp>
          <p:nvSpPr>
            <p:cNvPr id="5" name="平行四辺形 4"/>
            <p:cNvSpPr/>
            <p:nvPr/>
          </p:nvSpPr>
          <p:spPr bwMode="auto">
            <a:xfrm>
              <a:off x="497524" y="3430423"/>
              <a:ext cx="7422776" cy="690856"/>
            </a:xfrm>
            <a:prstGeom prst="parallelogram">
              <a:avLst>
                <a:gd name="adj" fmla="val 49510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 bwMode="auto">
            <a:xfrm>
              <a:off x="1044369" y="3728144"/>
              <a:ext cx="6122896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" name="正方形/長方形 6"/>
            <p:cNvSpPr/>
            <p:nvPr/>
          </p:nvSpPr>
          <p:spPr bwMode="auto">
            <a:xfrm>
              <a:off x="528918" y="1397824"/>
              <a:ext cx="1963270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672353" y="1935706"/>
              <a:ext cx="1658471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100" b="1" dirty="0" smtClean="0">
                  <a:latin typeface="+mj-ea"/>
                  <a:ea typeface="+mj-ea"/>
                </a:rPr>
                <a:t>分散仮想</a:t>
              </a:r>
              <a:r>
                <a:rPr kumimoji="1" lang="en-US" altLang="ja-JP" sz="1100" b="1" dirty="0" smtClean="0">
                  <a:latin typeface="+mj-ea"/>
                  <a:ea typeface="+mj-ea"/>
                </a:rPr>
                <a:t>SW</a:t>
              </a:r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9" name="円/楕円 8"/>
            <p:cNvSpPr/>
            <p:nvPr/>
          </p:nvSpPr>
          <p:spPr bwMode="auto">
            <a:xfrm>
              <a:off x="770963" y="1568153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V</a:t>
              </a:r>
              <a:r>
                <a:rPr lang="en-US" altLang="ja-JP" sz="900" b="1" dirty="0">
                  <a:latin typeface="+mj-ea"/>
                  <a:ea typeface="+mj-ea"/>
                </a:rPr>
                <a:t>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sp>
          <p:nvSpPr>
            <p:cNvPr id="10" name="円/楕円 9"/>
            <p:cNvSpPr/>
            <p:nvPr/>
          </p:nvSpPr>
          <p:spPr bwMode="auto">
            <a:xfrm>
              <a:off x="1187823" y="1568153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V</a:t>
              </a:r>
              <a:r>
                <a:rPr lang="en-US" altLang="ja-JP" sz="900" b="1" dirty="0">
                  <a:latin typeface="+mj-ea"/>
                  <a:ea typeface="+mj-ea"/>
                </a:rPr>
                <a:t>M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sp>
          <p:nvSpPr>
            <p:cNvPr id="11" name="円/楕円 10"/>
            <p:cNvSpPr/>
            <p:nvPr/>
          </p:nvSpPr>
          <p:spPr bwMode="auto">
            <a:xfrm>
              <a:off x="1900517" y="1559188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V</a:t>
              </a:r>
              <a:r>
                <a:rPr lang="en-US" altLang="ja-JP" sz="900" b="1" dirty="0">
                  <a:latin typeface="+mj-ea"/>
                  <a:ea typeface="+mj-ea"/>
                </a:rPr>
                <a:t>M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 bwMode="auto">
            <a:xfrm>
              <a:off x="1631576" y="1702623"/>
              <a:ext cx="17033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直線コネクタ 12"/>
            <p:cNvCxnSpPr>
              <a:stCxn id="9" idx="4"/>
            </p:cNvCxnSpPr>
            <p:nvPr/>
          </p:nvCxnSpPr>
          <p:spPr bwMode="auto">
            <a:xfrm flipH="1">
              <a:off x="923364" y="1837094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直線コネクタ 13"/>
            <p:cNvCxnSpPr>
              <a:stCxn id="10" idx="4"/>
            </p:cNvCxnSpPr>
            <p:nvPr/>
          </p:nvCxnSpPr>
          <p:spPr bwMode="auto">
            <a:xfrm>
              <a:off x="1349188" y="1837094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直線コネクタ 14"/>
            <p:cNvCxnSpPr>
              <a:stCxn id="11" idx="4"/>
            </p:cNvCxnSpPr>
            <p:nvPr/>
          </p:nvCxnSpPr>
          <p:spPr bwMode="auto">
            <a:xfrm>
              <a:off x="2061882" y="1828129"/>
              <a:ext cx="0" cy="1075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" name="正方形/長方形 15"/>
            <p:cNvSpPr/>
            <p:nvPr/>
          </p:nvSpPr>
          <p:spPr bwMode="auto">
            <a:xfrm>
              <a:off x="2653553" y="1397825"/>
              <a:ext cx="1963270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2796988" y="1935706"/>
              <a:ext cx="1658471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18" name="円/楕円 17"/>
            <p:cNvSpPr/>
            <p:nvPr/>
          </p:nvSpPr>
          <p:spPr bwMode="auto">
            <a:xfrm>
              <a:off x="2913529" y="1568153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</a:p>
          </p:txBody>
        </p:sp>
        <p:sp>
          <p:nvSpPr>
            <p:cNvPr id="19" name="円/楕円 18"/>
            <p:cNvSpPr/>
            <p:nvPr/>
          </p:nvSpPr>
          <p:spPr bwMode="auto">
            <a:xfrm>
              <a:off x="3312458" y="1568153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4025152" y="1559188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 bwMode="auto">
            <a:xfrm>
              <a:off x="3756211" y="1702623"/>
              <a:ext cx="17033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直線コネクタ 21"/>
            <p:cNvCxnSpPr>
              <a:stCxn id="18" idx="4"/>
            </p:cNvCxnSpPr>
            <p:nvPr/>
          </p:nvCxnSpPr>
          <p:spPr bwMode="auto">
            <a:xfrm>
              <a:off x="3074894" y="1837094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直線コネクタ 22"/>
            <p:cNvCxnSpPr>
              <a:stCxn id="19" idx="4"/>
            </p:cNvCxnSpPr>
            <p:nvPr/>
          </p:nvCxnSpPr>
          <p:spPr bwMode="auto">
            <a:xfrm>
              <a:off x="3473823" y="1837094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直線コネクタ 23"/>
            <p:cNvCxnSpPr>
              <a:stCxn id="20" idx="4"/>
            </p:cNvCxnSpPr>
            <p:nvPr/>
          </p:nvCxnSpPr>
          <p:spPr bwMode="auto">
            <a:xfrm>
              <a:off x="4186517" y="1828129"/>
              <a:ext cx="0" cy="1075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" name="フリーフォーム 24"/>
            <p:cNvSpPr/>
            <p:nvPr/>
          </p:nvSpPr>
          <p:spPr bwMode="auto">
            <a:xfrm>
              <a:off x="3083859" y="1774341"/>
              <a:ext cx="170329" cy="304800"/>
            </a:xfrm>
            <a:custGeom>
              <a:avLst/>
              <a:gdLst>
                <a:gd name="connsiteX0" fmla="*/ 0 w 170329"/>
                <a:gd name="connsiteY0" fmla="*/ 0 h 304800"/>
                <a:gd name="connsiteX1" fmla="*/ 8965 w 170329"/>
                <a:gd name="connsiteY1" fmla="*/ 170330 h 304800"/>
                <a:gd name="connsiteX2" fmla="*/ 17929 w 170329"/>
                <a:gd name="connsiteY2" fmla="*/ 197224 h 304800"/>
                <a:gd name="connsiteX3" fmla="*/ 80682 w 170329"/>
                <a:gd name="connsiteY3" fmla="*/ 259977 h 304800"/>
                <a:gd name="connsiteX4" fmla="*/ 98612 w 170329"/>
                <a:gd name="connsiteY4" fmla="*/ 286871 h 304800"/>
                <a:gd name="connsiteX5" fmla="*/ 152400 w 170329"/>
                <a:gd name="connsiteY5" fmla="*/ 295835 h 304800"/>
                <a:gd name="connsiteX6" fmla="*/ 170329 w 170329"/>
                <a:gd name="connsiteY6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29" h="304800">
                  <a:moveTo>
                    <a:pt x="0" y="0"/>
                  </a:moveTo>
                  <a:cubicBezTo>
                    <a:pt x="2988" y="56777"/>
                    <a:pt x="3818" y="113708"/>
                    <a:pt x="8965" y="170330"/>
                  </a:cubicBezTo>
                  <a:cubicBezTo>
                    <a:pt x="9820" y="179741"/>
                    <a:pt x="12026" y="189845"/>
                    <a:pt x="17929" y="197224"/>
                  </a:cubicBezTo>
                  <a:cubicBezTo>
                    <a:pt x="36409" y="220324"/>
                    <a:pt x="64272" y="235364"/>
                    <a:pt x="80682" y="259977"/>
                  </a:cubicBezTo>
                  <a:cubicBezTo>
                    <a:pt x="86659" y="268942"/>
                    <a:pt x="88975" y="282053"/>
                    <a:pt x="98612" y="286871"/>
                  </a:cubicBezTo>
                  <a:cubicBezTo>
                    <a:pt x="114870" y="295000"/>
                    <a:pt x="134766" y="291427"/>
                    <a:pt x="152400" y="295835"/>
                  </a:cubicBezTo>
                  <a:cubicBezTo>
                    <a:pt x="158882" y="297456"/>
                    <a:pt x="164353" y="301812"/>
                    <a:pt x="170329" y="304800"/>
                  </a:cubicBezTo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 bwMode="auto">
            <a:xfrm>
              <a:off x="3056964" y="1971565"/>
              <a:ext cx="1156447" cy="143435"/>
            </a:xfrm>
            <a:custGeom>
              <a:avLst/>
              <a:gdLst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47482 w 1156447"/>
                <a:gd name="connsiteY5" fmla="*/ 8965 h 134471"/>
                <a:gd name="connsiteX6" fmla="*/ 1156447 w 1156447"/>
                <a:gd name="connsiteY6" fmla="*/ 0 h 134471"/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29553 w 1156447"/>
                <a:gd name="connsiteY5" fmla="*/ 100853 h 134471"/>
                <a:gd name="connsiteX6" fmla="*/ 1147482 w 1156447"/>
                <a:gd name="connsiteY6" fmla="*/ 8965 h 134471"/>
                <a:gd name="connsiteX7" fmla="*/ 1156447 w 1156447"/>
                <a:gd name="connsiteY7" fmla="*/ 0 h 134471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120588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075765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111623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29553 w 1156447"/>
                <a:gd name="connsiteY5" fmla="*/ 109258 h 134471"/>
                <a:gd name="connsiteX6" fmla="*/ 1147482 w 1156447"/>
                <a:gd name="connsiteY6" fmla="*/ 8965 h 134471"/>
                <a:gd name="connsiteX7" fmla="*/ 1156447 w 1156447"/>
                <a:gd name="connsiteY7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6447" h="134471">
                  <a:moveTo>
                    <a:pt x="0" y="0"/>
                  </a:moveTo>
                  <a:lnTo>
                    <a:pt x="0" y="0"/>
                  </a:lnTo>
                  <a:cubicBezTo>
                    <a:pt x="14938" y="97091"/>
                    <a:pt x="-15975" y="134471"/>
                    <a:pt x="89647" y="134471"/>
                  </a:cubicBezTo>
                  <a:lnTo>
                    <a:pt x="98612" y="134471"/>
                  </a:lnTo>
                  <a:lnTo>
                    <a:pt x="1021977" y="134471"/>
                  </a:lnTo>
                  <a:cubicBezTo>
                    <a:pt x="1192306" y="133070"/>
                    <a:pt x="1108636" y="130176"/>
                    <a:pt x="1129553" y="109258"/>
                  </a:cubicBezTo>
                  <a:cubicBezTo>
                    <a:pt x="1150470" y="88340"/>
                    <a:pt x="1141506" y="29976"/>
                    <a:pt x="1147482" y="8965"/>
                  </a:cubicBezTo>
                  <a:lnTo>
                    <a:pt x="1156447" y="0"/>
                  </a:lnTo>
                </a:path>
              </a:pathLst>
            </a:cu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headEnd type="triangle"/>
              <a:tailEnd type="triangle"/>
            </a:ln>
            <a:effectLst/>
            <a:extLst/>
          </p:spPr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VXLAN</a:t>
              </a:r>
              <a:endParaRPr kumimoji="1" lang="ja-JP" altLang="en-US" sz="1200" b="1" dirty="0"/>
            </a:p>
          </p:txBody>
        </p:sp>
        <p:sp>
          <p:nvSpPr>
            <p:cNvPr id="27" name="正方形/長方形 26"/>
            <p:cNvSpPr/>
            <p:nvPr/>
          </p:nvSpPr>
          <p:spPr bwMode="auto">
            <a:xfrm>
              <a:off x="2796988" y="2464622"/>
              <a:ext cx="1658471" cy="224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050" b="1" dirty="0" smtClean="0">
                  <a:latin typeface="+mj-ea"/>
                  <a:ea typeface="+mj-ea"/>
                </a:rPr>
                <a:t>VXLANGW</a:t>
              </a:r>
            </a:p>
          </p:txBody>
        </p:sp>
        <p:sp>
          <p:nvSpPr>
            <p:cNvPr id="28" name="正方形/長方形 27"/>
            <p:cNvSpPr/>
            <p:nvPr/>
          </p:nvSpPr>
          <p:spPr bwMode="auto">
            <a:xfrm>
              <a:off x="4760258" y="1442647"/>
              <a:ext cx="959223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4930588" y="1935706"/>
              <a:ext cx="546847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30" name="円/楕円 29"/>
            <p:cNvSpPr/>
            <p:nvPr/>
          </p:nvSpPr>
          <p:spPr bwMode="auto">
            <a:xfrm>
              <a:off x="4876793" y="1568153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FW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31" name="円/楕円 30"/>
            <p:cNvSpPr/>
            <p:nvPr/>
          </p:nvSpPr>
          <p:spPr bwMode="auto">
            <a:xfrm>
              <a:off x="5060574" y="1586083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F</a:t>
              </a:r>
              <a:r>
                <a:rPr lang="en-US" altLang="ja-JP" sz="900" b="1" dirty="0">
                  <a:latin typeface="+mj-ea"/>
                  <a:ea typeface="+mj-ea"/>
                </a:rPr>
                <a:t>W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32" name="直線コネクタ 31"/>
            <p:cNvCxnSpPr>
              <a:stCxn id="30" idx="4"/>
            </p:cNvCxnSpPr>
            <p:nvPr/>
          </p:nvCxnSpPr>
          <p:spPr bwMode="auto">
            <a:xfrm flipH="1">
              <a:off x="5029194" y="1837094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直線コネクタ 32"/>
            <p:cNvCxnSpPr>
              <a:stCxn id="31" idx="4"/>
            </p:cNvCxnSpPr>
            <p:nvPr/>
          </p:nvCxnSpPr>
          <p:spPr bwMode="auto">
            <a:xfrm>
              <a:off x="5221939" y="1855024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4" name="正方形/長方形 33"/>
            <p:cNvSpPr/>
            <p:nvPr/>
          </p:nvSpPr>
          <p:spPr bwMode="auto">
            <a:xfrm>
              <a:off x="5853945" y="1433682"/>
              <a:ext cx="959223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35" name="正方形/長方形 34"/>
            <p:cNvSpPr/>
            <p:nvPr/>
          </p:nvSpPr>
          <p:spPr bwMode="auto">
            <a:xfrm>
              <a:off x="6024275" y="1926741"/>
              <a:ext cx="546847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36" name="円/楕円 35"/>
            <p:cNvSpPr/>
            <p:nvPr/>
          </p:nvSpPr>
          <p:spPr bwMode="auto">
            <a:xfrm>
              <a:off x="5970480" y="1559188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L</a:t>
              </a:r>
              <a:r>
                <a:rPr lang="en-US" altLang="ja-JP" sz="700" b="1" dirty="0">
                  <a:latin typeface="+mj-ea"/>
                  <a:ea typeface="+mj-ea"/>
                </a:rPr>
                <a:t>B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37" name="円/楕円 36"/>
            <p:cNvSpPr/>
            <p:nvPr/>
          </p:nvSpPr>
          <p:spPr bwMode="auto">
            <a:xfrm>
              <a:off x="6154261" y="1577118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L</a:t>
              </a:r>
              <a:r>
                <a:rPr lang="en-US" altLang="ja-JP" sz="900" b="1" dirty="0">
                  <a:latin typeface="+mj-ea"/>
                  <a:ea typeface="+mj-ea"/>
                </a:rPr>
                <a:t>B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38" name="直線コネクタ 37"/>
            <p:cNvCxnSpPr>
              <a:stCxn id="36" idx="4"/>
            </p:cNvCxnSpPr>
            <p:nvPr/>
          </p:nvCxnSpPr>
          <p:spPr bwMode="auto">
            <a:xfrm flipH="1">
              <a:off x="6122881" y="1828129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直線コネクタ 38"/>
            <p:cNvCxnSpPr>
              <a:stCxn id="37" idx="4"/>
            </p:cNvCxnSpPr>
            <p:nvPr/>
          </p:nvCxnSpPr>
          <p:spPr bwMode="auto">
            <a:xfrm>
              <a:off x="6315626" y="1846059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正方形/長方形 39"/>
            <p:cNvSpPr/>
            <p:nvPr/>
          </p:nvSpPr>
          <p:spPr bwMode="auto">
            <a:xfrm>
              <a:off x="6929703" y="1433682"/>
              <a:ext cx="959223" cy="9861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41" name="正方形/長方形 40"/>
            <p:cNvSpPr/>
            <p:nvPr/>
          </p:nvSpPr>
          <p:spPr bwMode="auto">
            <a:xfrm>
              <a:off x="6956597" y="1926741"/>
              <a:ext cx="878556" cy="26211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100" b="1" dirty="0" smtClean="0">
                  <a:latin typeface="+mj-ea"/>
                  <a:ea typeface="+mj-ea"/>
                </a:rPr>
                <a:t>ハウジング連携</a:t>
              </a:r>
              <a:r>
                <a:rPr lang="en-US" altLang="ja-JP" sz="1100" b="1" dirty="0" smtClean="0">
                  <a:latin typeface="+mj-ea"/>
                  <a:ea typeface="+mj-ea"/>
                </a:rPr>
                <a:t>SW</a:t>
              </a:r>
            </a:p>
          </p:txBody>
        </p:sp>
        <p:sp>
          <p:nvSpPr>
            <p:cNvPr id="42" name="平行四辺形 41"/>
            <p:cNvSpPr/>
            <p:nvPr/>
          </p:nvSpPr>
          <p:spPr bwMode="auto">
            <a:xfrm>
              <a:off x="515469" y="2675384"/>
              <a:ext cx="7422776" cy="490681"/>
            </a:xfrm>
            <a:prstGeom prst="parallelogram">
              <a:avLst>
                <a:gd name="adj" fmla="val 54355"/>
              </a:avLst>
            </a:prstGeom>
            <a:solidFill>
              <a:srgbClr val="CCFFFF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cxnSp>
          <p:nvCxnSpPr>
            <p:cNvPr id="43" name="直線コネクタ 42"/>
            <p:cNvCxnSpPr/>
            <p:nvPr/>
          </p:nvCxnSpPr>
          <p:spPr bwMode="auto">
            <a:xfrm>
              <a:off x="1084728" y="2885980"/>
              <a:ext cx="6485959" cy="2689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直線コネクタ 43"/>
            <p:cNvCxnSpPr>
              <a:stCxn id="8" idx="2"/>
            </p:cNvCxnSpPr>
            <p:nvPr/>
          </p:nvCxnSpPr>
          <p:spPr bwMode="auto">
            <a:xfrm flipH="1">
              <a:off x="1501588" y="2213612"/>
              <a:ext cx="1" cy="75305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直線コネクタ 44"/>
            <p:cNvCxnSpPr>
              <a:stCxn id="17" idx="2"/>
              <a:endCxn id="27" idx="0"/>
            </p:cNvCxnSpPr>
            <p:nvPr/>
          </p:nvCxnSpPr>
          <p:spPr bwMode="auto">
            <a:xfrm>
              <a:off x="3626224" y="2213612"/>
              <a:ext cx="0" cy="25101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直線コネクタ 45"/>
            <p:cNvCxnSpPr>
              <a:stCxn id="27" idx="2"/>
            </p:cNvCxnSpPr>
            <p:nvPr/>
          </p:nvCxnSpPr>
          <p:spPr bwMode="auto">
            <a:xfrm>
              <a:off x="3626224" y="2688739"/>
              <a:ext cx="22411" cy="19724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直線コネクタ 46"/>
            <p:cNvCxnSpPr/>
            <p:nvPr/>
          </p:nvCxnSpPr>
          <p:spPr bwMode="auto">
            <a:xfrm flipH="1">
              <a:off x="5212011" y="2159822"/>
              <a:ext cx="9930" cy="73084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直線コネクタ 47"/>
            <p:cNvCxnSpPr>
              <a:stCxn id="35" idx="2"/>
            </p:cNvCxnSpPr>
            <p:nvPr/>
          </p:nvCxnSpPr>
          <p:spPr bwMode="auto">
            <a:xfrm flipH="1">
              <a:off x="6279745" y="2204647"/>
              <a:ext cx="17954" cy="76201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9" name="平行四辺形 48"/>
            <p:cNvSpPr/>
            <p:nvPr/>
          </p:nvSpPr>
          <p:spPr bwMode="auto">
            <a:xfrm>
              <a:off x="681318" y="4279249"/>
              <a:ext cx="2017059" cy="577834"/>
            </a:xfrm>
            <a:prstGeom prst="parallelogram">
              <a:avLst>
                <a:gd name="adj" fmla="val 4951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altLang="ja-JP" sz="1200" b="1" dirty="0" smtClean="0">
                <a:latin typeface="+mj-ea"/>
                <a:ea typeface="+mj-ea"/>
              </a:endParaRPr>
            </a:p>
          </p:txBody>
        </p:sp>
        <p:sp>
          <p:nvSpPr>
            <p:cNvPr id="50" name="平行四辺形 49"/>
            <p:cNvSpPr/>
            <p:nvPr/>
          </p:nvSpPr>
          <p:spPr bwMode="auto">
            <a:xfrm>
              <a:off x="2698377" y="4270191"/>
              <a:ext cx="2017059" cy="605934"/>
            </a:xfrm>
            <a:prstGeom prst="parallelogram">
              <a:avLst>
                <a:gd name="adj" fmla="val 45588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b="1" dirty="0">
                <a:latin typeface="+mj-ea"/>
                <a:ea typeface="+mj-ea"/>
              </a:endParaRPr>
            </a:p>
          </p:txBody>
        </p:sp>
        <p:sp>
          <p:nvSpPr>
            <p:cNvPr id="51" name="平行四辺形 50"/>
            <p:cNvSpPr/>
            <p:nvPr/>
          </p:nvSpPr>
          <p:spPr bwMode="auto">
            <a:xfrm>
              <a:off x="6768347" y="4326379"/>
              <a:ext cx="1120579" cy="576645"/>
            </a:xfrm>
            <a:prstGeom prst="parallelogram">
              <a:avLst>
                <a:gd name="adj" fmla="val 36765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52" name="平行四辺形 51"/>
            <p:cNvSpPr/>
            <p:nvPr/>
          </p:nvSpPr>
          <p:spPr bwMode="auto">
            <a:xfrm>
              <a:off x="4724398" y="4279249"/>
              <a:ext cx="2017059" cy="615331"/>
            </a:xfrm>
            <a:prstGeom prst="parallelogram">
              <a:avLst>
                <a:gd name="adj" fmla="val 40686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b="1" dirty="0">
                <a:latin typeface="+mj-ea"/>
                <a:ea typeface="+mj-ea"/>
              </a:endParaRPr>
            </a:p>
          </p:txBody>
        </p:sp>
        <p:cxnSp>
          <p:nvCxnSpPr>
            <p:cNvPr id="53" name="直線コネクタ 52"/>
            <p:cNvCxnSpPr>
              <a:stCxn id="41" idx="2"/>
            </p:cNvCxnSpPr>
            <p:nvPr/>
          </p:nvCxnSpPr>
          <p:spPr bwMode="auto">
            <a:xfrm flipH="1">
              <a:off x="7386918" y="2204647"/>
              <a:ext cx="22396" cy="77943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直線コネクタ 53"/>
            <p:cNvCxnSpPr/>
            <p:nvPr/>
          </p:nvCxnSpPr>
          <p:spPr bwMode="auto">
            <a:xfrm flipV="1">
              <a:off x="1134035" y="4491160"/>
              <a:ext cx="1134036" cy="896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直線コネクタ 54"/>
            <p:cNvCxnSpPr/>
            <p:nvPr/>
          </p:nvCxnSpPr>
          <p:spPr bwMode="auto">
            <a:xfrm>
              <a:off x="3119718" y="4491160"/>
              <a:ext cx="1042145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" name="直線コネクタ 55"/>
            <p:cNvCxnSpPr/>
            <p:nvPr/>
          </p:nvCxnSpPr>
          <p:spPr bwMode="auto">
            <a:xfrm>
              <a:off x="5136777" y="4491160"/>
              <a:ext cx="1039892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直線コネクタ 56"/>
            <p:cNvCxnSpPr/>
            <p:nvPr/>
          </p:nvCxnSpPr>
          <p:spPr bwMode="auto">
            <a:xfrm>
              <a:off x="7135892" y="4491160"/>
              <a:ext cx="412391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8" name="正方形/長方形 57"/>
            <p:cNvSpPr/>
            <p:nvPr/>
          </p:nvSpPr>
          <p:spPr bwMode="auto">
            <a:xfrm>
              <a:off x="770963" y="5045955"/>
              <a:ext cx="6799724" cy="3944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400" b="1" dirty="0" smtClean="0">
                  <a:latin typeface="+mj-ea"/>
                  <a:ea typeface="+mj-ea"/>
                </a:rPr>
                <a:t>ＢＢドメイン</a:t>
              </a:r>
              <a:endParaRPr kumimoji="1" lang="ja-JP" altLang="en-US" sz="1400" b="1" dirty="0">
                <a:latin typeface="+mj-ea"/>
                <a:ea typeface="+mj-ea"/>
              </a:endParaRPr>
            </a:p>
          </p:txBody>
        </p:sp>
        <p:cxnSp>
          <p:nvCxnSpPr>
            <p:cNvPr id="59" name="直線コネクタ 58"/>
            <p:cNvCxnSpPr>
              <a:stCxn id="49" idx="3"/>
            </p:cNvCxnSpPr>
            <p:nvPr/>
          </p:nvCxnSpPr>
          <p:spPr bwMode="auto">
            <a:xfrm>
              <a:off x="1546805" y="4857083"/>
              <a:ext cx="28743" cy="19835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0" name="直線コネクタ 59"/>
            <p:cNvCxnSpPr>
              <a:stCxn id="50" idx="3"/>
            </p:cNvCxnSpPr>
            <p:nvPr/>
          </p:nvCxnSpPr>
          <p:spPr bwMode="auto">
            <a:xfrm>
              <a:off x="3568790" y="4876125"/>
              <a:ext cx="0" cy="16983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" name="直線コネクタ 60"/>
            <p:cNvCxnSpPr>
              <a:stCxn id="52" idx="3"/>
            </p:cNvCxnSpPr>
            <p:nvPr/>
          </p:nvCxnSpPr>
          <p:spPr bwMode="auto">
            <a:xfrm>
              <a:off x="5607751" y="4894580"/>
              <a:ext cx="1915" cy="16983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" name="直線コネクタ 61"/>
            <p:cNvCxnSpPr>
              <a:stCxn id="51" idx="3"/>
            </p:cNvCxnSpPr>
            <p:nvPr/>
          </p:nvCxnSpPr>
          <p:spPr bwMode="auto">
            <a:xfrm>
              <a:off x="7222635" y="4903024"/>
              <a:ext cx="2918" cy="16136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3" name="フリーフォーム 62"/>
            <p:cNvSpPr/>
            <p:nvPr/>
          </p:nvSpPr>
          <p:spPr bwMode="auto">
            <a:xfrm>
              <a:off x="1977431" y="4517537"/>
              <a:ext cx="1285722" cy="698037"/>
            </a:xfrm>
            <a:custGeom>
              <a:avLst/>
              <a:gdLst>
                <a:gd name="connsiteX0" fmla="*/ 39628 w 1285722"/>
                <a:gd name="connsiteY0" fmla="*/ 53789 h 1030619"/>
                <a:gd name="connsiteX1" fmla="*/ 12734 w 1285722"/>
                <a:gd name="connsiteY1" fmla="*/ 851647 h 1030619"/>
                <a:gd name="connsiteX2" fmla="*/ 218922 w 1285722"/>
                <a:gd name="connsiteY2" fmla="*/ 995083 h 1030619"/>
                <a:gd name="connsiteX3" fmla="*/ 1034710 w 1285722"/>
                <a:gd name="connsiteY3" fmla="*/ 986118 h 1030619"/>
                <a:gd name="connsiteX4" fmla="*/ 1231934 w 1285722"/>
                <a:gd name="connsiteY4" fmla="*/ 510989 h 1030619"/>
                <a:gd name="connsiteX5" fmla="*/ 1285722 w 1285722"/>
                <a:gd name="connsiteY5" fmla="*/ 0 h 103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722" h="1030619">
                  <a:moveTo>
                    <a:pt x="39628" y="53789"/>
                  </a:moveTo>
                  <a:cubicBezTo>
                    <a:pt x="11240" y="374277"/>
                    <a:pt x="-17148" y="694765"/>
                    <a:pt x="12734" y="851647"/>
                  </a:cubicBezTo>
                  <a:cubicBezTo>
                    <a:pt x="42616" y="1008529"/>
                    <a:pt x="48593" y="972671"/>
                    <a:pt x="218922" y="995083"/>
                  </a:cubicBezTo>
                  <a:cubicBezTo>
                    <a:pt x="389251" y="1017495"/>
                    <a:pt x="865875" y="1066800"/>
                    <a:pt x="1034710" y="986118"/>
                  </a:cubicBezTo>
                  <a:cubicBezTo>
                    <a:pt x="1203545" y="905436"/>
                    <a:pt x="1190099" y="675342"/>
                    <a:pt x="1231934" y="510989"/>
                  </a:cubicBezTo>
                  <a:cubicBezTo>
                    <a:pt x="1273769" y="346636"/>
                    <a:pt x="1279745" y="173318"/>
                    <a:pt x="1285722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 bwMode="auto">
            <a:xfrm>
              <a:off x="3772525" y="4490643"/>
              <a:ext cx="1498722" cy="878541"/>
            </a:xfrm>
            <a:custGeom>
              <a:avLst/>
              <a:gdLst>
                <a:gd name="connsiteX0" fmla="*/ 100228 w 1498722"/>
                <a:gd name="connsiteY0" fmla="*/ 0 h 1067702"/>
                <a:gd name="connsiteX1" fmla="*/ 19546 w 1498722"/>
                <a:gd name="connsiteY1" fmla="*/ 806824 h 1067702"/>
                <a:gd name="connsiteX2" fmla="*/ 422957 w 1498722"/>
                <a:gd name="connsiteY2" fmla="*/ 1048871 h 1067702"/>
                <a:gd name="connsiteX3" fmla="*/ 1032557 w 1498722"/>
                <a:gd name="connsiteY3" fmla="*/ 995083 h 1067702"/>
                <a:gd name="connsiteX4" fmla="*/ 1346322 w 1498722"/>
                <a:gd name="connsiteY4" fmla="*/ 546847 h 1067702"/>
                <a:gd name="connsiteX5" fmla="*/ 1498722 w 1498722"/>
                <a:gd name="connsiteY5" fmla="*/ 0 h 106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8722" h="1067702">
                  <a:moveTo>
                    <a:pt x="100228" y="0"/>
                  </a:moveTo>
                  <a:cubicBezTo>
                    <a:pt x="32993" y="316006"/>
                    <a:pt x="-34242" y="632012"/>
                    <a:pt x="19546" y="806824"/>
                  </a:cubicBezTo>
                  <a:cubicBezTo>
                    <a:pt x="73334" y="981636"/>
                    <a:pt x="254122" y="1017495"/>
                    <a:pt x="422957" y="1048871"/>
                  </a:cubicBezTo>
                  <a:cubicBezTo>
                    <a:pt x="591792" y="1080247"/>
                    <a:pt x="878663" y="1078754"/>
                    <a:pt x="1032557" y="995083"/>
                  </a:cubicBezTo>
                  <a:cubicBezTo>
                    <a:pt x="1186451" y="911412"/>
                    <a:pt x="1268628" y="712694"/>
                    <a:pt x="1346322" y="546847"/>
                  </a:cubicBezTo>
                  <a:cubicBezTo>
                    <a:pt x="1424016" y="381000"/>
                    <a:pt x="1461369" y="190500"/>
                    <a:pt x="1498722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 bwMode="auto">
            <a:xfrm>
              <a:off x="5842461" y="4499608"/>
              <a:ext cx="1383092" cy="760988"/>
            </a:xfrm>
            <a:custGeom>
              <a:avLst/>
              <a:gdLst>
                <a:gd name="connsiteX0" fmla="*/ 74245 w 1383092"/>
                <a:gd name="connsiteY0" fmla="*/ 0 h 1089156"/>
                <a:gd name="connsiteX1" fmla="*/ 2527 w 1383092"/>
                <a:gd name="connsiteY1" fmla="*/ 824753 h 1089156"/>
                <a:gd name="connsiteX2" fmla="*/ 154927 w 1383092"/>
                <a:gd name="connsiteY2" fmla="*/ 1021976 h 1089156"/>
                <a:gd name="connsiteX3" fmla="*/ 872104 w 1383092"/>
                <a:gd name="connsiteY3" fmla="*/ 1039906 h 1089156"/>
                <a:gd name="connsiteX4" fmla="*/ 1293445 w 1383092"/>
                <a:gd name="connsiteY4" fmla="*/ 403412 h 1089156"/>
                <a:gd name="connsiteX5" fmla="*/ 1383092 w 1383092"/>
                <a:gd name="connsiteY5" fmla="*/ 8965 h 108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092" h="1089156">
                  <a:moveTo>
                    <a:pt x="74245" y="0"/>
                  </a:moveTo>
                  <a:cubicBezTo>
                    <a:pt x="31662" y="327212"/>
                    <a:pt x="-10920" y="654424"/>
                    <a:pt x="2527" y="824753"/>
                  </a:cubicBezTo>
                  <a:cubicBezTo>
                    <a:pt x="15974" y="995082"/>
                    <a:pt x="9998" y="986117"/>
                    <a:pt x="154927" y="1021976"/>
                  </a:cubicBezTo>
                  <a:cubicBezTo>
                    <a:pt x="299856" y="1057835"/>
                    <a:pt x="682351" y="1143000"/>
                    <a:pt x="872104" y="1039906"/>
                  </a:cubicBezTo>
                  <a:cubicBezTo>
                    <a:pt x="1061857" y="936812"/>
                    <a:pt x="1208280" y="575235"/>
                    <a:pt x="1293445" y="403412"/>
                  </a:cubicBezTo>
                  <a:cubicBezTo>
                    <a:pt x="1378610" y="231589"/>
                    <a:pt x="1380851" y="120277"/>
                    <a:pt x="1383092" y="8965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矢印コネクタ 65"/>
            <p:cNvCxnSpPr/>
            <p:nvPr/>
          </p:nvCxnSpPr>
          <p:spPr bwMode="auto">
            <a:xfrm flipH="1">
              <a:off x="8265459" y="1281279"/>
              <a:ext cx="17929" cy="208827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" name="テキスト ボックス 66"/>
            <p:cNvSpPr txBox="1"/>
            <p:nvPr/>
          </p:nvSpPr>
          <p:spPr>
            <a:xfrm>
              <a:off x="8265454" y="1648833"/>
              <a:ext cx="1201235" cy="70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NECCI</a:t>
              </a:r>
            </a:p>
            <a:p>
              <a:r>
                <a:rPr lang="ja-JP" altLang="en-US" sz="1200" b="1" dirty="0" smtClean="0"/>
                <a:t>テナント面</a:t>
              </a:r>
              <a:endParaRPr lang="en-US" altLang="ja-JP" sz="1200" b="1" dirty="0" smtClean="0"/>
            </a:p>
            <a:p>
              <a:r>
                <a:rPr kumimoji="1" lang="ja-JP" altLang="en-US" sz="1200" b="1" dirty="0" smtClean="0"/>
                <a:t>（仮想</a:t>
              </a:r>
              <a:r>
                <a:rPr kumimoji="1" lang="en-US" altLang="ja-JP" sz="1200" b="1" dirty="0" smtClean="0"/>
                <a:t>NW)</a:t>
              </a:r>
              <a:endParaRPr kumimoji="1" lang="ja-JP" altLang="en-US" sz="1200" b="1" dirty="0"/>
            </a:p>
          </p:txBody>
        </p:sp>
        <p:cxnSp>
          <p:nvCxnSpPr>
            <p:cNvPr id="68" name="直線コネクタ 67"/>
            <p:cNvCxnSpPr/>
            <p:nvPr/>
          </p:nvCxnSpPr>
          <p:spPr bwMode="auto">
            <a:xfrm>
              <a:off x="1044369" y="3728144"/>
              <a:ext cx="143454" cy="78939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直線コネクタ 68"/>
            <p:cNvCxnSpPr/>
            <p:nvPr/>
          </p:nvCxnSpPr>
          <p:spPr bwMode="auto">
            <a:xfrm flipV="1">
              <a:off x="2268071" y="3765541"/>
              <a:ext cx="528917" cy="73458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直線コネクタ 69"/>
            <p:cNvCxnSpPr/>
            <p:nvPr/>
          </p:nvCxnSpPr>
          <p:spPr bwMode="auto">
            <a:xfrm>
              <a:off x="2796988" y="3781920"/>
              <a:ext cx="313765" cy="70924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直線コネクタ 70"/>
            <p:cNvCxnSpPr/>
            <p:nvPr/>
          </p:nvCxnSpPr>
          <p:spPr bwMode="auto">
            <a:xfrm flipV="1">
              <a:off x="4213411" y="3764522"/>
              <a:ext cx="502025" cy="75301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直線コネクタ 71"/>
            <p:cNvCxnSpPr/>
            <p:nvPr/>
          </p:nvCxnSpPr>
          <p:spPr bwMode="auto">
            <a:xfrm>
              <a:off x="4724398" y="3738130"/>
              <a:ext cx="412379" cy="77940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" name="直線コネクタ 72"/>
            <p:cNvCxnSpPr/>
            <p:nvPr/>
          </p:nvCxnSpPr>
          <p:spPr bwMode="auto">
            <a:xfrm flipV="1">
              <a:off x="6232702" y="3764522"/>
              <a:ext cx="410145" cy="72663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4" name="直線コネクタ 73"/>
            <p:cNvCxnSpPr/>
            <p:nvPr/>
          </p:nvCxnSpPr>
          <p:spPr bwMode="auto">
            <a:xfrm>
              <a:off x="6642847" y="3781920"/>
              <a:ext cx="524418" cy="73561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5" name="直線コネクタ 74"/>
            <p:cNvCxnSpPr/>
            <p:nvPr/>
          </p:nvCxnSpPr>
          <p:spPr bwMode="auto">
            <a:xfrm flipH="1" flipV="1">
              <a:off x="7225553" y="3765541"/>
              <a:ext cx="345134" cy="72561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" name="直線矢印コネクタ 75"/>
            <p:cNvCxnSpPr/>
            <p:nvPr/>
          </p:nvCxnSpPr>
          <p:spPr bwMode="auto">
            <a:xfrm>
              <a:off x="8265459" y="3352129"/>
              <a:ext cx="0" cy="91440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7" name="テキスト ボックス 76"/>
            <p:cNvSpPr txBox="1"/>
            <p:nvPr/>
          </p:nvSpPr>
          <p:spPr>
            <a:xfrm>
              <a:off x="8298431" y="3468955"/>
              <a:ext cx="8455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P-Flow</a:t>
              </a:r>
            </a:p>
            <a:p>
              <a:r>
                <a:rPr lang="ja-JP" altLang="en-US" sz="1200" b="1" dirty="0"/>
                <a:t>（</a:t>
              </a:r>
              <a:r>
                <a:rPr lang="ja-JP" altLang="en-US" sz="1200" b="1" dirty="0" smtClean="0"/>
                <a:t>仮想</a:t>
              </a:r>
              <a:r>
                <a:rPr lang="en-US" altLang="ja-JP" sz="1200" b="1" dirty="0" smtClean="0"/>
                <a:t>NW</a:t>
              </a:r>
              <a:r>
                <a:rPr lang="ja-JP" altLang="en-US" sz="1200" b="1" dirty="0" smtClean="0"/>
                <a:t>）</a:t>
              </a:r>
              <a:endParaRPr lang="en-US" altLang="ja-JP" sz="1200" b="1" dirty="0" smtClean="0"/>
            </a:p>
            <a:p>
              <a:r>
                <a:rPr kumimoji="1" lang="en-US" altLang="ja-JP" sz="1200" b="1" dirty="0" smtClean="0"/>
                <a:t>VTN</a:t>
              </a:r>
            </a:p>
          </p:txBody>
        </p:sp>
        <p:cxnSp>
          <p:nvCxnSpPr>
            <p:cNvPr id="78" name="直線矢印コネクタ 77"/>
            <p:cNvCxnSpPr/>
            <p:nvPr/>
          </p:nvCxnSpPr>
          <p:spPr bwMode="auto">
            <a:xfrm flipH="1">
              <a:off x="8254518" y="4241765"/>
              <a:ext cx="24369" cy="128880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9" name="テキスト ボックス 78"/>
            <p:cNvSpPr txBox="1"/>
            <p:nvPr/>
          </p:nvSpPr>
          <p:spPr>
            <a:xfrm>
              <a:off x="8254518" y="4418451"/>
              <a:ext cx="11205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P-Flow</a:t>
              </a:r>
            </a:p>
            <a:p>
              <a:r>
                <a:rPr lang="ja-JP" altLang="en-US" sz="1400" b="1" dirty="0" smtClean="0"/>
                <a:t>（物理</a:t>
              </a:r>
              <a:endParaRPr lang="en-US" altLang="ja-JP" sz="1400" b="1" dirty="0" smtClean="0"/>
            </a:p>
            <a:p>
              <a:r>
                <a:rPr kumimoji="1" lang="ja-JP" altLang="en-US" sz="1400" b="1" dirty="0" smtClean="0"/>
                <a:t>　</a:t>
              </a:r>
              <a:r>
                <a:rPr kumimoji="1" lang="en-US" altLang="ja-JP" sz="1400" b="1" dirty="0" smtClean="0"/>
                <a:t>NW</a:t>
              </a:r>
              <a:r>
                <a:rPr kumimoji="1" lang="ja-JP" altLang="en-US" sz="1400" b="1" dirty="0" smtClean="0"/>
                <a:t>）</a:t>
              </a:r>
              <a:endParaRPr kumimoji="1" lang="ja-JP" altLang="en-US" sz="1400" b="1" dirty="0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3348312" y="2902361"/>
              <a:ext cx="2144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 smtClean="0"/>
                <a:t>サーバ接続用</a:t>
              </a:r>
              <a:r>
                <a:rPr lang="en-US" altLang="ja-JP" sz="1200" b="1" dirty="0" smtClean="0"/>
                <a:t>LAN</a:t>
              </a:r>
              <a:endParaRPr kumimoji="1" lang="ja-JP" altLang="en-US" sz="1200" b="1" dirty="0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5885340" y="3450744"/>
              <a:ext cx="21649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b="1" dirty="0">
                  <a:latin typeface="+mj-ea"/>
                </a:rPr>
                <a:t>ＶＴＮ（</a:t>
              </a:r>
              <a:r>
                <a:rPr lang="en-US" altLang="ja-JP" sz="1050" b="1" dirty="0">
                  <a:latin typeface="+mj-ea"/>
                </a:rPr>
                <a:t>P-Flow</a:t>
              </a:r>
              <a:r>
                <a:rPr lang="ja-JP" altLang="en-US" sz="1050" b="1" dirty="0">
                  <a:latin typeface="+mj-ea"/>
                </a:rPr>
                <a:t>仮想</a:t>
              </a:r>
              <a:r>
                <a:rPr lang="en-US" altLang="ja-JP" sz="1050" b="1" dirty="0">
                  <a:latin typeface="+mj-ea"/>
                </a:rPr>
                <a:t>NW</a:t>
              </a:r>
              <a:r>
                <a:rPr lang="en-US" altLang="ja-JP" sz="1050" b="1" dirty="0" smtClean="0">
                  <a:latin typeface="+mj-ea"/>
                </a:rPr>
                <a:t>)</a:t>
              </a:r>
              <a:endParaRPr lang="ja-JP" altLang="en-US" sz="1050" b="1" dirty="0">
                <a:latin typeface="+mj-ea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911599" y="3690392"/>
              <a:ext cx="46008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 smtClean="0"/>
                <a:t>VLAN</a:t>
              </a:r>
            </a:p>
            <a:p>
              <a:r>
                <a:rPr kumimoji="1" lang="ja-JP" altLang="en-US" sz="1100" b="1" dirty="0" smtClean="0"/>
                <a:t>（ドメイン間は</a:t>
              </a:r>
              <a:r>
                <a:rPr kumimoji="1" lang="en-US" altLang="ja-JP" sz="1100" b="1" dirty="0" smtClean="0"/>
                <a:t>Boundary</a:t>
              </a:r>
              <a:r>
                <a:rPr kumimoji="1" lang="ja-JP" altLang="en-US" sz="1100" b="1" dirty="0" smtClean="0"/>
                <a:t>で</a:t>
              </a:r>
              <a:r>
                <a:rPr kumimoji="1" lang="en-US" altLang="ja-JP" sz="1100" b="1" dirty="0" smtClean="0"/>
                <a:t>VLAN</a:t>
              </a:r>
              <a:r>
                <a:rPr lang="ja-JP" altLang="en-US" sz="1100" b="1" dirty="0" err="1" smtClean="0"/>
                <a:t>ー</a:t>
              </a:r>
              <a:r>
                <a:rPr lang="en-US" altLang="ja-JP" sz="1100" b="1" dirty="0" smtClean="0"/>
                <a:t>ID</a:t>
              </a:r>
              <a:r>
                <a:rPr lang="ja-JP" altLang="en-US" sz="1100" b="1" dirty="0" smtClean="0"/>
                <a:t>変換で接続</a:t>
              </a:r>
              <a:r>
                <a:rPr lang="ja-JP" altLang="en-US" sz="1100" b="1" dirty="0"/>
                <a:t>）</a:t>
              </a:r>
              <a:endParaRPr kumimoji="1" lang="ja-JP" altLang="en-US" sz="1100" b="1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824752" y="4505802"/>
              <a:ext cx="1235416" cy="456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b="1" dirty="0"/>
                <a:t>ＶＭｗａｒｅ</a:t>
              </a:r>
              <a:r>
                <a:rPr kumimoji="1" lang="ja-JP" altLang="en-US" sz="1050" b="1" dirty="0" smtClean="0"/>
                <a:t>ドメイン</a:t>
              </a:r>
              <a:endParaRPr kumimoji="1" lang="ja-JP" altLang="en-US" sz="1050" b="1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3033472" y="4526027"/>
              <a:ext cx="1642518" cy="456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b="1" dirty="0" smtClean="0"/>
                <a:t>ＯｐｅｎＳｔａｃｋドメイン</a:t>
              </a:r>
              <a:endParaRPr kumimoji="1" lang="ja-JP" altLang="en-US" sz="1050" b="1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984623" y="4613761"/>
              <a:ext cx="13069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b="1" dirty="0"/>
                <a:t>NW-AP</a:t>
              </a:r>
              <a:r>
                <a:rPr kumimoji="1" lang="ja-JP" altLang="en-US" sz="1050" b="1" dirty="0" smtClean="0"/>
                <a:t>ドメイン</a:t>
              </a:r>
              <a:endParaRPr kumimoji="1" lang="ja-JP" altLang="en-US" sz="1050" b="1" dirty="0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6802941" y="4560232"/>
              <a:ext cx="10782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b="1" dirty="0" smtClean="0"/>
                <a:t>H</a:t>
              </a:r>
              <a:r>
                <a:rPr lang="en-US" altLang="ja-JP" sz="1050" b="1" dirty="0"/>
                <a:t>O</a:t>
              </a:r>
              <a:r>
                <a:rPr kumimoji="1" lang="ja-JP" altLang="en-US" sz="1050" b="1" dirty="0" smtClean="0"/>
                <a:t>ドメイン</a:t>
              </a:r>
              <a:endParaRPr kumimoji="1" lang="ja-JP" altLang="en-US" sz="1050" b="1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1353264" y="4270191"/>
              <a:ext cx="843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VLAN</a:t>
              </a:r>
              <a:endParaRPr kumimoji="1" lang="ja-JP" altLang="en-US" sz="1200" b="1" dirty="0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3290043" y="4279249"/>
              <a:ext cx="843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VLAN</a:t>
              </a:r>
              <a:endParaRPr kumimoji="1" lang="ja-JP" altLang="en-US" sz="1200" b="1" dirty="0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7045835" y="4280754"/>
              <a:ext cx="8430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 smtClean="0"/>
                <a:t>VLAN</a:t>
              </a:r>
              <a:endParaRPr kumimoji="1" lang="ja-JP" altLang="en-US" sz="1100" b="1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5315879" y="4286590"/>
              <a:ext cx="843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VLAN</a:t>
              </a:r>
              <a:endParaRPr kumimoji="1" lang="ja-JP" altLang="en-US" sz="1200" b="1" dirty="0"/>
            </a:p>
          </p:txBody>
        </p:sp>
        <p:sp>
          <p:nvSpPr>
            <p:cNvPr id="91" name="正方形/長方形 90"/>
            <p:cNvSpPr/>
            <p:nvPr/>
          </p:nvSpPr>
          <p:spPr bwMode="auto">
            <a:xfrm>
              <a:off x="555812" y="5691088"/>
              <a:ext cx="1963270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92" name="正方形/長方形 91"/>
            <p:cNvSpPr/>
            <p:nvPr/>
          </p:nvSpPr>
          <p:spPr bwMode="auto">
            <a:xfrm>
              <a:off x="699247" y="6228970"/>
              <a:ext cx="1658471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100" b="1" dirty="0" smtClean="0">
                  <a:latin typeface="+mj-ea"/>
                  <a:ea typeface="+mj-ea"/>
                </a:rPr>
                <a:t>分散仮想</a:t>
              </a:r>
              <a:r>
                <a:rPr kumimoji="1" lang="en-US" altLang="ja-JP" sz="1100" b="1" dirty="0" smtClean="0">
                  <a:latin typeface="+mj-ea"/>
                  <a:ea typeface="+mj-ea"/>
                </a:rPr>
                <a:t>SW</a:t>
              </a:r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93" name="円/楕円 92"/>
            <p:cNvSpPr/>
            <p:nvPr/>
          </p:nvSpPr>
          <p:spPr bwMode="auto">
            <a:xfrm>
              <a:off x="797857" y="5861417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V</a:t>
              </a:r>
              <a:r>
                <a:rPr lang="en-US" altLang="ja-JP" sz="700" b="1" dirty="0">
                  <a:latin typeface="+mj-ea"/>
                  <a:ea typeface="+mj-ea"/>
                </a:rPr>
                <a:t>M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94" name="円/楕円 93"/>
            <p:cNvSpPr/>
            <p:nvPr/>
          </p:nvSpPr>
          <p:spPr bwMode="auto">
            <a:xfrm>
              <a:off x="1214717" y="5861417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800" b="1" dirty="0" smtClean="0">
                  <a:latin typeface="+mj-ea"/>
                  <a:ea typeface="+mj-ea"/>
                </a:rPr>
                <a:t>V</a:t>
              </a:r>
              <a:r>
                <a:rPr lang="en-US" altLang="ja-JP" sz="800" b="1" dirty="0">
                  <a:latin typeface="+mj-ea"/>
                  <a:ea typeface="+mj-ea"/>
                </a:rPr>
                <a:t>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sp>
          <p:nvSpPr>
            <p:cNvPr id="95" name="円/楕円 94"/>
            <p:cNvSpPr/>
            <p:nvPr/>
          </p:nvSpPr>
          <p:spPr bwMode="auto">
            <a:xfrm>
              <a:off x="1927411" y="5852452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800" b="1" dirty="0" smtClean="0">
                  <a:latin typeface="+mj-ea"/>
                  <a:ea typeface="+mj-ea"/>
                </a:rPr>
                <a:t>V</a:t>
              </a:r>
              <a:r>
                <a:rPr lang="en-US" altLang="ja-JP" sz="800" b="1" dirty="0">
                  <a:latin typeface="+mj-ea"/>
                  <a:ea typeface="+mj-ea"/>
                </a:rPr>
                <a:t>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cxnSp>
          <p:nvCxnSpPr>
            <p:cNvPr id="96" name="直線コネクタ 95"/>
            <p:cNvCxnSpPr/>
            <p:nvPr/>
          </p:nvCxnSpPr>
          <p:spPr bwMode="auto">
            <a:xfrm>
              <a:off x="1658470" y="5995887"/>
              <a:ext cx="17033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" name="直線コネクタ 96"/>
            <p:cNvCxnSpPr>
              <a:stCxn id="93" idx="4"/>
            </p:cNvCxnSpPr>
            <p:nvPr/>
          </p:nvCxnSpPr>
          <p:spPr bwMode="auto">
            <a:xfrm flipH="1">
              <a:off x="950258" y="6130358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直線コネクタ 97"/>
            <p:cNvCxnSpPr>
              <a:stCxn id="94" idx="4"/>
            </p:cNvCxnSpPr>
            <p:nvPr/>
          </p:nvCxnSpPr>
          <p:spPr bwMode="auto">
            <a:xfrm>
              <a:off x="1376082" y="6130358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9" name="直線コネクタ 98"/>
            <p:cNvCxnSpPr>
              <a:stCxn id="95" idx="4"/>
            </p:cNvCxnSpPr>
            <p:nvPr/>
          </p:nvCxnSpPr>
          <p:spPr bwMode="auto">
            <a:xfrm>
              <a:off x="2088776" y="6121393"/>
              <a:ext cx="0" cy="1075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0" name="正方形/長方形 99"/>
            <p:cNvSpPr/>
            <p:nvPr/>
          </p:nvSpPr>
          <p:spPr bwMode="auto">
            <a:xfrm>
              <a:off x="2680447" y="5691088"/>
              <a:ext cx="1963270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01" name="正方形/長方形 100"/>
            <p:cNvSpPr/>
            <p:nvPr/>
          </p:nvSpPr>
          <p:spPr bwMode="auto">
            <a:xfrm>
              <a:off x="2823882" y="6228970"/>
              <a:ext cx="1658471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 b="1" dirty="0">
                <a:latin typeface="+mj-ea"/>
                <a:ea typeface="+mj-ea"/>
              </a:endParaRPr>
            </a:p>
          </p:txBody>
        </p:sp>
        <p:sp>
          <p:nvSpPr>
            <p:cNvPr id="102" name="円/楕円 101"/>
            <p:cNvSpPr/>
            <p:nvPr/>
          </p:nvSpPr>
          <p:spPr bwMode="auto">
            <a:xfrm>
              <a:off x="2940423" y="5861417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</a:p>
          </p:txBody>
        </p:sp>
        <p:sp>
          <p:nvSpPr>
            <p:cNvPr id="103" name="円/楕円 102"/>
            <p:cNvSpPr/>
            <p:nvPr/>
          </p:nvSpPr>
          <p:spPr bwMode="auto">
            <a:xfrm>
              <a:off x="3339352" y="5861417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sp>
          <p:nvSpPr>
            <p:cNvPr id="104" name="円/楕円 103"/>
            <p:cNvSpPr/>
            <p:nvPr/>
          </p:nvSpPr>
          <p:spPr bwMode="auto">
            <a:xfrm>
              <a:off x="4052046" y="5852452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800" b="1" dirty="0" smtClean="0">
                  <a:latin typeface="+mj-ea"/>
                  <a:ea typeface="+mj-ea"/>
                </a:rPr>
                <a:t>VM</a:t>
              </a:r>
              <a:endParaRPr kumimoji="1" lang="ja-JP" altLang="en-US" sz="800" b="1" dirty="0">
                <a:latin typeface="+mj-ea"/>
                <a:ea typeface="+mj-ea"/>
              </a:endParaRPr>
            </a:p>
          </p:txBody>
        </p:sp>
        <p:cxnSp>
          <p:nvCxnSpPr>
            <p:cNvPr id="105" name="直線コネクタ 104"/>
            <p:cNvCxnSpPr/>
            <p:nvPr/>
          </p:nvCxnSpPr>
          <p:spPr bwMode="auto">
            <a:xfrm>
              <a:off x="3783105" y="5995887"/>
              <a:ext cx="17033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6" name="直線コネクタ 105"/>
            <p:cNvCxnSpPr>
              <a:stCxn id="102" idx="4"/>
            </p:cNvCxnSpPr>
            <p:nvPr/>
          </p:nvCxnSpPr>
          <p:spPr bwMode="auto">
            <a:xfrm>
              <a:off x="3101788" y="6130358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直線コネクタ 106"/>
            <p:cNvCxnSpPr>
              <a:stCxn id="103" idx="4"/>
            </p:cNvCxnSpPr>
            <p:nvPr/>
          </p:nvCxnSpPr>
          <p:spPr bwMode="auto">
            <a:xfrm>
              <a:off x="3500717" y="6130358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8" name="直線コネクタ 107"/>
            <p:cNvCxnSpPr>
              <a:stCxn id="104" idx="4"/>
            </p:cNvCxnSpPr>
            <p:nvPr/>
          </p:nvCxnSpPr>
          <p:spPr bwMode="auto">
            <a:xfrm>
              <a:off x="4213411" y="6121393"/>
              <a:ext cx="0" cy="1075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9" name="フリーフォーム 108"/>
            <p:cNvSpPr/>
            <p:nvPr/>
          </p:nvSpPr>
          <p:spPr bwMode="auto">
            <a:xfrm>
              <a:off x="3110753" y="6067605"/>
              <a:ext cx="170329" cy="304800"/>
            </a:xfrm>
            <a:custGeom>
              <a:avLst/>
              <a:gdLst>
                <a:gd name="connsiteX0" fmla="*/ 0 w 170329"/>
                <a:gd name="connsiteY0" fmla="*/ 0 h 304800"/>
                <a:gd name="connsiteX1" fmla="*/ 8965 w 170329"/>
                <a:gd name="connsiteY1" fmla="*/ 170330 h 304800"/>
                <a:gd name="connsiteX2" fmla="*/ 17929 w 170329"/>
                <a:gd name="connsiteY2" fmla="*/ 197224 h 304800"/>
                <a:gd name="connsiteX3" fmla="*/ 80682 w 170329"/>
                <a:gd name="connsiteY3" fmla="*/ 259977 h 304800"/>
                <a:gd name="connsiteX4" fmla="*/ 98612 w 170329"/>
                <a:gd name="connsiteY4" fmla="*/ 286871 h 304800"/>
                <a:gd name="connsiteX5" fmla="*/ 152400 w 170329"/>
                <a:gd name="connsiteY5" fmla="*/ 295835 h 304800"/>
                <a:gd name="connsiteX6" fmla="*/ 170329 w 170329"/>
                <a:gd name="connsiteY6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29" h="304800">
                  <a:moveTo>
                    <a:pt x="0" y="0"/>
                  </a:moveTo>
                  <a:cubicBezTo>
                    <a:pt x="2988" y="56777"/>
                    <a:pt x="3818" y="113708"/>
                    <a:pt x="8965" y="170330"/>
                  </a:cubicBezTo>
                  <a:cubicBezTo>
                    <a:pt x="9820" y="179741"/>
                    <a:pt x="12026" y="189845"/>
                    <a:pt x="17929" y="197224"/>
                  </a:cubicBezTo>
                  <a:cubicBezTo>
                    <a:pt x="36409" y="220324"/>
                    <a:pt x="64272" y="235364"/>
                    <a:pt x="80682" y="259977"/>
                  </a:cubicBezTo>
                  <a:cubicBezTo>
                    <a:pt x="86659" y="268942"/>
                    <a:pt x="88975" y="282053"/>
                    <a:pt x="98612" y="286871"/>
                  </a:cubicBezTo>
                  <a:cubicBezTo>
                    <a:pt x="114870" y="295000"/>
                    <a:pt x="134766" y="291427"/>
                    <a:pt x="152400" y="295835"/>
                  </a:cubicBezTo>
                  <a:cubicBezTo>
                    <a:pt x="158882" y="297456"/>
                    <a:pt x="164353" y="301812"/>
                    <a:pt x="170329" y="304800"/>
                  </a:cubicBezTo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/>
            <p:cNvSpPr/>
            <p:nvPr/>
          </p:nvSpPr>
          <p:spPr bwMode="auto">
            <a:xfrm>
              <a:off x="3083858" y="6264829"/>
              <a:ext cx="1156447" cy="143435"/>
            </a:xfrm>
            <a:custGeom>
              <a:avLst/>
              <a:gdLst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47482 w 1156447"/>
                <a:gd name="connsiteY5" fmla="*/ 8965 h 134471"/>
                <a:gd name="connsiteX6" fmla="*/ 1156447 w 1156447"/>
                <a:gd name="connsiteY6" fmla="*/ 0 h 134471"/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29553 w 1156447"/>
                <a:gd name="connsiteY5" fmla="*/ 100853 h 134471"/>
                <a:gd name="connsiteX6" fmla="*/ 1147482 w 1156447"/>
                <a:gd name="connsiteY6" fmla="*/ 8965 h 134471"/>
                <a:gd name="connsiteX7" fmla="*/ 1156447 w 1156447"/>
                <a:gd name="connsiteY7" fmla="*/ 0 h 134471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120588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075765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43464"/>
                <a:gd name="connsiteX1" fmla="*/ 0 w 1156447"/>
                <a:gd name="connsiteY1" fmla="*/ 0 h 143464"/>
                <a:gd name="connsiteX2" fmla="*/ 89647 w 1156447"/>
                <a:gd name="connsiteY2" fmla="*/ 134471 h 143464"/>
                <a:gd name="connsiteX3" fmla="*/ 98612 w 1156447"/>
                <a:gd name="connsiteY3" fmla="*/ 134471 h 143464"/>
                <a:gd name="connsiteX4" fmla="*/ 1021977 w 1156447"/>
                <a:gd name="connsiteY4" fmla="*/ 134471 h 143464"/>
                <a:gd name="connsiteX5" fmla="*/ 1111623 w 1156447"/>
                <a:gd name="connsiteY5" fmla="*/ 134471 h 143464"/>
                <a:gd name="connsiteX6" fmla="*/ 1147482 w 1156447"/>
                <a:gd name="connsiteY6" fmla="*/ 8965 h 143464"/>
                <a:gd name="connsiteX7" fmla="*/ 1156447 w 1156447"/>
                <a:gd name="connsiteY7" fmla="*/ 0 h 143464"/>
                <a:gd name="connsiteX0" fmla="*/ 0 w 1156447"/>
                <a:gd name="connsiteY0" fmla="*/ 0 h 134471"/>
                <a:gd name="connsiteX1" fmla="*/ 0 w 1156447"/>
                <a:gd name="connsiteY1" fmla="*/ 0 h 134471"/>
                <a:gd name="connsiteX2" fmla="*/ 89647 w 1156447"/>
                <a:gd name="connsiteY2" fmla="*/ 134471 h 134471"/>
                <a:gd name="connsiteX3" fmla="*/ 98612 w 1156447"/>
                <a:gd name="connsiteY3" fmla="*/ 134471 h 134471"/>
                <a:gd name="connsiteX4" fmla="*/ 1021977 w 1156447"/>
                <a:gd name="connsiteY4" fmla="*/ 134471 h 134471"/>
                <a:gd name="connsiteX5" fmla="*/ 1129553 w 1156447"/>
                <a:gd name="connsiteY5" fmla="*/ 109258 h 134471"/>
                <a:gd name="connsiteX6" fmla="*/ 1147482 w 1156447"/>
                <a:gd name="connsiteY6" fmla="*/ 8965 h 134471"/>
                <a:gd name="connsiteX7" fmla="*/ 1156447 w 1156447"/>
                <a:gd name="connsiteY7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6447" h="134471">
                  <a:moveTo>
                    <a:pt x="0" y="0"/>
                  </a:moveTo>
                  <a:lnTo>
                    <a:pt x="0" y="0"/>
                  </a:lnTo>
                  <a:cubicBezTo>
                    <a:pt x="14938" y="97091"/>
                    <a:pt x="-15975" y="134471"/>
                    <a:pt x="89647" y="134471"/>
                  </a:cubicBezTo>
                  <a:lnTo>
                    <a:pt x="98612" y="134471"/>
                  </a:lnTo>
                  <a:lnTo>
                    <a:pt x="1021977" y="134471"/>
                  </a:lnTo>
                  <a:cubicBezTo>
                    <a:pt x="1192306" y="133070"/>
                    <a:pt x="1108636" y="130176"/>
                    <a:pt x="1129553" y="109258"/>
                  </a:cubicBezTo>
                  <a:cubicBezTo>
                    <a:pt x="1150470" y="88340"/>
                    <a:pt x="1141506" y="29976"/>
                    <a:pt x="1147482" y="8965"/>
                  </a:cubicBezTo>
                  <a:lnTo>
                    <a:pt x="1156447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  <a:headEnd type="triangle"/>
              <a:tailEnd type="triangle"/>
            </a:ln>
            <a:effectLst/>
            <a:extLst/>
          </p:spPr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VXLAN</a:t>
              </a:r>
              <a:endParaRPr kumimoji="1" lang="ja-JP" altLang="en-US" sz="1200" b="1" dirty="0"/>
            </a:p>
          </p:txBody>
        </p:sp>
        <p:sp>
          <p:nvSpPr>
            <p:cNvPr id="111" name="正方形/長方形 110"/>
            <p:cNvSpPr/>
            <p:nvPr/>
          </p:nvSpPr>
          <p:spPr bwMode="auto">
            <a:xfrm>
              <a:off x="4787152" y="5735911"/>
              <a:ext cx="959223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12" name="正方形/長方形 111"/>
            <p:cNvSpPr/>
            <p:nvPr/>
          </p:nvSpPr>
          <p:spPr bwMode="auto">
            <a:xfrm>
              <a:off x="4957482" y="6228970"/>
              <a:ext cx="546847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113" name="円/楕円 112"/>
            <p:cNvSpPr/>
            <p:nvPr/>
          </p:nvSpPr>
          <p:spPr bwMode="auto">
            <a:xfrm>
              <a:off x="4903687" y="5861417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FW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114" name="円/楕円 113"/>
            <p:cNvSpPr/>
            <p:nvPr/>
          </p:nvSpPr>
          <p:spPr bwMode="auto">
            <a:xfrm>
              <a:off x="5087468" y="5879347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F</a:t>
              </a:r>
              <a:r>
                <a:rPr lang="en-US" altLang="ja-JP" sz="900" b="1" dirty="0">
                  <a:latin typeface="+mj-ea"/>
                  <a:ea typeface="+mj-ea"/>
                </a:rPr>
                <a:t>W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115" name="直線コネクタ 114"/>
            <p:cNvCxnSpPr>
              <a:stCxn id="113" idx="4"/>
            </p:cNvCxnSpPr>
            <p:nvPr/>
          </p:nvCxnSpPr>
          <p:spPr bwMode="auto">
            <a:xfrm flipH="1">
              <a:off x="5056088" y="6130358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6" name="直線コネクタ 115"/>
            <p:cNvCxnSpPr>
              <a:stCxn id="114" idx="4"/>
            </p:cNvCxnSpPr>
            <p:nvPr/>
          </p:nvCxnSpPr>
          <p:spPr bwMode="auto">
            <a:xfrm>
              <a:off x="5248833" y="6148288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7" name="正方形/長方形 116"/>
            <p:cNvSpPr/>
            <p:nvPr/>
          </p:nvSpPr>
          <p:spPr bwMode="auto">
            <a:xfrm>
              <a:off x="5880839" y="5726946"/>
              <a:ext cx="959223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18" name="正方形/長方形 117"/>
            <p:cNvSpPr/>
            <p:nvPr/>
          </p:nvSpPr>
          <p:spPr bwMode="auto">
            <a:xfrm>
              <a:off x="6051169" y="6220005"/>
              <a:ext cx="546847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100" b="1" dirty="0" smtClean="0">
                <a:latin typeface="+mj-ea"/>
                <a:ea typeface="+mj-ea"/>
              </a:endParaRPr>
            </a:p>
          </p:txBody>
        </p:sp>
        <p:sp>
          <p:nvSpPr>
            <p:cNvPr id="119" name="円/楕円 118"/>
            <p:cNvSpPr/>
            <p:nvPr/>
          </p:nvSpPr>
          <p:spPr bwMode="auto">
            <a:xfrm>
              <a:off x="5997374" y="5852452"/>
              <a:ext cx="313765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700" b="1" dirty="0" smtClean="0">
                  <a:latin typeface="+mj-ea"/>
                  <a:ea typeface="+mj-ea"/>
                </a:rPr>
                <a:t>LB</a:t>
              </a:r>
              <a:endParaRPr kumimoji="1" lang="ja-JP" altLang="en-US" sz="700" b="1" dirty="0">
                <a:latin typeface="+mj-ea"/>
                <a:ea typeface="+mj-ea"/>
              </a:endParaRPr>
            </a:p>
          </p:txBody>
        </p:sp>
        <p:sp>
          <p:nvSpPr>
            <p:cNvPr id="120" name="円/楕円 119"/>
            <p:cNvSpPr/>
            <p:nvPr/>
          </p:nvSpPr>
          <p:spPr bwMode="auto">
            <a:xfrm>
              <a:off x="6181155" y="5870382"/>
              <a:ext cx="322730" cy="26894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 b="1" dirty="0" smtClean="0">
                  <a:latin typeface="+mj-ea"/>
                  <a:ea typeface="+mj-ea"/>
                </a:rPr>
                <a:t>LB</a:t>
              </a:r>
              <a:endParaRPr kumimoji="1" lang="ja-JP" altLang="en-US" sz="900" b="1" dirty="0">
                <a:latin typeface="+mj-ea"/>
                <a:ea typeface="+mj-ea"/>
              </a:endParaRPr>
            </a:p>
          </p:txBody>
        </p:sp>
        <p:cxnSp>
          <p:nvCxnSpPr>
            <p:cNvPr id="121" name="直線コネクタ 120"/>
            <p:cNvCxnSpPr>
              <a:stCxn id="119" idx="4"/>
            </p:cNvCxnSpPr>
            <p:nvPr/>
          </p:nvCxnSpPr>
          <p:spPr bwMode="auto">
            <a:xfrm flipH="1">
              <a:off x="6149775" y="6121393"/>
              <a:ext cx="4482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2" name="直線コネクタ 121"/>
            <p:cNvCxnSpPr>
              <a:stCxn id="120" idx="4"/>
            </p:cNvCxnSpPr>
            <p:nvPr/>
          </p:nvCxnSpPr>
          <p:spPr bwMode="auto">
            <a:xfrm>
              <a:off x="6342520" y="6139323"/>
              <a:ext cx="0" cy="9861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3" name="正方形/長方形 122"/>
            <p:cNvSpPr/>
            <p:nvPr/>
          </p:nvSpPr>
          <p:spPr bwMode="auto">
            <a:xfrm>
              <a:off x="6956597" y="5726946"/>
              <a:ext cx="959223" cy="98611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24" name="正方形/長方形 123"/>
            <p:cNvSpPr/>
            <p:nvPr/>
          </p:nvSpPr>
          <p:spPr bwMode="auto">
            <a:xfrm>
              <a:off x="7045835" y="6220005"/>
              <a:ext cx="835399" cy="27790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800" b="1" dirty="0" smtClean="0">
                  <a:latin typeface="+mj-ea"/>
                  <a:ea typeface="+mj-ea"/>
                </a:rPr>
                <a:t>ハウジング連携</a:t>
              </a:r>
              <a:r>
                <a:rPr lang="en-US" altLang="ja-JP" sz="800" b="1" dirty="0" smtClean="0">
                  <a:latin typeface="+mj-ea"/>
                  <a:ea typeface="+mj-ea"/>
                </a:rPr>
                <a:t>SW</a:t>
              </a: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5668677" y="2994187"/>
              <a:ext cx="2144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/>
                <a:t>NECCI</a:t>
              </a:r>
              <a:r>
                <a:rPr lang="ja-JP" altLang="en-US" sz="1200" b="1" dirty="0" smtClean="0"/>
                <a:t>テナント</a:t>
              </a:r>
              <a:endParaRPr kumimoji="1" lang="ja-JP" altLang="en-US" sz="1200" b="1" dirty="0"/>
            </a:p>
          </p:txBody>
        </p:sp>
        <p:cxnSp>
          <p:nvCxnSpPr>
            <p:cNvPr id="126" name="直線コネクタ 125"/>
            <p:cNvCxnSpPr/>
            <p:nvPr/>
          </p:nvCxnSpPr>
          <p:spPr bwMode="auto">
            <a:xfrm flipH="1">
              <a:off x="1084728" y="2839606"/>
              <a:ext cx="26894" cy="85078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" name="直線コネクタ 126"/>
            <p:cNvCxnSpPr/>
            <p:nvPr/>
          </p:nvCxnSpPr>
          <p:spPr bwMode="auto">
            <a:xfrm flipH="1">
              <a:off x="7222635" y="2850119"/>
              <a:ext cx="348052" cy="86223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3" name="直線矢印コネクタ 132"/>
            <p:cNvCxnSpPr/>
            <p:nvPr/>
          </p:nvCxnSpPr>
          <p:spPr bwMode="auto">
            <a:xfrm flipH="1">
              <a:off x="8254518" y="5503670"/>
              <a:ext cx="10941" cy="129007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4" name="テキスト ボックス 133"/>
            <p:cNvSpPr txBox="1"/>
            <p:nvPr/>
          </p:nvSpPr>
          <p:spPr>
            <a:xfrm>
              <a:off x="8254518" y="5762808"/>
              <a:ext cx="1120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 smtClean="0"/>
                <a:t>実行基盤</a:t>
              </a:r>
              <a:endParaRPr lang="en-US" altLang="ja-JP" sz="1200" b="1" dirty="0" smtClean="0"/>
            </a:p>
            <a:p>
              <a:r>
                <a:rPr kumimoji="1" lang="en-US" altLang="ja-JP" sz="1200" b="1" dirty="0" smtClean="0"/>
                <a:t>P-Flow</a:t>
              </a:r>
            </a:p>
            <a:p>
              <a:r>
                <a:rPr lang="ja-JP" altLang="en-US" sz="1200" b="1" dirty="0" smtClean="0"/>
                <a:t>ドメインに</a:t>
              </a:r>
              <a:endParaRPr lang="en-US" altLang="ja-JP" sz="1200" b="1" dirty="0" smtClean="0"/>
            </a:p>
            <a:p>
              <a:r>
                <a:rPr kumimoji="1" lang="ja-JP" altLang="en-US" sz="1200" b="1" dirty="0"/>
                <a:t>収容</a:t>
              </a:r>
            </a:p>
          </p:txBody>
        </p:sp>
        <p:sp>
          <p:nvSpPr>
            <p:cNvPr id="135" name="角丸四角形 134"/>
            <p:cNvSpPr/>
            <p:nvPr/>
          </p:nvSpPr>
          <p:spPr bwMode="auto">
            <a:xfrm>
              <a:off x="486337" y="3349842"/>
              <a:ext cx="8477176" cy="831397"/>
            </a:xfrm>
            <a:prstGeom prst="roundRect">
              <a:avLst/>
            </a:prstGeom>
            <a:noFill/>
            <a:ln w="38100">
              <a:solidFill>
                <a:srgbClr val="3366FF"/>
              </a:solidFill>
              <a:prstDash val="lgDash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36" name="角丸四角形 135"/>
            <p:cNvSpPr/>
            <p:nvPr/>
          </p:nvSpPr>
          <p:spPr bwMode="auto">
            <a:xfrm>
              <a:off x="497523" y="4252824"/>
              <a:ext cx="8465989" cy="118757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lgDash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486337" y="1335053"/>
              <a:ext cx="1118341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VMware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2718547" y="1344034"/>
              <a:ext cx="1696573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smtClean="0">
                  <a:solidFill>
                    <a:srgbClr val="FF0000"/>
                  </a:solidFill>
                </a:rPr>
                <a:t>OpenStack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515469" y="5622067"/>
              <a:ext cx="1826280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err="1" smtClean="0">
                  <a:solidFill>
                    <a:srgbClr val="FF0000"/>
                  </a:solidFill>
                </a:rPr>
                <a:t>Vmware</a:t>
              </a:r>
              <a:r>
                <a:rPr lang="ja-JP" altLang="en-US" sz="1200" b="1" dirty="0" smtClean="0">
                  <a:solidFill>
                    <a:srgbClr val="FF0000"/>
                  </a:solidFill>
                </a:rPr>
                <a:t>ドメイン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2682689" y="5664966"/>
              <a:ext cx="1954917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err="1" smtClean="0">
                  <a:solidFill>
                    <a:srgbClr val="FF0000"/>
                  </a:solidFill>
                </a:rPr>
                <a:t>SpenStack</a:t>
              </a:r>
              <a:r>
                <a:rPr lang="ja-JP" altLang="en-US" sz="1200" b="1" dirty="0" smtClean="0">
                  <a:solidFill>
                    <a:srgbClr val="FF0000"/>
                  </a:solidFill>
                </a:rPr>
                <a:t>ドメイン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5060571" y="5619629"/>
              <a:ext cx="1752596" cy="30420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</a:rPr>
                <a:t>AP</a:t>
              </a:r>
              <a:r>
                <a:rPr lang="ja-JP" altLang="en-US" sz="1200" b="1" dirty="0" smtClean="0">
                  <a:solidFill>
                    <a:srgbClr val="FF0000"/>
                  </a:solidFill>
                </a:rPr>
                <a:t>ドメイン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7166149" y="5632253"/>
              <a:ext cx="564776" cy="27699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</a:rPr>
                <a:t>H</a:t>
              </a:r>
              <a:r>
                <a:rPr lang="en-US" altLang="ja-JP" sz="1200" b="1" dirty="0">
                  <a:solidFill>
                    <a:srgbClr val="FF0000"/>
                  </a:solidFill>
                </a:rPr>
                <a:t>O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7" name="角丸四角形 146"/>
            <p:cNvSpPr/>
            <p:nvPr/>
          </p:nvSpPr>
          <p:spPr bwMode="auto">
            <a:xfrm>
              <a:off x="282011" y="3251137"/>
              <a:ext cx="8776531" cy="2287810"/>
            </a:xfrm>
            <a:prstGeom prst="roundRect">
              <a:avLst>
                <a:gd name="adj" fmla="val 10172"/>
              </a:avLst>
            </a:prstGeom>
            <a:noFill/>
            <a:ln w="57150">
              <a:solidFill>
                <a:srgbClr val="CC00FF"/>
              </a:solidFill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cxnSp>
          <p:nvCxnSpPr>
            <p:cNvPr id="148" name="直線コネクタ 147"/>
            <p:cNvCxnSpPr/>
            <p:nvPr/>
          </p:nvCxnSpPr>
          <p:spPr bwMode="auto">
            <a:xfrm flipH="1">
              <a:off x="7915820" y="2688739"/>
              <a:ext cx="22425" cy="741684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9" name="直線コネクタ 148"/>
            <p:cNvCxnSpPr/>
            <p:nvPr/>
          </p:nvCxnSpPr>
          <p:spPr bwMode="auto">
            <a:xfrm>
              <a:off x="497524" y="3166065"/>
              <a:ext cx="0" cy="949221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0" name="直線コネクタ 149"/>
            <p:cNvCxnSpPr/>
            <p:nvPr/>
          </p:nvCxnSpPr>
          <p:spPr bwMode="auto">
            <a:xfrm flipH="1">
              <a:off x="7577422" y="3166065"/>
              <a:ext cx="105315" cy="955214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3" name="直線コネクタ 152"/>
            <p:cNvCxnSpPr/>
            <p:nvPr/>
          </p:nvCxnSpPr>
          <p:spPr bwMode="auto">
            <a:xfrm flipV="1">
              <a:off x="1726250" y="4781478"/>
              <a:ext cx="75656" cy="92838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6" name="直線コネクタ 155"/>
            <p:cNvCxnSpPr/>
            <p:nvPr/>
          </p:nvCxnSpPr>
          <p:spPr bwMode="auto">
            <a:xfrm flipV="1">
              <a:off x="2823882" y="4781478"/>
              <a:ext cx="87717" cy="90105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8" name="直線コネクタ 157"/>
            <p:cNvCxnSpPr>
              <a:endCxn id="85" idx="1"/>
            </p:cNvCxnSpPr>
            <p:nvPr/>
          </p:nvCxnSpPr>
          <p:spPr bwMode="auto">
            <a:xfrm flipV="1">
              <a:off x="4930588" y="4740719"/>
              <a:ext cx="54035" cy="96914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0" name="直線コネクタ 159"/>
            <p:cNvCxnSpPr>
              <a:endCxn id="85" idx="3"/>
            </p:cNvCxnSpPr>
            <p:nvPr/>
          </p:nvCxnSpPr>
          <p:spPr bwMode="auto">
            <a:xfrm flipV="1">
              <a:off x="6122881" y="4740719"/>
              <a:ext cx="168715" cy="102208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2" name="直線コネクタ 161"/>
            <p:cNvCxnSpPr/>
            <p:nvPr/>
          </p:nvCxnSpPr>
          <p:spPr bwMode="auto">
            <a:xfrm flipH="1" flipV="1">
              <a:off x="7570687" y="4894580"/>
              <a:ext cx="242795" cy="84133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69" name="正方形/長方形 168"/>
          <p:cNvSpPr/>
          <p:nvPr/>
        </p:nvSpPr>
        <p:spPr bwMode="auto">
          <a:xfrm>
            <a:off x="86499" y="3040428"/>
            <a:ext cx="1013012" cy="2696743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70" name="正方形/長方形 169"/>
          <p:cNvSpPr/>
          <p:nvPr/>
        </p:nvSpPr>
        <p:spPr bwMode="auto">
          <a:xfrm>
            <a:off x="266013" y="3231485"/>
            <a:ext cx="681118" cy="52611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b="1" dirty="0" smtClean="0">
                <a:latin typeface="+mj-ea"/>
                <a:ea typeface="+mj-ea"/>
              </a:rPr>
              <a:t>ﾎﾟｰﾀﾙ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sp>
        <p:nvSpPr>
          <p:cNvPr id="171" name="正方形/長方形 170"/>
          <p:cNvSpPr/>
          <p:nvPr/>
        </p:nvSpPr>
        <p:spPr bwMode="auto">
          <a:xfrm>
            <a:off x="310781" y="4939258"/>
            <a:ext cx="658765" cy="52611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b="1" dirty="0" smtClean="0">
                <a:latin typeface="+mj-ea"/>
                <a:ea typeface="+mj-ea"/>
              </a:rPr>
              <a:t>NW</a:t>
            </a:r>
            <a:r>
              <a:rPr kumimoji="1" lang="ja-JP" altLang="en-US" sz="1200" b="1" dirty="0" smtClean="0">
                <a:latin typeface="+mj-ea"/>
                <a:ea typeface="+mj-ea"/>
              </a:rPr>
              <a:t>コントローラ</a:t>
            </a:r>
            <a:endParaRPr kumimoji="1" lang="ja-JP" altLang="en-US" sz="1200" b="1" dirty="0">
              <a:latin typeface="+mj-ea"/>
              <a:ea typeface="+mj-ea"/>
            </a:endParaRPr>
          </a:p>
        </p:txBody>
      </p:sp>
      <p:sp>
        <p:nvSpPr>
          <p:cNvPr id="172" name="正方形/長方形 171"/>
          <p:cNvSpPr/>
          <p:nvPr/>
        </p:nvSpPr>
        <p:spPr bwMode="auto">
          <a:xfrm>
            <a:off x="342225" y="4067485"/>
            <a:ext cx="604905" cy="6356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b="1" dirty="0" smtClean="0">
                <a:latin typeface="+mj-ea"/>
                <a:ea typeface="+mj-ea"/>
              </a:rPr>
              <a:t>SDN</a:t>
            </a:r>
            <a:endParaRPr lang="en-US" altLang="ja-JP" sz="1400" b="1" dirty="0">
              <a:latin typeface="+mj-ea"/>
              <a:ea typeface="+mj-ea"/>
            </a:endParaRPr>
          </a:p>
          <a:p>
            <a:pPr algn="ctr"/>
            <a:r>
              <a:rPr kumimoji="1" lang="ja-JP" altLang="en-US" sz="1400" b="1" dirty="0" smtClean="0">
                <a:latin typeface="+mj-ea"/>
                <a:ea typeface="+mj-ea"/>
              </a:rPr>
              <a:t>自作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cxnSp>
        <p:nvCxnSpPr>
          <p:cNvPr id="173" name="カギ線コネクタ 172"/>
          <p:cNvCxnSpPr>
            <a:stCxn id="170" idx="1"/>
            <a:endCxn id="172" idx="1"/>
          </p:cNvCxnSpPr>
          <p:nvPr/>
        </p:nvCxnSpPr>
        <p:spPr bwMode="auto">
          <a:xfrm rot="10800000" flipH="1" flipV="1">
            <a:off x="266013" y="3494545"/>
            <a:ext cx="76212" cy="890788"/>
          </a:xfrm>
          <a:prstGeom prst="bentConnector3">
            <a:avLst>
              <a:gd name="adj1" fmla="val -123509"/>
            </a:avLst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" name="カギ線コネクタ 173"/>
          <p:cNvCxnSpPr>
            <a:stCxn id="170" idx="1"/>
            <a:endCxn id="171" idx="1"/>
          </p:cNvCxnSpPr>
          <p:nvPr/>
        </p:nvCxnSpPr>
        <p:spPr bwMode="auto">
          <a:xfrm rot="10800000" flipH="1" flipV="1">
            <a:off x="266013" y="3494544"/>
            <a:ext cx="44768" cy="1707773"/>
          </a:xfrm>
          <a:prstGeom prst="bentConnector3">
            <a:avLst>
              <a:gd name="adj1" fmla="val -210260"/>
            </a:avLst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75" name="円/楕円 89"/>
          <p:cNvSpPr/>
          <p:nvPr/>
        </p:nvSpPr>
        <p:spPr bwMode="auto">
          <a:xfrm>
            <a:off x="602539" y="5418218"/>
            <a:ext cx="649926" cy="27342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900" b="1" dirty="0" smtClean="0">
                <a:latin typeface="+mj-ea"/>
                <a:ea typeface="+mj-ea"/>
              </a:rPr>
              <a:t>UNC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sp>
        <p:nvSpPr>
          <p:cNvPr id="176" name="円/楕円 112"/>
          <p:cNvSpPr/>
          <p:nvPr/>
        </p:nvSpPr>
        <p:spPr bwMode="auto">
          <a:xfrm>
            <a:off x="1457280" y="4809742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sp>
        <p:nvSpPr>
          <p:cNvPr id="177" name="円/楕円 112"/>
          <p:cNvSpPr/>
          <p:nvPr/>
        </p:nvSpPr>
        <p:spPr bwMode="auto">
          <a:xfrm>
            <a:off x="1473858" y="4036725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sp>
        <p:nvSpPr>
          <p:cNvPr id="178" name="円/楕円 112"/>
          <p:cNvSpPr/>
          <p:nvPr/>
        </p:nvSpPr>
        <p:spPr bwMode="auto">
          <a:xfrm>
            <a:off x="3370273" y="4016854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sp>
        <p:nvSpPr>
          <p:cNvPr id="179" name="円/楕円 112"/>
          <p:cNvSpPr/>
          <p:nvPr/>
        </p:nvSpPr>
        <p:spPr bwMode="auto">
          <a:xfrm>
            <a:off x="5116664" y="4045710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sp>
        <p:nvSpPr>
          <p:cNvPr id="180" name="円/楕円 115"/>
          <p:cNvSpPr/>
          <p:nvPr/>
        </p:nvSpPr>
        <p:spPr bwMode="auto">
          <a:xfrm>
            <a:off x="6696510" y="4073099"/>
            <a:ext cx="490813" cy="3066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00" b="1" dirty="0" smtClean="0">
                <a:latin typeface="+mj-ea"/>
                <a:ea typeface="+mj-ea"/>
              </a:rPr>
              <a:t>PFC</a:t>
            </a:r>
            <a:endParaRPr kumimoji="1" lang="ja-JP" altLang="en-US" sz="600" b="1" dirty="0">
              <a:latin typeface="+mj-ea"/>
              <a:ea typeface="+mj-ea"/>
            </a:endParaRPr>
          </a:p>
        </p:txBody>
      </p:sp>
      <p:cxnSp>
        <p:nvCxnSpPr>
          <p:cNvPr id="181" name="直線矢印コネクタ 180"/>
          <p:cNvCxnSpPr>
            <a:stCxn id="175" idx="7"/>
            <a:endCxn id="176" idx="3"/>
          </p:cNvCxnSpPr>
          <p:nvPr/>
        </p:nvCxnSpPr>
        <p:spPr bwMode="auto">
          <a:xfrm flipV="1">
            <a:off x="1157286" y="5071501"/>
            <a:ext cx="371872" cy="386759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2" name="直線矢印コネクタ 181"/>
          <p:cNvCxnSpPr>
            <a:stCxn id="175" idx="7"/>
            <a:endCxn id="177" idx="3"/>
          </p:cNvCxnSpPr>
          <p:nvPr/>
        </p:nvCxnSpPr>
        <p:spPr bwMode="auto">
          <a:xfrm flipV="1">
            <a:off x="1157286" y="4298484"/>
            <a:ext cx="388450" cy="115977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3" name="直線矢印コネクタ 182"/>
          <p:cNvCxnSpPr>
            <a:stCxn id="175" idx="7"/>
            <a:endCxn id="178" idx="2"/>
          </p:cNvCxnSpPr>
          <p:nvPr/>
        </p:nvCxnSpPr>
        <p:spPr bwMode="auto">
          <a:xfrm flipV="1">
            <a:off x="1157286" y="4170189"/>
            <a:ext cx="2212987" cy="128807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5" name="直線矢印コネクタ 184"/>
          <p:cNvCxnSpPr>
            <a:stCxn id="175" idx="7"/>
            <a:endCxn id="179" idx="3"/>
          </p:cNvCxnSpPr>
          <p:nvPr/>
        </p:nvCxnSpPr>
        <p:spPr bwMode="auto">
          <a:xfrm flipV="1">
            <a:off x="1157286" y="4307469"/>
            <a:ext cx="4031256" cy="115079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8" name="直線矢印コネクタ 187"/>
          <p:cNvCxnSpPr>
            <a:stCxn id="175" idx="7"/>
            <a:endCxn id="180" idx="3"/>
          </p:cNvCxnSpPr>
          <p:nvPr/>
        </p:nvCxnSpPr>
        <p:spPr bwMode="auto">
          <a:xfrm flipV="1">
            <a:off x="1157286" y="4334858"/>
            <a:ext cx="5611102" cy="112340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91" name="直線矢印コネクタ 190"/>
          <p:cNvCxnSpPr>
            <a:stCxn id="172" idx="3"/>
            <a:endCxn id="27" idx="2"/>
          </p:cNvCxnSpPr>
          <p:nvPr/>
        </p:nvCxnSpPr>
        <p:spPr bwMode="auto">
          <a:xfrm flipV="1">
            <a:off x="947130" y="2648282"/>
            <a:ext cx="3128259" cy="173705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" name="直線矢印コネクタ 193"/>
          <p:cNvCxnSpPr>
            <a:stCxn id="172" idx="3"/>
            <a:endCxn id="26" idx="2"/>
          </p:cNvCxnSpPr>
          <p:nvPr/>
        </p:nvCxnSpPr>
        <p:spPr bwMode="auto">
          <a:xfrm flipV="1">
            <a:off x="947130" y="2125860"/>
            <a:ext cx="2711397" cy="225947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97" name="正方形/長方形 196"/>
          <p:cNvSpPr/>
          <p:nvPr/>
        </p:nvSpPr>
        <p:spPr>
          <a:xfrm>
            <a:off x="1819137" y="6084091"/>
            <a:ext cx="86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latin typeface="+mj-ea"/>
              </a:rPr>
              <a:t>POD1</a:t>
            </a:r>
            <a:endParaRPr lang="ja-JP" altLang="en-US" b="1" dirty="0">
              <a:latin typeface="+mj-ea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5025559" y="610978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+mj-ea"/>
              </a:rPr>
              <a:t>POD</a:t>
            </a:r>
            <a:r>
              <a:rPr lang="ja-JP" altLang="en-US" b="1" dirty="0">
                <a:latin typeface="+mj-ea"/>
              </a:rPr>
              <a:t>ｘ</a:t>
            </a:r>
          </a:p>
        </p:txBody>
      </p:sp>
      <p:sp>
        <p:nvSpPr>
          <p:cNvPr id="199" name="正方形/長方形 198"/>
          <p:cNvSpPr/>
          <p:nvPr/>
        </p:nvSpPr>
        <p:spPr>
          <a:xfrm>
            <a:off x="5996785" y="6116743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+mj-ea"/>
              </a:rPr>
              <a:t>POD</a:t>
            </a:r>
            <a:r>
              <a:rPr lang="ja-JP" altLang="en-US" b="1" dirty="0" smtClean="0">
                <a:latin typeface="+mj-ea"/>
              </a:rPr>
              <a:t>ｙ</a:t>
            </a:r>
            <a:endParaRPr lang="ja-JP" altLang="en-US" b="1" dirty="0">
              <a:latin typeface="+mj-ea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6602407" y="4884285"/>
            <a:ext cx="2188238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err="1" smtClean="0">
                <a:solidFill>
                  <a:schemeClr val="bg1"/>
                </a:solidFill>
              </a:rPr>
              <a:t>PoP</a:t>
            </a:r>
            <a:r>
              <a:rPr lang="ja-JP" altLang="en-US" sz="1200" b="1" dirty="0">
                <a:solidFill>
                  <a:schemeClr val="bg1"/>
                </a:solidFill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By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ja-JP" sz="1200" b="1" dirty="0" err="1" smtClean="0">
                <a:solidFill>
                  <a:schemeClr val="bg1"/>
                </a:solidFill>
              </a:rPr>
              <a:t>PoP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方式：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P-Flow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6123007" y="2269841"/>
            <a:ext cx="19192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オーバ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ーレイ領域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07" name="正方形/長方形 206"/>
          <p:cNvSpPr/>
          <p:nvPr/>
        </p:nvSpPr>
        <p:spPr>
          <a:xfrm>
            <a:off x="7013657" y="6127985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+mj-ea"/>
              </a:rPr>
              <a:t>POD</a:t>
            </a:r>
            <a:r>
              <a:rPr lang="ja-JP" altLang="en-US" b="1" dirty="0">
                <a:latin typeface="+mj-ea"/>
              </a:rPr>
              <a:t>ｚ</a:t>
            </a:r>
          </a:p>
        </p:txBody>
      </p:sp>
      <p:sp>
        <p:nvSpPr>
          <p:cNvPr id="208" name="正方形/長方形 207"/>
          <p:cNvSpPr/>
          <p:nvPr/>
        </p:nvSpPr>
        <p:spPr>
          <a:xfrm>
            <a:off x="3705514" y="610978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+mj-ea"/>
              </a:rPr>
              <a:t>POD</a:t>
            </a:r>
            <a:r>
              <a:rPr lang="en-US" altLang="ja-JP" b="1" dirty="0">
                <a:latin typeface="+mj-ea"/>
              </a:rPr>
              <a:t>…</a:t>
            </a:r>
            <a:endParaRPr lang="ja-JP" altLang="en-US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91532892"/>
      </p:ext>
    </p:extLst>
  </p:cSld>
  <p:clrMapOvr>
    <a:masterClrMapping/>
  </p:clrMapOvr>
</p:sld>
</file>

<file path=ppt/theme/theme1.xml><?xml version="1.0" encoding="utf-8"?>
<a:theme xmlns:a="http://schemas.openxmlformats.org/drawingml/2006/main" name="NEC_standard4_3">
  <a:themeElements>
    <a:clrScheme name="orchestratedcolor_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6491B"/>
      </a:accent1>
      <a:accent2>
        <a:srgbClr val="76161B"/>
      </a:accent2>
      <a:accent3>
        <a:srgbClr val="203315"/>
      </a:accent3>
      <a:accent4>
        <a:srgbClr val="1C4A50"/>
      </a:accent4>
      <a:accent5>
        <a:srgbClr val="31253B"/>
      </a:accent5>
      <a:accent6>
        <a:srgbClr val="002B62"/>
      </a:accent6>
      <a:hlink>
        <a:srgbClr val="4575FD"/>
      </a:hlink>
      <a:folHlink>
        <a:srgbClr val="9E5ECE"/>
      </a:folHlink>
    </a:clrScheme>
    <a:fontScheme name="orchestratedfont_2015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b="1" dirty="0">
            <a:latin typeface="+mj-ea"/>
            <a:ea typeface="+mj-ea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stream_st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200"/>
        </a:accent1>
        <a:accent2>
          <a:srgbClr val="E62D00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D02800"/>
        </a:accent6>
        <a:hlink>
          <a:srgbClr val="00B4A0"/>
        </a:hlink>
        <a:folHlink>
          <a:srgbClr val="69B4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1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FFD200"/>
        </a:accent1>
        <a:accent2>
          <a:srgbClr val="E62D00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D02800"/>
        </a:accent6>
        <a:hlink>
          <a:srgbClr val="00B4A0"/>
        </a:hlink>
        <a:folHlink>
          <a:srgbClr val="69B4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??テーマ">
  <a:themeElements>
    <a:clrScheme name="orchestratedcolor_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6491B"/>
      </a:accent1>
      <a:accent2>
        <a:srgbClr val="76161B"/>
      </a:accent2>
      <a:accent3>
        <a:srgbClr val="203315"/>
      </a:accent3>
      <a:accent4>
        <a:srgbClr val="1C4A50"/>
      </a:accent4>
      <a:accent5>
        <a:srgbClr val="31253B"/>
      </a:accent5>
      <a:accent6>
        <a:srgbClr val="002B62"/>
      </a:accent6>
      <a:hlink>
        <a:srgbClr val="4575FD"/>
      </a:hlink>
      <a:folHlink>
        <a:srgbClr val="9E5ECE"/>
      </a:folHlink>
    </a:clrScheme>
    <a:fontScheme name="orchestratedfont_2015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??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?? ??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?? ??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4815</Words>
  <Application>Microsoft Office PowerPoint</Application>
  <PresentationFormat>画面に合わせる (4:3)</PresentationFormat>
  <Paragraphs>2314</Paragraphs>
  <Slides>50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60" baseType="lpstr">
      <vt:lpstr>Arial Unicode MS</vt:lpstr>
      <vt:lpstr>HGP創英角ｺﾞｼｯｸUB</vt:lpstr>
      <vt:lpstr>Meiryo UI</vt:lpstr>
      <vt:lpstr>ＭＳ Ｐゴシック</vt:lpstr>
      <vt:lpstr>メイリオ</vt:lpstr>
      <vt:lpstr>Arial</vt:lpstr>
      <vt:lpstr>Calibri</vt:lpstr>
      <vt:lpstr>Tahoma</vt:lpstr>
      <vt:lpstr>Wingdings</vt:lpstr>
      <vt:lpstr>NEC_standard4_3</vt:lpstr>
      <vt:lpstr>「クラウド基盤の仮想化NWの設計と課題」 – 今の仮想化技術でどこまで物理工事を削減できるか – </vt:lpstr>
      <vt:lpstr>PowerPoint プレゼンテーション</vt:lpstr>
      <vt:lpstr>PowerPoint プレゼンテーション</vt:lpstr>
      <vt:lpstr>はじめに</vt:lpstr>
      <vt:lpstr>自己紹介</vt:lpstr>
      <vt:lpstr>現在の提供可能ネットワーク</vt:lpstr>
      <vt:lpstr>実現している技術 1/2</vt:lpstr>
      <vt:lpstr>実現している技術 2/2</vt:lpstr>
      <vt:lpstr>実現している技術 2/2</vt:lpstr>
      <vt:lpstr>今回やろうとしていること 1/2</vt:lpstr>
      <vt:lpstr>今回やろうとしていること 2/2</vt:lpstr>
      <vt:lpstr>密結合 vs 疎結合</vt:lpstr>
      <vt:lpstr>物理工事（HaaSレイヤ）の姿を考える</vt:lpstr>
      <vt:lpstr>疎結合アーキで実現する事項</vt:lpstr>
      <vt:lpstr>鳥観図</vt:lpstr>
      <vt:lpstr>リソースを自由にプール化してHaaSテナントに払い出したい</vt:lpstr>
      <vt:lpstr>故障しても定期メンテまでの長期間縮退運転で対応したい。</vt:lpstr>
      <vt:lpstr>プール化してHaaSテナントに払い出したい。1/3</vt:lpstr>
      <vt:lpstr>プール化してHaaSテナントに払い出したい。2/3</vt:lpstr>
      <vt:lpstr>プール化してHaaSテナントに払い出したい。3/3</vt:lpstr>
      <vt:lpstr>最終的なおちついた構成（物理）</vt:lpstr>
      <vt:lpstr>最終的なおちついた構成（アンダーレイ）</vt:lpstr>
      <vt:lpstr>最終的なおちついた構成（オーバーレイ）</vt:lpstr>
      <vt:lpstr>ここまでできたはず</vt:lpstr>
      <vt:lpstr>HaaS(インフラ物理)とIaaS(仮想)の分離</vt:lpstr>
      <vt:lpstr>“ZERO”原点へ戻って、理想から考える</vt:lpstr>
      <vt:lpstr>検討中の内容（議論したいポイント）</vt:lpstr>
      <vt:lpstr>HaaSは物理結線のサービス化</vt:lpstr>
      <vt:lpstr>あらためて HaaS / IaaSを定義</vt:lpstr>
      <vt:lpstr>必要な考え方</vt:lpstr>
      <vt:lpstr>仮想YCは仮想化SW</vt:lpstr>
      <vt:lpstr>HaaS / IaaS分離環境運用シナリオ</vt:lpstr>
      <vt:lpstr>HaaS / IaaS分離環境運用シナリオ</vt:lpstr>
      <vt:lpstr>運用シナリオ</vt:lpstr>
      <vt:lpstr>運用シナリオ</vt:lpstr>
      <vt:lpstr>運用シナリオ</vt:lpstr>
      <vt:lpstr>運用シナリオ</vt:lpstr>
      <vt:lpstr>運用シナリオ</vt:lpstr>
      <vt:lpstr>運用シナリオ</vt:lpstr>
      <vt:lpstr>運用シナリオ</vt:lpstr>
      <vt:lpstr>運用シナリオ</vt:lpstr>
      <vt:lpstr>仮想化SWのメリット</vt:lpstr>
      <vt:lpstr>IPファブリック+オーバレイでの 仮想YCについて</vt:lpstr>
      <vt:lpstr>RFC7432 BGP MPLS-Based Ethernet VPN</vt:lpstr>
      <vt:lpstr>BGP EVPNとVLAN</vt:lpstr>
      <vt:lpstr>BGP EVPNとVLAN</vt:lpstr>
      <vt:lpstr>BGP EVPNとVLAN</vt:lpstr>
      <vt:lpstr>理想の論物分離は</vt:lpstr>
      <vt:lpstr>まとめ（というか）。。。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2019-01-23T02:17:45Z</dcterms:created>
  <dcterms:modified xsi:type="dcterms:W3CDTF">2019-01-23T02:21:33Z</dcterms:modified>
</cp:coreProperties>
</file>